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notesSlides/notesSlide187.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notesSlides/notesSlide200.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06"/>
  </p:notesMasterIdLst>
  <p:handoutMasterIdLst>
    <p:handoutMasterId r:id="rId207"/>
  </p:handoutMasterIdLst>
  <p:sldIdLst>
    <p:sldId id="324" r:id="rId2"/>
    <p:sldId id="326" r:id="rId3"/>
    <p:sldId id="327" r:id="rId4"/>
    <p:sldId id="328" r:id="rId5"/>
    <p:sldId id="329" r:id="rId6"/>
    <p:sldId id="360" r:id="rId7"/>
    <p:sldId id="359" r:id="rId8"/>
    <p:sldId id="330" r:id="rId9"/>
    <p:sldId id="331" r:id="rId10"/>
    <p:sldId id="332" r:id="rId11"/>
    <p:sldId id="333" r:id="rId12"/>
    <p:sldId id="353" r:id="rId13"/>
    <p:sldId id="334" r:id="rId14"/>
    <p:sldId id="335" r:id="rId15"/>
    <p:sldId id="336" r:id="rId16"/>
    <p:sldId id="337" r:id="rId17"/>
    <p:sldId id="361" r:id="rId18"/>
    <p:sldId id="338" r:id="rId19"/>
    <p:sldId id="354" r:id="rId20"/>
    <p:sldId id="340" r:id="rId21"/>
    <p:sldId id="341" r:id="rId22"/>
    <p:sldId id="355" r:id="rId23"/>
    <p:sldId id="362" r:id="rId24"/>
    <p:sldId id="342" r:id="rId25"/>
    <p:sldId id="343" r:id="rId26"/>
    <p:sldId id="363" r:id="rId27"/>
    <p:sldId id="356" r:id="rId28"/>
    <p:sldId id="344" r:id="rId29"/>
    <p:sldId id="357" r:id="rId30"/>
    <p:sldId id="345" r:id="rId31"/>
    <p:sldId id="365" r:id="rId32"/>
    <p:sldId id="364" r:id="rId33"/>
    <p:sldId id="346" r:id="rId34"/>
    <p:sldId id="366" r:id="rId35"/>
    <p:sldId id="348" r:id="rId36"/>
    <p:sldId id="350" r:id="rId37"/>
    <p:sldId id="351" r:id="rId38"/>
    <p:sldId id="367" r:id="rId39"/>
    <p:sldId id="368" r:id="rId40"/>
    <p:sldId id="369" r:id="rId41"/>
    <p:sldId id="373" r:id="rId42"/>
    <p:sldId id="370"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407" r:id="rId77"/>
    <p:sldId id="408" r:id="rId78"/>
    <p:sldId id="409" r:id="rId79"/>
    <p:sldId id="410" r:id="rId80"/>
    <p:sldId id="411" r:id="rId81"/>
    <p:sldId id="412" r:id="rId82"/>
    <p:sldId id="413" r:id="rId83"/>
    <p:sldId id="414" r:id="rId84"/>
    <p:sldId id="415" r:id="rId85"/>
    <p:sldId id="416" r:id="rId86"/>
    <p:sldId id="417" r:id="rId87"/>
    <p:sldId id="418" r:id="rId88"/>
    <p:sldId id="419" r:id="rId89"/>
    <p:sldId id="420" r:id="rId90"/>
    <p:sldId id="421" r:id="rId91"/>
    <p:sldId id="422" r:id="rId92"/>
    <p:sldId id="423" r:id="rId93"/>
    <p:sldId id="424" r:id="rId94"/>
    <p:sldId id="425" r:id="rId95"/>
    <p:sldId id="426" r:id="rId96"/>
    <p:sldId id="427" r:id="rId97"/>
    <p:sldId id="428" r:id="rId98"/>
    <p:sldId id="429" r:id="rId99"/>
    <p:sldId id="430" r:id="rId100"/>
    <p:sldId id="431" r:id="rId101"/>
    <p:sldId id="432" r:id="rId102"/>
    <p:sldId id="433" r:id="rId103"/>
    <p:sldId id="434" r:id="rId104"/>
    <p:sldId id="435" r:id="rId105"/>
    <p:sldId id="436" r:id="rId106"/>
    <p:sldId id="437" r:id="rId107"/>
    <p:sldId id="438" r:id="rId108"/>
    <p:sldId id="439" r:id="rId109"/>
    <p:sldId id="440" r:id="rId110"/>
    <p:sldId id="441" r:id="rId111"/>
    <p:sldId id="442" r:id="rId112"/>
    <p:sldId id="443" r:id="rId113"/>
    <p:sldId id="444" r:id="rId114"/>
    <p:sldId id="447" r:id="rId115"/>
    <p:sldId id="448" r:id="rId116"/>
    <p:sldId id="449" r:id="rId117"/>
    <p:sldId id="450" r:id="rId118"/>
    <p:sldId id="451" r:id="rId119"/>
    <p:sldId id="452" r:id="rId120"/>
    <p:sldId id="453" r:id="rId121"/>
    <p:sldId id="454" r:id="rId122"/>
    <p:sldId id="455" r:id="rId123"/>
    <p:sldId id="456" r:id="rId124"/>
    <p:sldId id="457" r:id="rId125"/>
    <p:sldId id="458" r:id="rId126"/>
    <p:sldId id="459" r:id="rId127"/>
    <p:sldId id="460" r:id="rId128"/>
    <p:sldId id="461" r:id="rId129"/>
    <p:sldId id="462" r:id="rId130"/>
    <p:sldId id="463" r:id="rId131"/>
    <p:sldId id="464" r:id="rId132"/>
    <p:sldId id="465" r:id="rId133"/>
    <p:sldId id="466" r:id="rId134"/>
    <p:sldId id="467" r:id="rId135"/>
    <p:sldId id="468" r:id="rId136"/>
    <p:sldId id="469" r:id="rId137"/>
    <p:sldId id="470" r:id="rId138"/>
    <p:sldId id="471" r:id="rId139"/>
    <p:sldId id="472" r:id="rId140"/>
    <p:sldId id="473" r:id="rId141"/>
    <p:sldId id="474" r:id="rId142"/>
    <p:sldId id="475" r:id="rId143"/>
    <p:sldId id="476" r:id="rId144"/>
    <p:sldId id="477" r:id="rId145"/>
    <p:sldId id="478" r:id="rId146"/>
    <p:sldId id="479" r:id="rId147"/>
    <p:sldId id="480" r:id="rId148"/>
    <p:sldId id="481" r:id="rId149"/>
    <p:sldId id="482" r:id="rId150"/>
    <p:sldId id="483" r:id="rId151"/>
    <p:sldId id="484" r:id="rId152"/>
    <p:sldId id="485" r:id="rId153"/>
    <p:sldId id="486" r:id="rId154"/>
    <p:sldId id="487" r:id="rId155"/>
    <p:sldId id="488" r:id="rId156"/>
    <p:sldId id="489" r:id="rId157"/>
    <p:sldId id="490" r:id="rId158"/>
    <p:sldId id="491" r:id="rId159"/>
    <p:sldId id="492" r:id="rId160"/>
    <p:sldId id="493" r:id="rId161"/>
    <p:sldId id="494" r:id="rId162"/>
    <p:sldId id="495" r:id="rId163"/>
    <p:sldId id="498" r:id="rId164"/>
    <p:sldId id="499" r:id="rId165"/>
    <p:sldId id="500" r:id="rId166"/>
    <p:sldId id="501" r:id="rId167"/>
    <p:sldId id="502" r:id="rId168"/>
    <p:sldId id="503" r:id="rId169"/>
    <p:sldId id="504" r:id="rId170"/>
    <p:sldId id="505" r:id="rId171"/>
    <p:sldId id="506" r:id="rId172"/>
    <p:sldId id="507" r:id="rId173"/>
    <p:sldId id="508" r:id="rId174"/>
    <p:sldId id="509" r:id="rId175"/>
    <p:sldId id="510" r:id="rId176"/>
    <p:sldId id="511" r:id="rId177"/>
    <p:sldId id="512" r:id="rId178"/>
    <p:sldId id="513" r:id="rId179"/>
    <p:sldId id="514" r:id="rId180"/>
    <p:sldId id="515" r:id="rId181"/>
    <p:sldId id="516" r:id="rId182"/>
    <p:sldId id="517" r:id="rId183"/>
    <p:sldId id="518" r:id="rId184"/>
    <p:sldId id="519" r:id="rId185"/>
    <p:sldId id="520" r:id="rId186"/>
    <p:sldId id="521" r:id="rId187"/>
    <p:sldId id="522" r:id="rId188"/>
    <p:sldId id="523" r:id="rId189"/>
    <p:sldId id="524" r:id="rId190"/>
    <p:sldId id="525" r:id="rId191"/>
    <p:sldId id="526" r:id="rId192"/>
    <p:sldId id="527" r:id="rId193"/>
    <p:sldId id="528" r:id="rId194"/>
    <p:sldId id="529" r:id="rId195"/>
    <p:sldId id="530" r:id="rId196"/>
    <p:sldId id="531" r:id="rId197"/>
    <p:sldId id="532" r:id="rId198"/>
    <p:sldId id="533" r:id="rId199"/>
    <p:sldId id="534" r:id="rId200"/>
    <p:sldId id="535" r:id="rId201"/>
    <p:sldId id="536" r:id="rId202"/>
    <p:sldId id="537" r:id="rId203"/>
    <p:sldId id="538" r:id="rId204"/>
    <p:sldId id="539" r:id="rId205"/>
  </p:sldIdLst>
  <p:sldSz cx="9144000" cy="6858000" type="letter"/>
  <p:notesSz cx="6858000" cy="9144000"/>
  <p:defaultTextStyle>
    <a:defPPr>
      <a:defRPr lang="en-CA"/>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7228"/>
    <a:srgbClr val="6E792B"/>
    <a:srgbClr val="76822E"/>
    <a:srgbClr val="4F571F"/>
    <a:srgbClr val="6F6A07"/>
    <a:srgbClr val="827C08"/>
    <a:srgbClr val="A29B0A"/>
    <a:srgbClr val="9900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Objects="1">
      <p:cViewPr>
        <p:scale>
          <a:sx n="75" d="100"/>
          <a:sy n="75" d="100"/>
        </p:scale>
        <p:origin x="-456" y="144"/>
      </p:cViewPr>
      <p:guideLst>
        <p:guide orient="horz" pos="192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snapToObjects="1">
      <p:cViewPr>
        <p:scale>
          <a:sx n="100" d="100"/>
          <a:sy n="100" d="100"/>
        </p:scale>
        <p:origin x="-780" y="21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notesMaster" Target="notesMasters/notesMaster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defRPr>
            </a:lvl1pPr>
          </a:lstStyle>
          <a:p>
            <a:endParaRPr lang="en-CA"/>
          </a:p>
        </p:txBody>
      </p:sp>
      <p:sp>
        <p:nvSpPr>
          <p:cNvPr id="604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defRPr>
            </a:lvl1pPr>
          </a:lstStyle>
          <a:p>
            <a:endParaRPr lang="en-CA"/>
          </a:p>
        </p:txBody>
      </p:sp>
      <p:sp>
        <p:nvSpPr>
          <p:cNvPr id="604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defRPr>
            </a:lvl1pPr>
          </a:lstStyle>
          <a:p>
            <a:endParaRPr lang="en-CA"/>
          </a:p>
        </p:txBody>
      </p:sp>
      <p:sp>
        <p:nvSpPr>
          <p:cNvPr id="604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fld id="{D08AC9CC-0F5B-4DEB-896B-668B45B75D26}" type="slidenum">
              <a:rPr lang="en-CA"/>
              <a:pPr/>
              <a:t>‹#›</a:t>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defRPr>
            </a:lvl1pPr>
          </a:lstStyle>
          <a:p>
            <a:endParaRPr lang="en-CA"/>
          </a:p>
        </p:txBody>
      </p:sp>
      <p:sp>
        <p:nvSpPr>
          <p:cNvPr id="614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defRPr>
            </a:lvl1pPr>
          </a:lstStyle>
          <a:p>
            <a:endParaRPr lang="en-CA"/>
          </a:p>
        </p:txBody>
      </p:sp>
      <p:sp>
        <p:nvSpPr>
          <p:cNvPr id="61444"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p>
        </p:txBody>
      </p:sp>
      <p:sp>
        <p:nvSpPr>
          <p:cNvPr id="614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defRPr>
            </a:lvl1pPr>
          </a:lstStyle>
          <a:p>
            <a:endParaRPr lang="en-CA"/>
          </a:p>
        </p:txBody>
      </p:sp>
      <p:sp>
        <p:nvSpPr>
          <p:cNvPr id="614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fld id="{5E4AFCC6-7C4A-4902-9946-0D67E01212D1}" type="slidenum">
              <a:rPr lang="en-CA"/>
              <a:pPr/>
              <a:t>‹#›</a:t>
            </a:fld>
            <a:endParaRPr lang="en-CA"/>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ern="1200">
        <a:solidFill>
          <a:schemeClr val="tx1"/>
        </a:solidFill>
        <a:latin typeface="Arial" charset="0"/>
        <a:ea typeface="+mn-ea"/>
        <a:cs typeface="+mn-cs"/>
      </a:defRPr>
    </a:lvl1pPr>
    <a:lvl2pPr marL="457200" algn="l" rtl="0" fontAlgn="base">
      <a:spcBef>
        <a:spcPct val="30000"/>
      </a:spcBef>
      <a:spcAft>
        <a:spcPct val="0"/>
      </a:spcAft>
      <a:defRPr sz="16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564AF4-C028-4760-A13E-42268C475C57}" type="slidenum">
              <a:rPr lang="en-CA"/>
              <a:pPr/>
              <a:t>1</a:t>
            </a:fld>
            <a:endParaRPr lang="en-CA"/>
          </a:p>
        </p:txBody>
      </p:sp>
      <p:sp>
        <p:nvSpPr>
          <p:cNvPr id="574466" name="Rectangle 2"/>
          <p:cNvSpPr>
            <a:spLocks noChangeArrowheads="1" noTextEdit="1"/>
          </p:cNvSpPr>
          <p:nvPr>
            <p:ph type="sldImg"/>
          </p:nvPr>
        </p:nvSpPr>
        <p:spPr>
          <a:ln/>
        </p:spPr>
      </p:sp>
      <p:sp>
        <p:nvSpPr>
          <p:cNvPr id="574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1A4041-679D-493C-B8F2-5F7424D83544}" type="slidenum">
              <a:rPr lang="en-CA"/>
              <a:pPr/>
              <a:t>10</a:t>
            </a:fld>
            <a:endParaRPr lang="en-CA"/>
          </a:p>
        </p:txBody>
      </p:sp>
      <p:sp>
        <p:nvSpPr>
          <p:cNvPr id="680962" name="Rectangle 1026"/>
          <p:cNvSpPr>
            <a:spLocks noChangeArrowheads="1" noTextEdit="1"/>
          </p:cNvSpPr>
          <p:nvPr>
            <p:ph type="sldImg"/>
          </p:nvPr>
        </p:nvSpPr>
        <p:spPr>
          <a:ln/>
        </p:spPr>
      </p:sp>
      <p:sp>
        <p:nvSpPr>
          <p:cNvPr id="68096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047C4D-90D8-4033-B9AE-82E0BD567A0A}" type="slidenum">
              <a:rPr lang="en-CA"/>
              <a:pPr/>
              <a:t>104</a:t>
            </a:fld>
            <a:endParaRPr lang="en-CA"/>
          </a:p>
        </p:txBody>
      </p:sp>
      <p:sp>
        <p:nvSpPr>
          <p:cNvPr id="805890" name="Rectangle 2"/>
          <p:cNvSpPr>
            <a:spLocks noChangeArrowheads="1" noTextEdit="1"/>
          </p:cNvSpPr>
          <p:nvPr>
            <p:ph type="sldImg"/>
          </p:nvPr>
        </p:nvSpPr>
        <p:spPr>
          <a:ln/>
        </p:spPr>
      </p:sp>
      <p:sp>
        <p:nvSpPr>
          <p:cNvPr id="80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08FD73-6DE1-4F52-B18A-C6FD9E37F3E3}" type="slidenum">
              <a:rPr lang="en-CA"/>
              <a:pPr/>
              <a:t>105</a:t>
            </a:fld>
            <a:endParaRPr lang="en-CA"/>
          </a:p>
        </p:txBody>
      </p:sp>
      <p:sp>
        <p:nvSpPr>
          <p:cNvPr id="752642" name="Rectangle 2"/>
          <p:cNvSpPr>
            <a:spLocks noChangeArrowheads="1" noTextEdit="1"/>
          </p:cNvSpPr>
          <p:nvPr>
            <p:ph type="sldImg"/>
          </p:nvPr>
        </p:nvSpPr>
        <p:spPr>
          <a:ln/>
        </p:spPr>
      </p:sp>
      <p:sp>
        <p:nvSpPr>
          <p:cNvPr id="752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4E1E2F-BB81-4412-BB67-8009A362B238}" type="slidenum">
              <a:rPr lang="en-CA"/>
              <a:pPr/>
              <a:t>106</a:t>
            </a:fld>
            <a:endParaRPr lang="en-CA"/>
          </a:p>
        </p:txBody>
      </p:sp>
      <p:sp>
        <p:nvSpPr>
          <p:cNvPr id="807938" name="Rectangle 2"/>
          <p:cNvSpPr>
            <a:spLocks noChangeArrowheads="1" noTextEdit="1"/>
          </p:cNvSpPr>
          <p:nvPr>
            <p:ph type="sldImg"/>
          </p:nvPr>
        </p:nvSpPr>
        <p:spPr>
          <a:ln/>
        </p:spPr>
      </p:sp>
      <p:sp>
        <p:nvSpPr>
          <p:cNvPr id="807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C7D95A-56B4-49F1-BA2D-02F032AF5CD9}" type="slidenum">
              <a:rPr lang="en-CA"/>
              <a:pPr/>
              <a:t>107</a:t>
            </a:fld>
            <a:endParaRPr lang="en-CA"/>
          </a:p>
        </p:txBody>
      </p:sp>
      <p:sp>
        <p:nvSpPr>
          <p:cNvPr id="754690" name="Rectangle 2"/>
          <p:cNvSpPr>
            <a:spLocks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6C58E9-1981-4FE8-B370-0535DA1A36AF}" type="slidenum">
              <a:rPr lang="en-CA"/>
              <a:pPr/>
              <a:t>108</a:t>
            </a:fld>
            <a:endParaRPr lang="en-CA"/>
          </a:p>
        </p:txBody>
      </p:sp>
      <p:sp>
        <p:nvSpPr>
          <p:cNvPr id="756738" name="Rectangle 2"/>
          <p:cNvSpPr>
            <a:spLocks noChangeArrowheads="1" noTextEdit="1"/>
          </p:cNvSpPr>
          <p:nvPr>
            <p:ph type="sldImg"/>
          </p:nvPr>
        </p:nvSpPr>
        <p:spPr>
          <a:ln/>
        </p:spPr>
      </p:sp>
      <p:sp>
        <p:nvSpPr>
          <p:cNvPr id="75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65521F-27E1-41E6-AD3B-A0879F237F75}" type="slidenum">
              <a:rPr lang="en-CA"/>
              <a:pPr/>
              <a:t>109</a:t>
            </a:fld>
            <a:endParaRPr lang="en-CA"/>
          </a:p>
        </p:txBody>
      </p:sp>
      <p:sp>
        <p:nvSpPr>
          <p:cNvPr id="758786" name="Rectangle 2"/>
          <p:cNvSpPr>
            <a:spLocks noChangeArrowheads="1" noTextEdit="1"/>
          </p:cNvSpPr>
          <p:nvPr>
            <p:ph type="sldImg"/>
          </p:nvPr>
        </p:nvSpPr>
        <p:spPr>
          <a:ln/>
        </p:spPr>
      </p:sp>
      <p:sp>
        <p:nvSpPr>
          <p:cNvPr id="75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C1103B-6024-48B0-AFAC-5E58FC5AE073}" type="slidenum">
              <a:rPr lang="en-CA"/>
              <a:pPr/>
              <a:t>110</a:t>
            </a:fld>
            <a:endParaRPr lang="en-CA"/>
          </a:p>
        </p:txBody>
      </p:sp>
      <p:sp>
        <p:nvSpPr>
          <p:cNvPr id="809986" name="Rectangle 2"/>
          <p:cNvSpPr>
            <a:spLocks noChangeArrowheads="1" noTextEdit="1"/>
          </p:cNvSpPr>
          <p:nvPr>
            <p:ph type="sldImg"/>
          </p:nvPr>
        </p:nvSpPr>
        <p:spPr>
          <a:ln/>
        </p:spPr>
      </p:sp>
      <p:sp>
        <p:nvSpPr>
          <p:cNvPr id="80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2A84B2-45DA-423B-B1AE-C58554115D1C}" type="slidenum">
              <a:rPr lang="en-CA"/>
              <a:pPr/>
              <a:t>111</a:t>
            </a:fld>
            <a:endParaRPr lang="en-CA"/>
          </a:p>
        </p:txBody>
      </p:sp>
      <p:sp>
        <p:nvSpPr>
          <p:cNvPr id="760834" name="Rectangle 2"/>
          <p:cNvSpPr>
            <a:spLocks noChangeArrowheads="1" noTextEdit="1"/>
          </p:cNvSpPr>
          <p:nvPr>
            <p:ph type="sldImg"/>
          </p:nvPr>
        </p:nvSpPr>
        <p:spPr>
          <a:ln/>
        </p:spPr>
      </p:sp>
      <p:sp>
        <p:nvSpPr>
          <p:cNvPr id="760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AB0EF5-5647-4B9A-A4C2-1F7D516204E7}" type="slidenum">
              <a:rPr lang="en-CA"/>
              <a:pPr/>
              <a:t>112</a:t>
            </a:fld>
            <a:endParaRPr lang="en-CA"/>
          </a:p>
        </p:txBody>
      </p:sp>
      <p:sp>
        <p:nvSpPr>
          <p:cNvPr id="812034" name="Rectangle 2"/>
          <p:cNvSpPr>
            <a:spLocks noChangeArrowheads="1" noTextEdit="1"/>
          </p:cNvSpPr>
          <p:nvPr>
            <p:ph type="sldImg"/>
          </p:nvPr>
        </p:nvSpPr>
        <p:spPr>
          <a:ln/>
        </p:spPr>
      </p:sp>
      <p:sp>
        <p:nvSpPr>
          <p:cNvPr id="81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BB09B8-80BC-4EA2-8422-316022934CB9}" type="slidenum">
              <a:rPr lang="en-CA"/>
              <a:pPr/>
              <a:t>113</a:t>
            </a:fld>
            <a:endParaRPr lang="en-CA"/>
          </a:p>
        </p:txBody>
      </p:sp>
      <p:sp>
        <p:nvSpPr>
          <p:cNvPr id="762882" name="Rectangle 2"/>
          <p:cNvSpPr>
            <a:spLocks noChangeArrowheads="1" noTextEdit="1"/>
          </p:cNvSpPr>
          <p:nvPr>
            <p:ph type="sldImg"/>
          </p:nvPr>
        </p:nvSpPr>
        <p:spPr>
          <a:ln/>
        </p:spPr>
      </p:sp>
      <p:sp>
        <p:nvSpPr>
          <p:cNvPr id="762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A807FC-F8B2-42DE-8A2C-CCABBCEBD7E5}" type="slidenum">
              <a:rPr lang="en-CA"/>
              <a:pPr/>
              <a:t>11</a:t>
            </a:fld>
            <a:endParaRPr lang="en-CA"/>
          </a:p>
        </p:txBody>
      </p:sp>
      <p:sp>
        <p:nvSpPr>
          <p:cNvPr id="683010" name="Rectangle 2"/>
          <p:cNvSpPr>
            <a:spLocks noChangeArrowheads="1" noTextEdit="1"/>
          </p:cNvSpPr>
          <p:nvPr>
            <p:ph type="sldImg"/>
          </p:nvPr>
        </p:nvSpPr>
        <p:spPr>
          <a:ln/>
        </p:spPr>
      </p:sp>
      <p:sp>
        <p:nvSpPr>
          <p:cNvPr id="683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45FEB6-094C-406B-A37A-DC6C74ECE193}" type="slidenum">
              <a:rPr lang="en-CA"/>
              <a:pPr/>
              <a:t>114</a:t>
            </a:fld>
            <a:endParaRPr lang="en-CA"/>
          </a:p>
        </p:txBody>
      </p:sp>
      <p:sp>
        <p:nvSpPr>
          <p:cNvPr id="670722" name="Rectangle 2"/>
          <p:cNvSpPr>
            <a:spLocks noChangeArrowheads="1" noTextEdit="1"/>
          </p:cNvSpPr>
          <p:nvPr>
            <p:ph type="sldImg"/>
          </p:nvPr>
        </p:nvSpPr>
        <p:spPr>
          <a:ln/>
        </p:spPr>
      </p:sp>
      <p:sp>
        <p:nvSpPr>
          <p:cNvPr id="670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8B466-D41B-43A2-95AE-EBC79C9DAEB2}" type="slidenum">
              <a:rPr lang="en-CA"/>
              <a:pPr/>
              <a:t>115</a:t>
            </a:fld>
            <a:endParaRPr lang="en-CA"/>
          </a:p>
        </p:txBody>
      </p:sp>
      <p:sp>
        <p:nvSpPr>
          <p:cNvPr id="766978" name="Rectangle 2"/>
          <p:cNvSpPr>
            <a:spLocks noChangeArrowheads="1" noTextEdit="1"/>
          </p:cNvSpPr>
          <p:nvPr>
            <p:ph type="sldImg"/>
          </p:nvPr>
        </p:nvSpPr>
        <p:spPr>
          <a:ln/>
        </p:spPr>
      </p:sp>
      <p:sp>
        <p:nvSpPr>
          <p:cNvPr id="766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51304E-035C-4165-B2A6-C4BBD02F3CEF}" type="slidenum">
              <a:rPr lang="en-CA"/>
              <a:pPr/>
              <a:t>116</a:t>
            </a:fld>
            <a:endParaRPr lang="en-CA"/>
          </a:p>
        </p:txBody>
      </p:sp>
      <p:sp>
        <p:nvSpPr>
          <p:cNvPr id="674818" name="Rectangle 2"/>
          <p:cNvSpPr>
            <a:spLocks noChangeArrowheads="1" noTextEdit="1"/>
          </p:cNvSpPr>
          <p:nvPr>
            <p:ph type="sldImg"/>
          </p:nvPr>
        </p:nvSpPr>
        <p:spPr>
          <a:ln/>
        </p:spPr>
      </p:sp>
      <p:sp>
        <p:nvSpPr>
          <p:cNvPr id="674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B0D32-40B6-4243-8BE4-9E9A213AF5B9}" type="slidenum">
              <a:rPr lang="en-CA"/>
              <a:pPr/>
              <a:t>117</a:t>
            </a:fld>
            <a:endParaRPr lang="en-CA"/>
          </a:p>
        </p:txBody>
      </p:sp>
      <p:sp>
        <p:nvSpPr>
          <p:cNvPr id="676866" name="Rectangle 2"/>
          <p:cNvSpPr>
            <a:spLocks noChangeArrowheads="1" noTextEdit="1"/>
          </p:cNvSpPr>
          <p:nvPr>
            <p:ph type="sldImg"/>
          </p:nvPr>
        </p:nvSpPr>
        <p:spPr>
          <a:ln/>
        </p:spPr>
      </p:sp>
      <p:sp>
        <p:nvSpPr>
          <p:cNvPr id="676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686B1-1C16-44F6-ABF7-54E055364BEE}" type="slidenum">
              <a:rPr lang="en-CA"/>
              <a:pPr/>
              <a:t>118</a:t>
            </a:fld>
            <a:endParaRPr lang="en-CA"/>
          </a:p>
        </p:txBody>
      </p:sp>
      <p:sp>
        <p:nvSpPr>
          <p:cNvPr id="678914" name="Rectangle 2"/>
          <p:cNvSpPr>
            <a:spLocks noChangeArrowheads="1" noTextEdit="1"/>
          </p:cNvSpPr>
          <p:nvPr>
            <p:ph type="sldImg"/>
          </p:nvPr>
        </p:nvSpPr>
        <p:spPr>
          <a:ln/>
        </p:spPr>
      </p:sp>
      <p:sp>
        <p:nvSpPr>
          <p:cNvPr id="678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5FC7A2-8AB2-4511-BF68-D21DDA5E0F11}" type="slidenum">
              <a:rPr lang="en-CA"/>
              <a:pPr/>
              <a:t>119</a:t>
            </a:fld>
            <a:endParaRPr lang="en-CA"/>
          </a:p>
        </p:txBody>
      </p:sp>
      <p:sp>
        <p:nvSpPr>
          <p:cNvPr id="680962" name="Rectangle 2"/>
          <p:cNvSpPr>
            <a:spLocks noChangeArrowheads="1" noTextEdit="1"/>
          </p:cNvSpPr>
          <p:nvPr>
            <p:ph type="sldImg"/>
          </p:nvPr>
        </p:nvSpPr>
        <p:spPr>
          <a:ln/>
        </p:spPr>
      </p:sp>
      <p:sp>
        <p:nvSpPr>
          <p:cNvPr id="680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E58DBF-FBB8-48E1-AE05-A39F6F8580E3}" type="slidenum">
              <a:rPr lang="en-CA"/>
              <a:pPr/>
              <a:t>120</a:t>
            </a:fld>
            <a:endParaRPr lang="en-CA"/>
          </a:p>
        </p:txBody>
      </p:sp>
      <p:sp>
        <p:nvSpPr>
          <p:cNvPr id="683010" name="Rectangle 2"/>
          <p:cNvSpPr>
            <a:spLocks noChangeArrowheads="1" noTextEdit="1"/>
          </p:cNvSpPr>
          <p:nvPr>
            <p:ph type="sldImg"/>
          </p:nvPr>
        </p:nvSpPr>
        <p:spPr>
          <a:ln/>
        </p:spPr>
      </p:sp>
      <p:sp>
        <p:nvSpPr>
          <p:cNvPr id="683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53F9D9-6829-4EAF-B10D-2CD6C8090784}" type="slidenum">
              <a:rPr lang="en-CA"/>
              <a:pPr/>
              <a:t>121</a:t>
            </a:fld>
            <a:endParaRPr lang="en-CA"/>
          </a:p>
        </p:txBody>
      </p:sp>
      <p:sp>
        <p:nvSpPr>
          <p:cNvPr id="685058" name="Rectangle 2"/>
          <p:cNvSpPr>
            <a:spLocks noChangeArrowheads="1" noTextEdit="1"/>
          </p:cNvSpPr>
          <p:nvPr>
            <p:ph type="sldImg"/>
          </p:nvPr>
        </p:nvSpPr>
        <p:spPr>
          <a:ln/>
        </p:spPr>
      </p:sp>
      <p:sp>
        <p:nvSpPr>
          <p:cNvPr id="68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746E8A-13A7-4CFB-AC86-8B5FD7D51AD6}" type="slidenum">
              <a:rPr lang="en-CA"/>
              <a:pPr/>
              <a:t>122</a:t>
            </a:fld>
            <a:endParaRPr lang="en-CA"/>
          </a:p>
        </p:txBody>
      </p:sp>
      <p:sp>
        <p:nvSpPr>
          <p:cNvPr id="687106" name="Rectangle 2"/>
          <p:cNvSpPr>
            <a:spLocks noChangeArrowheads="1" noTextEdit="1"/>
          </p:cNvSpPr>
          <p:nvPr>
            <p:ph type="sldImg"/>
          </p:nvPr>
        </p:nvSpPr>
        <p:spPr>
          <a:ln/>
        </p:spPr>
      </p:sp>
      <p:sp>
        <p:nvSpPr>
          <p:cNvPr id="687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7A9E84-0F09-45CF-A08F-313604E5AA95}" type="slidenum">
              <a:rPr lang="en-CA"/>
              <a:pPr/>
              <a:t>123</a:t>
            </a:fld>
            <a:endParaRPr lang="en-CA"/>
          </a:p>
        </p:txBody>
      </p:sp>
      <p:sp>
        <p:nvSpPr>
          <p:cNvPr id="770050" name="Rectangle 2"/>
          <p:cNvSpPr>
            <a:spLocks noChangeArrowheads="1" noTextEdit="1"/>
          </p:cNvSpPr>
          <p:nvPr>
            <p:ph type="sldImg"/>
          </p:nvPr>
        </p:nvSpPr>
        <p:spPr>
          <a:ln/>
        </p:spPr>
      </p:sp>
      <p:sp>
        <p:nvSpPr>
          <p:cNvPr id="770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A5FB79-BD42-4829-AF59-628122E6772F}" type="slidenum">
              <a:rPr lang="en-CA"/>
              <a:pPr/>
              <a:t>12</a:t>
            </a:fld>
            <a:endParaRPr lang="en-CA"/>
          </a:p>
        </p:txBody>
      </p:sp>
      <p:sp>
        <p:nvSpPr>
          <p:cNvPr id="734210" name="Rectangle 1026"/>
          <p:cNvSpPr>
            <a:spLocks noChangeArrowheads="1" noTextEdit="1"/>
          </p:cNvSpPr>
          <p:nvPr>
            <p:ph type="sldImg"/>
          </p:nvPr>
        </p:nvSpPr>
        <p:spPr>
          <a:ln/>
        </p:spPr>
      </p:sp>
      <p:sp>
        <p:nvSpPr>
          <p:cNvPr id="734211"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C6797C-2BA4-440E-AC16-382FA0EC846A}" type="slidenum">
              <a:rPr lang="en-CA"/>
              <a:pPr/>
              <a:t>124</a:t>
            </a:fld>
            <a:endParaRPr lang="en-CA"/>
          </a:p>
        </p:txBody>
      </p:sp>
      <p:sp>
        <p:nvSpPr>
          <p:cNvPr id="689154" name="Rectangle 2"/>
          <p:cNvSpPr>
            <a:spLocks noChangeArrowheads="1" noTextEdit="1"/>
          </p:cNvSpPr>
          <p:nvPr>
            <p:ph type="sldImg"/>
          </p:nvPr>
        </p:nvSpPr>
        <p:spPr>
          <a:ln/>
        </p:spPr>
      </p:sp>
      <p:sp>
        <p:nvSpPr>
          <p:cNvPr id="68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DE19ED-B4DE-4825-B473-9E6C26BD039B}" type="slidenum">
              <a:rPr lang="en-CA"/>
              <a:pPr/>
              <a:t>125</a:t>
            </a:fld>
            <a:endParaRPr lang="en-CA"/>
          </a:p>
        </p:txBody>
      </p:sp>
      <p:sp>
        <p:nvSpPr>
          <p:cNvPr id="691202" name="Rectangle 2"/>
          <p:cNvSpPr>
            <a:spLocks noChangeArrowheads="1" noTextEdit="1"/>
          </p:cNvSpPr>
          <p:nvPr>
            <p:ph type="sldImg"/>
          </p:nvPr>
        </p:nvSpPr>
        <p:spPr>
          <a:ln/>
        </p:spPr>
      </p:sp>
      <p:sp>
        <p:nvSpPr>
          <p:cNvPr id="691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EA7916-F78F-47B7-9C0C-F17AC0AB4A7F}" type="slidenum">
              <a:rPr lang="en-CA"/>
              <a:pPr/>
              <a:t>126</a:t>
            </a:fld>
            <a:endParaRPr lang="en-CA"/>
          </a:p>
        </p:txBody>
      </p:sp>
      <p:sp>
        <p:nvSpPr>
          <p:cNvPr id="693250" name="Rectangle 2"/>
          <p:cNvSpPr>
            <a:spLocks noChangeArrowheads="1" noTextEdit="1"/>
          </p:cNvSpPr>
          <p:nvPr>
            <p:ph type="sldImg"/>
          </p:nvPr>
        </p:nvSpPr>
        <p:spPr>
          <a:ln/>
        </p:spPr>
      </p:sp>
      <p:sp>
        <p:nvSpPr>
          <p:cNvPr id="693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110BA-FE7D-4143-BEE4-F65160D2D63B}" type="slidenum">
              <a:rPr lang="en-CA"/>
              <a:pPr/>
              <a:t>127</a:t>
            </a:fld>
            <a:endParaRPr lang="en-CA"/>
          </a:p>
        </p:txBody>
      </p:sp>
      <p:sp>
        <p:nvSpPr>
          <p:cNvPr id="695298" name="Rectangle 2"/>
          <p:cNvSpPr>
            <a:spLocks noChangeArrowheads="1" noTextEdit="1"/>
          </p:cNvSpPr>
          <p:nvPr>
            <p:ph type="sldImg"/>
          </p:nvPr>
        </p:nvSpPr>
        <p:spPr>
          <a:ln/>
        </p:spPr>
      </p:sp>
      <p:sp>
        <p:nvSpPr>
          <p:cNvPr id="69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A1FD4-7C38-4C93-9E7E-10FD68622309}" type="slidenum">
              <a:rPr lang="en-CA"/>
              <a:pPr/>
              <a:t>128</a:t>
            </a:fld>
            <a:endParaRPr lang="en-CA"/>
          </a:p>
        </p:txBody>
      </p:sp>
      <p:sp>
        <p:nvSpPr>
          <p:cNvPr id="697346" name="Rectangle 2"/>
          <p:cNvSpPr>
            <a:spLocks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00E745-D2E3-4C0A-8CE6-5F6B0BA2B24F}" type="slidenum">
              <a:rPr lang="en-CA"/>
              <a:pPr/>
              <a:t>129</a:t>
            </a:fld>
            <a:endParaRPr lang="en-CA"/>
          </a:p>
        </p:txBody>
      </p:sp>
      <p:sp>
        <p:nvSpPr>
          <p:cNvPr id="699394" name="Rectangle 2"/>
          <p:cNvSpPr>
            <a:spLocks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6C580B-6AFC-4F6A-AACD-FF6EB180F364}" type="slidenum">
              <a:rPr lang="en-CA"/>
              <a:pPr/>
              <a:t>130</a:t>
            </a:fld>
            <a:endParaRPr lang="en-CA"/>
          </a:p>
        </p:txBody>
      </p:sp>
      <p:sp>
        <p:nvSpPr>
          <p:cNvPr id="701442" name="Rectangle 2"/>
          <p:cNvSpPr>
            <a:spLocks noChangeArrowheads="1" noTextEdit="1"/>
          </p:cNvSpPr>
          <p:nvPr>
            <p:ph type="sldImg"/>
          </p:nvPr>
        </p:nvSpPr>
        <p:spPr>
          <a:ln/>
        </p:spPr>
      </p:sp>
      <p:sp>
        <p:nvSpPr>
          <p:cNvPr id="701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606CA7-7B3B-4DDC-8200-F7ED337AC044}" type="slidenum">
              <a:rPr lang="en-CA"/>
              <a:pPr/>
              <a:t>131</a:t>
            </a:fld>
            <a:endParaRPr lang="en-CA"/>
          </a:p>
        </p:txBody>
      </p:sp>
      <p:sp>
        <p:nvSpPr>
          <p:cNvPr id="703490" name="Rectangle 2"/>
          <p:cNvSpPr>
            <a:spLocks noChangeArrowheads="1" noTextEdit="1"/>
          </p:cNvSpPr>
          <p:nvPr>
            <p:ph type="sldImg"/>
          </p:nvPr>
        </p:nvSpPr>
        <p:spPr>
          <a:ln/>
        </p:spPr>
      </p:sp>
      <p:sp>
        <p:nvSpPr>
          <p:cNvPr id="703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FA7216-1D2D-442D-B8E6-2CF09360CCAA}" type="slidenum">
              <a:rPr lang="en-CA"/>
              <a:pPr/>
              <a:t>132</a:t>
            </a:fld>
            <a:endParaRPr lang="en-CA"/>
          </a:p>
        </p:txBody>
      </p:sp>
      <p:sp>
        <p:nvSpPr>
          <p:cNvPr id="705538" name="Rectangle 2"/>
          <p:cNvSpPr>
            <a:spLocks noChangeArrowheads="1" noTextEdit="1"/>
          </p:cNvSpPr>
          <p:nvPr>
            <p:ph type="sldImg"/>
          </p:nvPr>
        </p:nvSpPr>
        <p:spPr>
          <a:ln/>
        </p:spPr>
      </p:sp>
      <p:sp>
        <p:nvSpPr>
          <p:cNvPr id="70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BCEE90-B644-46F8-A571-D1C362A19247}" type="slidenum">
              <a:rPr lang="en-CA"/>
              <a:pPr/>
              <a:t>133</a:t>
            </a:fld>
            <a:endParaRPr lang="en-CA"/>
          </a:p>
        </p:txBody>
      </p:sp>
      <p:sp>
        <p:nvSpPr>
          <p:cNvPr id="707586" name="Rectangle 2"/>
          <p:cNvSpPr>
            <a:spLocks noChangeArrowheads="1" noTextEdit="1"/>
          </p:cNvSpPr>
          <p:nvPr>
            <p:ph type="sldImg"/>
          </p:nvPr>
        </p:nvSpPr>
        <p:spPr>
          <a:ln/>
        </p:spPr>
      </p:sp>
      <p:sp>
        <p:nvSpPr>
          <p:cNvPr id="707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8D687C-70D6-405C-AB04-649960AA650A}" type="slidenum">
              <a:rPr lang="en-CA"/>
              <a:pPr/>
              <a:t>13</a:t>
            </a:fld>
            <a:endParaRPr lang="en-CA"/>
          </a:p>
        </p:txBody>
      </p:sp>
      <p:sp>
        <p:nvSpPr>
          <p:cNvPr id="685058" name="Rectangle 2"/>
          <p:cNvSpPr>
            <a:spLocks noChangeArrowheads="1" noTextEdit="1"/>
          </p:cNvSpPr>
          <p:nvPr>
            <p:ph type="sldImg"/>
          </p:nvPr>
        </p:nvSpPr>
        <p:spPr>
          <a:ln/>
        </p:spPr>
      </p:sp>
      <p:sp>
        <p:nvSpPr>
          <p:cNvPr id="68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72570-5E76-4F88-99AF-2FC8AA43B176}" type="slidenum">
              <a:rPr lang="en-CA"/>
              <a:pPr/>
              <a:t>134</a:t>
            </a:fld>
            <a:endParaRPr lang="en-CA"/>
          </a:p>
        </p:txBody>
      </p:sp>
      <p:sp>
        <p:nvSpPr>
          <p:cNvPr id="709634" name="Rectangle 2"/>
          <p:cNvSpPr>
            <a:spLocks noChangeArrowheads="1" noTextEdit="1"/>
          </p:cNvSpPr>
          <p:nvPr>
            <p:ph type="sldImg"/>
          </p:nvPr>
        </p:nvSpPr>
        <p:spPr>
          <a:ln/>
        </p:spPr>
      </p:sp>
      <p:sp>
        <p:nvSpPr>
          <p:cNvPr id="70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48DEBD-901C-487D-8419-ED479D45A4BE}" type="slidenum">
              <a:rPr lang="en-CA"/>
              <a:pPr/>
              <a:t>135</a:t>
            </a:fld>
            <a:endParaRPr lang="en-CA"/>
          </a:p>
        </p:txBody>
      </p:sp>
      <p:sp>
        <p:nvSpPr>
          <p:cNvPr id="711682" name="Rectangle 2"/>
          <p:cNvSpPr>
            <a:spLocks noChangeArrowheads="1" noTextEdit="1"/>
          </p:cNvSpPr>
          <p:nvPr>
            <p:ph type="sldImg"/>
          </p:nvPr>
        </p:nvSpPr>
        <p:spPr>
          <a:ln/>
        </p:spPr>
      </p:sp>
      <p:sp>
        <p:nvSpPr>
          <p:cNvPr id="71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A37EF5-D0D4-4940-94D6-8203F7A0FC59}" type="slidenum">
              <a:rPr lang="en-CA"/>
              <a:pPr/>
              <a:t>136</a:t>
            </a:fld>
            <a:endParaRPr lang="en-CA"/>
          </a:p>
        </p:txBody>
      </p:sp>
      <p:sp>
        <p:nvSpPr>
          <p:cNvPr id="713730" name="Rectangle 2"/>
          <p:cNvSpPr>
            <a:spLocks noChangeArrowheads="1" noTextEdit="1"/>
          </p:cNvSpPr>
          <p:nvPr>
            <p:ph type="sldImg"/>
          </p:nvPr>
        </p:nvSpPr>
        <p:spPr>
          <a:ln/>
        </p:spPr>
      </p:sp>
      <p:sp>
        <p:nvSpPr>
          <p:cNvPr id="713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438826-8CD2-42CD-91BE-79F6A4754E81}" type="slidenum">
              <a:rPr lang="en-CA"/>
              <a:pPr/>
              <a:t>137</a:t>
            </a:fld>
            <a:endParaRPr lang="en-CA"/>
          </a:p>
        </p:txBody>
      </p:sp>
      <p:sp>
        <p:nvSpPr>
          <p:cNvPr id="715778" name="Rectangle 2"/>
          <p:cNvSpPr>
            <a:spLocks noChangeArrowheads="1" noTextEdit="1"/>
          </p:cNvSpPr>
          <p:nvPr>
            <p:ph type="sldImg"/>
          </p:nvPr>
        </p:nvSpPr>
        <p:spPr>
          <a:ln/>
        </p:spPr>
      </p:sp>
      <p:sp>
        <p:nvSpPr>
          <p:cNvPr id="715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A8EA1E-0756-4199-B4BC-5C2869884E81}" type="slidenum">
              <a:rPr lang="en-CA"/>
              <a:pPr/>
              <a:t>138</a:t>
            </a:fld>
            <a:endParaRPr lang="en-CA"/>
          </a:p>
        </p:txBody>
      </p:sp>
      <p:sp>
        <p:nvSpPr>
          <p:cNvPr id="717826" name="Rectangle 2"/>
          <p:cNvSpPr>
            <a:spLocks noChangeArrowheads="1" noTextEdit="1"/>
          </p:cNvSpPr>
          <p:nvPr>
            <p:ph type="sldImg"/>
          </p:nvPr>
        </p:nvSpPr>
        <p:spPr>
          <a:ln/>
        </p:spPr>
      </p:sp>
      <p:sp>
        <p:nvSpPr>
          <p:cNvPr id="717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4BA19B-87C0-4AB1-BC8A-8D75B2F8506A}" type="slidenum">
              <a:rPr lang="en-CA"/>
              <a:pPr/>
              <a:t>139</a:t>
            </a:fld>
            <a:endParaRPr lang="en-CA"/>
          </a:p>
        </p:txBody>
      </p:sp>
      <p:sp>
        <p:nvSpPr>
          <p:cNvPr id="719874" name="Rectangle 2"/>
          <p:cNvSpPr>
            <a:spLocks noChangeArrowheads="1" noTextEdit="1"/>
          </p:cNvSpPr>
          <p:nvPr>
            <p:ph type="sldImg"/>
          </p:nvPr>
        </p:nvSpPr>
        <p:spPr>
          <a:ln/>
        </p:spPr>
      </p:sp>
      <p:sp>
        <p:nvSpPr>
          <p:cNvPr id="719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427F9-6956-4FDD-A1CC-080D156CDCA5}" type="slidenum">
              <a:rPr lang="en-CA"/>
              <a:pPr/>
              <a:t>140</a:t>
            </a:fld>
            <a:endParaRPr lang="en-CA"/>
          </a:p>
        </p:txBody>
      </p:sp>
      <p:sp>
        <p:nvSpPr>
          <p:cNvPr id="721922" name="Rectangle 2"/>
          <p:cNvSpPr>
            <a:spLocks noChangeArrowheads="1" noTextEdit="1"/>
          </p:cNvSpPr>
          <p:nvPr>
            <p:ph type="sldImg"/>
          </p:nvPr>
        </p:nvSpPr>
        <p:spPr>
          <a:ln/>
        </p:spPr>
      </p:sp>
      <p:sp>
        <p:nvSpPr>
          <p:cNvPr id="721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96ECBE-7970-4F6F-9A19-C32568ED02E4}" type="slidenum">
              <a:rPr lang="en-CA"/>
              <a:pPr/>
              <a:t>141</a:t>
            </a:fld>
            <a:endParaRPr lang="en-CA"/>
          </a:p>
        </p:txBody>
      </p:sp>
      <p:sp>
        <p:nvSpPr>
          <p:cNvPr id="723970" name="Rectangle 2"/>
          <p:cNvSpPr>
            <a:spLocks noChangeArrowheads="1" noTextEdit="1"/>
          </p:cNvSpPr>
          <p:nvPr>
            <p:ph type="sldImg"/>
          </p:nvPr>
        </p:nvSpPr>
        <p:spPr>
          <a:ln/>
        </p:spPr>
      </p:sp>
      <p:sp>
        <p:nvSpPr>
          <p:cNvPr id="723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C60382-DF4C-4D02-ABC1-88D8D19E995F}" type="slidenum">
              <a:rPr lang="en-CA"/>
              <a:pPr/>
              <a:t>142</a:t>
            </a:fld>
            <a:endParaRPr lang="en-CA"/>
          </a:p>
        </p:txBody>
      </p:sp>
      <p:sp>
        <p:nvSpPr>
          <p:cNvPr id="726018" name="Rectangle 2"/>
          <p:cNvSpPr>
            <a:spLocks noChangeArrowheads="1" noTextEdit="1"/>
          </p:cNvSpPr>
          <p:nvPr>
            <p:ph type="sldImg"/>
          </p:nvPr>
        </p:nvSpPr>
        <p:spPr>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F5950E-F675-4AD5-A296-D622565222D0}" type="slidenum">
              <a:rPr lang="en-CA"/>
              <a:pPr/>
              <a:t>143</a:t>
            </a:fld>
            <a:endParaRPr lang="en-CA"/>
          </a:p>
        </p:txBody>
      </p:sp>
      <p:sp>
        <p:nvSpPr>
          <p:cNvPr id="728066" name="Rectangle 2"/>
          <p:cNvSpPr>
            <a:spLocks noChangeArrowheads="1" noTextEdit="1"/>
          </p:cNvSpPr>
          <p:nvPr>
            <p:ph type="sldImg"/>
          </p:nvPr>
        </p:nvSpPr>
        <p:spPr>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1115A7-B755-444D-93D8-B18169236C53}" type="slidenum">
              <a:rPr lang="en-CA"/>
              <a:pPr/>
              <a:t>14</a:t>
            </a:fld>
            <a:endParaRPr lang="en-CA"/>
          </a:p>
        </p:txBody>
      </p:sp>
      <p:sp>
        <p:nvSpPr>
          <p:cNvPr id="687106" name="Rectangle 1026"/>
          <p:cNvSpPr>
            <a:spLocks noChangeArrowheads="1" noTextEdit="1"/>
          </p:cNvSpPr>
          <p:nvPr>
            <p:ph type="sldImg"/>
          </p:nvPr>
        </p:nvSpPr>
        <p:spPr>
          <a:ln/>
        </p:spPr>
      </p:sp>
      <p:sp>
        <p:nvSpPr>
          <p:cNvPr id="687107"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0495D5-2E85-4098-9B12-FA63544FECB4}" type="slidenum">
              <a:rPr lang="en-CA"/>
              <a:pPr/>
              <a:t>144</a:t>
            </a:fld>
            <a:endParaRPr lang="en-CA"/>
          </a:p>
        </p:txBody>
      </p:sp>
      <p:sp>
        <p:nvSpPr>
          <p:cNvPr id="730114" name="Rectangle 2"/>
          <p:cNvSpPr>
            <a:spLocks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A78F0-8291-4B04-AB50-617E4D5D6E54}" type="slidenum">
              <a:rPr lang="en-CA"/>
              <a:pPr/>
              <a:t>145</a:t>
            </a:fld>
            <a:endParaRPr lang="en-CA"/>
          </a:p>
        </p:txBody>
      </p:sp>
      <p:sp>
        <p:nvSpPr>
          <p:cNvPr id="732162" name="Rectangle 2"/>
          <p:cNvSpPr>
            <a:spLocks noChangeArrowheads="1" noTextEdit="1"/>
          </p:cNvSpPr>
          <p:nvPr>
            <p:ph type="sldImg"/>
          </p:nvPr>
        </p:nvSpPr>
        <p:spPr>
          <a:ln/>
        </p:spPr>
      </p:sp>
      <p:sp>
        <p:nvSpPr>
          <p:cNvPr id="73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E33E40-A6E3-4EBA-824A-ABAE7BD606E8}" type="slidenum">
              <a:rPr lang="en-CA"/>
              <a:pPr/>
              <a:t>146</a:t>
            </a:fld>
            <a:endParaRPr lang="en-CA"/>
          </a:p>
        </p:txBody>
      </p:sp>
      <p:sp>
        <p:nvSpPr>
          <p:cNvPr id="734210" name="Rectangle 2"/>
          <p:cNvSpPr>
            <a:spLocks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F88FD7-9CFD-496C-850C-36AFA7A8A8F4}" type="slidenum">
              <a:rPr lang="en-CA"/>
              <a:pPr/>
              <a:t>147</a:t>
            </a:fld>
            <a:endParaRPr lang="en-CA"/>
          </a:p>
        </p:txBody>
      </p:sp>
      <p:sp>
        <p:nvSpPr>
          <p:cNvPr id="736258" name="Rectangle 2"/>
          <p:cNvSpPr>
            <a:spLocks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7E18F1-D9FF-46EB-87CF-7E3C8548B6CF}" type="slidenum">
              <a:rPr lang="en-CA"/>
              <a:pPr/>
              <a:t>148</a:t>
            </a:fld>
            <a:endParaRPr lang="en-CA"/>
          </a:p>
        </p:txBody>
      </p:sp>
      <p:sp>
        <p:nvSpPr>
          <p:cNvPr id="738306" name="Rectangle 2"/>
          <p:cNvSpPr>
            <a:spLocks noChangeArrowheads="1" noTextEdit="1"/>
          </p:cNvSpPr>
          <p:nvPr>
            <p:ph type="sldImg"/>
          </p:nvPr>
        </p:nvSpPr>
        <p:spPr>
          <a:ln/>
        </p:spPr>
      </p:sp>
      <p:sp>
        <p:nvSpPr>
          <p:cNvPr id="738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62CB1E-293C-43D7-935F-E085467FD85C}" type="slidenum">
              <a:rPr lang="en-CA"/>
              <a:pPr/>
              <a:t>149</a:t>
            </a:fld>
            <a:endParaRPr lang="en-CA"/>
          </a:p>
        </p:txBody>
      </p:sp>
      <p:sp>
        <p:nvSpPr>
          <p:cNvPr id="740354" name="Rectangle 2"/>
          <p:cNvSpPr>
            <a:spLocks noChangeArrowheads="1" noTextEdit="1"/>
          </p:cNvSpPr>
          <p:nvPr>
            <p:ph type="sldImg"/>
          </p:nvPr>
        </p:nvSpPr>
        <p:spPr>
          <a:ln/>
        </p:spPr>
      </p:sp>
      <p:sp>
        <p:nvSpPr>
          <p:cNvPr id="740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FDA32A-F96D-42ED-BC3D-9FEE10ADE5AF}" type="slidenum">
              <a:rPr lang="en-CA"/>
              <a:pPr/>
              <a:t>150</a:t>
            </a:fld>
            <a:endParaRPr lang="en-CA"/>
          </a:p>
        </p:txBody>
      </p:sp>
      <p:sp>
        <p:nvSpPr>
          <p:cNvPr id="742402" name="Rectangle 2"/>
          <p:cNvSpPr>
            <a:spLocks noChangeArrowheads="1" noTextEdit="1"/>
          </p:cNvSpPr>
          <p:nvPr>
            <p:ph type="sldImg"/>
          </p:nvPr>
        </p:nvSpPr>
        <p:spPr>
          <a:ln/>
        </p:spPr>
      </p:sp>
      <p:sp>
        <p:nvSpPr>
          <p:cNvPr id="742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82452B-39F4-4CDB-9A47-81D5D768A20A}" type="slidenum">
              <a:rPr lang="en-CA"/>
              <a:pPr/>
              <a:t>151</a:t>
            </a:fld>
            <a:endParaRPr lang="en-CA"/>
          </a:p>
        </p:txBody>
      </p:sp>
      <p:sp>
        <p:nvSpPr>
          <p:cNvPr id="744450" name="Rectangle 2"/>
          <p:cNvSpPr>
            <a:spLocks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291156-2A65-4510-8333-6E7E77CEA025}" type="slidenum">
              <a:rPr lang="en-CA"/>
              <a:pPr/>
              <a:t>152</a:t>
            </a:fld>
            <a:endParaRPr lang="en-CA"/>
          </a:p>
        </p:txBody>
      </p:sp>
      <p:sp>
        <p:nvSpPr>
          <p:cNvPr id="746498" name="Rectangle 2"/>
          <p:cNvSpPr>
            <a:spLocks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AE32F5-2C22-41FB-87DA-D84EC4F9DA27}" type="slidenum">
              <a:rPr lang="en-CA"/>
              <a:pPr/>
              <a:t>153</a:t>
            </a:fld>
            <a:endParaRPr lang="en-CA"/>
          </a:p>
        </p:txBody>
      </p:sp>
      <p:sp>
        <p:nvSpPr>
          <p:cNvPr id="748546" name="Rectangle 2"/>
          <p:cNvSpPr>
            <a:spLocks noChangeArrowheads="1" noTextEdit="1"/>
          </p:cNvSpPr>
          <p:nvPr>
            <p:ph type="sldImg"/>
          </p:nvPr>
        </p:nvSpPr>
        <p:spPr>
          <a:ln/>
        </p:spPr>
      </p:sp>
      <p:sp>
        <p:nvSpPr>
          <p:cNvPr id="748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D3685D-5369-47EA-B982-98F25E8F1544}" type="slidenum">
              <a:rPr lang="en-CA"/>
              <a:pPr/>
              <a:t>15</a:t>
            </a:fld>
            <a:endParaRPr lang="en-CA"/>
          </a:p>
        </p:txBody>
      </p:sp>
      <p:sp>
        <p:nvSpPr>
          <p:cNvPr id="689154" name="Rectangle 2"/>
          <p:cNvSpPr>
            <a:spLocks noChangeArrowheads="1" noTextEdit="1"/>
          </p:cNvSpPr>
          <p:nvPr>
            <p:ph type="sldImg"/>
          </p:nvPr>
        </p:nvSpPr>
        <p:spPr>
          <a:ln/>
        </p:spPr>
      </p:sp>
      <p:sp>
        <p:nvSpPr>
          <p:cNvPr id="68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FFF028-E6B3-444B-95FF-3C7143FB9DB9}" type="slidenum">
              <a:rPr lang="en-CA"/>
              <a:pPr/>
              <a:t>154</a:t>
            </a:fld>
            <a:endParaRPr lang="en-CA"/>
          </a:p>
        </p:txBody>
      </p:sp>
      <p:sp>
        <p:nvSpPr>
          <p:cNvPr id="750594" name="Rectangle 2"/>
          <p:cNvSpPr>
            <a:spLocks noChangeArrowheads="1" noTextEdit="1"/>
          </p:cNvSpPr>
          <p:nvPr>
            <p:ph type="sldImg"/>
          </p:nvPr>
        </p:nvSpPr>
        <p:spPr>
          <a:ln/>
        </p:spPr>
      </p:sp>
      <p:sp>
        <p:nvSpPr>
          <p:cNvPr id="750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F7C512-102A-4302-B4EC-B6CA5EC1FD36}" type="slidenum">
              <a:rPr lang="en-CA"/>
              <a:pPr/>
              <a:t>155</a:t>
            </a:fld>
            <a:endParaRPr lang="en-CA"/>
          </a:p>
        </p:txBody>
      </p:sp>
      <p:sp>
        <p:nvSpPr>
          <p:cNvPr id="778242" name="Rectangle 2"/>
          <p:cNvSpPr>
            <a:spLocks noChangeArrowheads="1" noTextEdit="1"/>
          </p:cNvSpPr>
          <p:nvPr>
            <p:ph type="sldImg"/>
          </p:nvPr>
        </p:nvSpPr>
        <p:spPr>
          <a:ln/>
        </p:spPr>
      </p:sp>
      <p:sp>
        <p:nvSpPr>
          <p:cNvPr id="778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4DB2A7-7019-4349-881A-5B92E0281A8E}" type="slidenum">
              <a:rPr lang="en-CA"/>
              <a:pPr/>
              <a:t>156</a:t>
            </a:fld>
            <a:endParaRPr lang="en-CA"/>
          </a:p>
        </p:txBody>
      </p:sp>
      <p:sp>
        <p:nvSpPr>
          <p:cNvPr id="752642" name="Rectangle 2"/>
          <p:cNvSpPr>
            <a:spLocks noChangeArrowheads="1" noTextEdit="1"/>
          </p:cNvSpPr>
          <p:nvPr>
            <p:ph type="sldImg"/>
          </p:nvPr>
        </p:nvSpPr>
        <p:spPr>
          <a:ln/>
        </p:spPr>
      </p:sp>
      <p:sp>
        <p:nvSpPr>
          <p:cNvPr id="752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6EC756-54C1-4B7F-B271-E7AFC377FB2A}" type="slidenum">
              <a:rPr lang="en-CA"/>
              <a:pPr/>
              <a:t>157</a:t>
            </a:fld>
            <a:endParaRPr lang="en-CA"/>
          </a:p>
        </p:txBody>
      </p:sp>
      <p:sp>
        <p:nvSpPr>
          <p:cNvPr id="754690" name="Rectangle 2"/>
          <p:cNvSpPr>
            <a:spLocks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7BF0A-0203-4418-AF1E-8BB52D127EA3}" type="slidenum">
              <a:rPr lang="en-CA"/>
              <a:pPr/>
              <a:t>158</a:t>
            </a:fld>
            <a:endParaRPr lang="en-CA"/>
          </a:p>
        </p:txBody>
      </p:sp>
      <p:sp>
        <p:nvSpPr>
          <p:cNvPr id="756738" name="Rectangle 2"/>
          <p:cNvSpPr>
            <a:spLocks noChangeArrowheads="1" noTextEdit="1"/>
          </p:cNvSpPr>
          <p:nvPr>
            <p:ph type="sldImg"/>
          </p:nvPr>
        </p:nvSpPr>
        <p:spPr>
          <a:ln/>
        </p:spPr>
      </p:sp>
      <p:sp>
        <p:nvSpPr>
          <p:cNvPr id="75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3F215B-3110-4E58-B16D-BF39892E3E39}" type="slidenum">
              <a:rPr lang="en-CA"/>
              <a:pPr/>
              <a:t>159</a:t>
            </a:fld>
            <a:endParaRPr lang="en-CA"/>
          </a:p>
        </p:txBody>
      </p:sp>
      <p:sp>
        <p:nvSpPr>
          <p:cNvPr id="758786" name="Rectangle 2"/>
          <p:cNvSpPr>
            <a:spLocks noChangeArrowheads="1" noTextEdit="1"/>
          </p:cNvSpPr>
          <p:nvPr>
            <p:ph type="sldImg"/>
          </p:nvPr>
        </p:nvSpPr>
        <p:spPr>
          <a:ln/>
        </p:spPr>
      </p:sp>
      <p:sp>
        <p:nvSpPr>
          <p:cNvPr id="75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E041BC-D2AC-4FDB-9C76-4F1A2866C628}" type="slidenum">
              <a:rPr lang="en-CA"/>
              <a:pPr/>
              <a:t>160</a:t>
            </a:fld>
            <a:endParaRPr lang="en-CA"/>
          </a:p>
        </p:txBody>
      </p:sp>
      <p:sp>
        <p:nvSpPr>
          <p:cNvPr id="760834" name="Rectangle 2"/>
          <p:cNvSpPr>
            <a:spLocks noChangeArrowheads="1" noTextEdit="1"/>
          </p:cNvSpPr>
          <p:nvPr>
            <p:ph type="sldImg"/>
          </p:nvPr>
        </p:nvSpPr>
        <p:spPr>
          <a:ln/>
        </p:spPr>
      </p:sp>
      <p:sp>
        <p:nvSpPr>
          <p:cNvPr id="760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36C5F-5331-464A-9608-4439A95170E7}" type="slidenum">
              <a:rPr lang="en-CA"/>
              <a:pPr/>
              <a:t>161</a:t>
            </a:fld>
            <a:endParaRPr lang="en-CA"/>
          </a:p>
        </p:txBody>
      </p:sp>
      <p:sp>
        <p:nvSpPr>
          <p:cNvPr id="762882" name="Rectangle 2"/>
          <p:cNvSpPr>
            <a:spLocks noChangeArrowheads="1" noTextEdit="1"/>
          </p:cNvSpPr>
          <p:nvPr>
            <p:ph type="sldImg"/>
          </p:nvPr>
        </p:nvSpPr>
        <p:spPr>
          <a:ln/>
        </p:spPr>
      </p:sp>
      <p:sp>
        <p:nvSpPr>
          <p:cNvPr id="762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94BAC0-83B0-4979-9195-9E69AC715829}" type="slidenum">
              <a:rPr lang="en-CA"/>
              <a:pPr/>
              <a:t>162</a:t>
            </a:fld>
            <a:endParaRPr lang="en-CA"/>
          </a:p>
        </p:txBody>
      </p:sp>
      <p:sp>
        <p:nvSpPr>
          <p:cNvPr id="764930" name="Rectangle 2"/>
          <p:cNvSpPr>
            <a:spLocks noChangeArrowheads="1" noTextEdit="1"/>
          </p:cNvSpPr>
          <p:nvPr>
            <p:ph type="sldImg"/>
          </p:nvPr>
        </p:nvSpPr>
        <p:spPr>
          <a:ln/>
        </p:spPr>
      </p:sp>
      <p:sp>
        <p:nvSpPr>
          <p:cNvPr id="764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2A7A9E-DED6-453B-8EA0-FD806EFB27C3}" type="slidenum">
              <a:rPr lang="en-CA"/>
              <a:pPr/>
              <a:t>163</a:t>
            </a:fld>
            <a:endParaRPr lang="en-CA"/>
          </a:p>
        </p:txBody>
      </p:sp>
      <p:sp>
        <p:nvSpPr>
          <p:cNvPr id="758786" name="Rectangle 2"/>
          <p:cNvSpPr>
            <a:spLocks noChangeArrowheads="1" noTextEdit="1"/>
          </p:cNvSpPr>
          <p:nvPr>
            <p:ph type="sldImg"/>
          </p:nvPr>
        </p:nvSpPr>
        <p:spPr>
          <a:ln/>
        </p:spPr>
      </p:sp>
      <p:sp>
        <p:nvSpPr>
          <p:cNvPr id="75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123612-F74B-40A4-B249-2018CA7DD8EC}" type="slidenum">
              <a:rPr lang="en-CA"/>
              <a:pPr/>
              <a:t>16</a:t>
            </a:fld>
            <a:endParaRPr lang="en-CA"/>
          </a:p>
        </p:txBody>
      </p:sp>
      <p:sp>
        <p:nvSpPr>
          <p:cNvPr id="691202" name="Rectangle 1026"/>
          <p:cNvSpPr>
            <a:spLocks noChangeArrowheads="1" noTextEdit="1"/>
          </p:cNvSpPr>
          <p:nvPr>
            <p:ph type="sldImg"/>
          </p:nvPr>
        </p:nvSpPr>
        <p:spPr>
          <a:ln/>
        </p:spPr>
      </p:sp>
      <p:sp>
        <p:nvSpPr>
          <p:cNvPr id="69120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F6BD02-F449-4C6D-828E-5E194D3F0F02}" type="slidenum">
              <a:rPr lang="en-CA"/>
              <a:pPr/>
              <a:t>164</a:t>
            </a:fld>
            <a:endParaRPr lang="en-CA"/>
          </a:p>
        </p:txBody>
      </p:sp>
      <p:sp>
        <p:nvSpPr>
          <p:cNvPr id="760834" name="Rectangle 2"/>
          <p:cNvSpPr>
            <a:spLocks noChangeArrowheads="1" noTextEdit="1"/>
          </p:cNvSpPr>
          <p:nvPr>
            <p:ph type="sldImg"/>
          </p:nvPr>
        </p:nvSpPr>
        <p:spPr>
          <a:ln/>
        </p:spPr>
      </p:sp>
      <p:sp>
        <p:nvSpPr>
          <p:cNvPr id="760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143C6-2296-4211-B663-530BB8E79502}" type="slidenum">
              <a:rPr lang="en-CA"/>
              <a:pPr/>
              <a:t>165</a:t>
            </a:fld>
            <a:endParaRPr lang="en-CA"/>
          </a:p>
        </p:txBody>
      </p:sp>
      <p:sp>
        <p:nvSpPr>
          <p:cNvPr id="762882" name="Rectangle 2"/>
          <p:cNvSpPr>
            <a:spLocks noChangeArrowheads="1" noTextEdit="1"/>
          </p:cNvSpPr>
          <p:nvPr>
            <p:ph type="sldImg"/>
          </p:nvPr>
        </p:nvSpPr>
        <p:spPr>
          <a:ln/>
        </p:spPr>
      </p:sp>
      <p:sp>
        <p:nvSpPr>
          <p:cNvPr id="762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E1FFBB-EB56-44E1-8A06-D2DCD553A18D}" type="slidenum">
              <a:rPr lang="en-CA"/>
              <a:pPr/>
              <a:t>166</a:t>
            </a:fld>
            <a:endParaRPr lang="en-CA"/>
          </a:p>
        </p:txBody>
      </p:sp>
      <p:sp>
        <p:nvSpPr>
          <p:cNvPr id="764930" name="Rectangle 2"/>
          <p:cNvSpPr>
            <a:spLocks noChangeArrowheads="1" noTextEdit="1"/>
          </p:cNvSpPr>
          <p:nvPr>
            <p:ph type="sldImg"/>
          </p:nvPr>
        </p:nvSpPr>
        <p:spPr>
          <a:ln/>
        </p:spPr>
      </p:sp>
      <p:sp>
        <p:nvSpPr>
          <p:cNvPr id="764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527565-96D9-464D-992F-E172A7B6C046}" type="slidenum">
              <a:rPr lang="en-CA"/>
              <a:pPr/>
              <a:t>167</a:t>
            </a:fld>
            <a:endParaRPr lang="en-CA"/>
          </a:p>
        </p:txBody>
      </p:sp>
      <p:sp>
        <p:nvSpPr>
          <p:cNvPr id="766978" name="Rectangle 2"/>
          <p:cNvSpPr>
            <a:spLocks noChangeArrowheads="1" noTextEdit="1"/>
          </p:cNvSpPr>
          <p:nvPr>
            <p:ph type="sldImg"/>
          </p:nvPr>
        </p:nvSpPr>
        <p:spPr>
          <a:ln/>
        </p:spPr>
      </p:sp>
      <p:sp>
        <p:nvSpPr>
          <p:cNvPr id="766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8AFBFD-DCFA-44AD-BE26-9472F27EA29A}" type="slidenum">
              <a:rPr lang="en-CA"/>
              <a:pPr/>
              <a:t>168</a:t>
            </a:fld>
            <a:endParaRPr lang="en-CA"/>
          </a:p>
        </p:txBody>
      </p:sp>
      <p:sp>
        <p:nvSpPr>
          <p:cNvPr id="842754" name="Rectangle 2"/>
          <p:cNvSpPr>
            <a:spLocks noChangeArrowheads="1" noTextEdit="1"/>
          </p:cNvSpPr>
          <p:nvPr>
            <p:ph type="sldImg"/>
          </p:nvPr>
        </p:nvSpPr>
        <p:spPr>
          <a:ln/>
        </p:spPr>
      </p:sp>
      <p:sp>
        <p:nvSpPr>
          <p:cNvPr id="842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1D56C5-81A2-427D-942D-044A491C71B0}" type="slidenum">
              <a:rPr lang="en-CA"/>
              <a:pPr/>
              <a:t>169</a:t>
            </a:fld>
            <a:endParaRPr lang="en-CA"/>
          </a:p>
        </p:txBody>
      </p:sp>
      <p:sp>
        <p:nvSpPr>
          <p:cNvPr id="769026" name="Rectangle 2"/>
          <p:cNvSpPr>
            <a:spLocks noChangeArrowheads="1" noTextEdit="1"/>
          </p:cNvSpPr>
          <p:nvPr>
            <p:ph type="sldImg"/>
          </p:nvPr>
        </p:nvSpPr>
        <p:spPr>
          <a:ln/>
        </p:spPr>
      </p:sp>
      <p:sp>
        <p:nvSpPr>
          <p:cNvPr id="769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8EDE2F-CA51-4103-AE27-B372AA6C526C}" type="slidenum">
              <a:rPr lang="en-CA"/>
              <a:pPr/>
              <a:t>170</a:t>
            </a:fld>
            <a:endParaRPr lang="en-CA"/>
          </a:p>
        </p:txBody>
      </p:sp>
      <p:sp>
        <p:nvSpPr>
          <p:cNvPr id="771074" name="Rectangle 2"/>
          <p:cNvSpPr>
            <a:spLocks noChangeArrowheads="1" noTextEdit="1"/>
          </p:cNvSpPr>
          <p:nvPr>
            <p:ph type="sldImg"/>
          </p:nvPr>
        </p:nvSpPr>
        <p:spPr>
          <a:ln/>
        </p:spPr>
      </p:sp>
      <p:sp>
        <p:nvSpPr>
          <p:cNvPr id="7710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B4082C-BB8F-44F6-841E-6551BF53D1E4}" type="slidenum">
              <a:rPr lang="en-CA"/>
              <a:pPr/>
              <a:t>171</a:t>
            </a:fld>
            <a:endParaRPr lang="en-CA"/>
          </a:p>
        </p:txBody>
      </p:sp>
      <p:sp>
        <p:nvSpPr>
          <p:cNvPr id="773122" name="Rectangle 2"/>
          <p:cNvSpPr>
            <a:spLocks noChangeArrowheads="1" noTextEdit="1"/>
          </p:cNvSpPr>
          <p:nvPr>
            <p:ph type="sldImg"/>
          </p:nvPr>
        </p:nvSpPr>
        <p:spPr>
          <a:ln/>
        </p:spPr>
      </p:sp>
      <p:sp>
        <p:nvSpPr>
          <p:cNvPr id="773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7A9C25-08FC-40E3-B396-02B8D54651A4}" type="slidenum">
              <a:rPr lang="en-CA"/>
              <a:pPr/>
              <a:t>172</a:t>
            </a:fld>
            <a:endParaRPr lang="en-CA"/>
          </a:p>
        </p:txBody>
      </p:sp>
      <p:sp>
        <p:nvSpPr>
          <p:cNvPr id="775170" name="Rectangle 2"/>
          <p:cNvSpPr>
            <a:spLocks noChangeArrowheads="1" noTextEdit="1"/>
          </p:cNvSpPr>
          <p:nvPr>
            <p:ph type="sldImg"/>
          </p:nvPr>
        </p:nvSpPr>
        <p:spPr>
          <a:ln/>
        </p:spPr>
      </p:sp>
      <p:sp>
        <p:nvSpPr>
          <p:cNvPr id="775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A875AD-998F-436A-A957-AD4790AFB418}" type="slidenum">
              <a:rPr lang="en-CA"/>
              <a:pPr/>
              <a:t>173</a:t>
            </a:fld>
            <a:endParaRPr lang="en-CA"/>
          </a:p>
        </p:txBody>
      </p:sp>
      <p:sp>
        <p:nvSpPr>
          <p:cNvPr id="777218" name="Rectangle 2"/>
          <p:cNvSpPr>
            <a:spLocks noChangeArrowheads="1" noTextEdit="1"/>
          </p:cNvSpPr>
          <p:nvPr>
            <p:ph type="sldImg"/>
          </p:nvPr>
        </p:nvSpPr>
        <p:spPr>
          <a:ln/>
        </p:spPr>
      </p:sp>
      <p:sp>
        <p:nvSpPr>
          <p:cNvPr id="777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D406B-F81E-4A96-BDB2-B8BDE7615774}" type="slidenum">
              <a:rPr lang="en-CA"/>
              <a:pPr/>
              <a:t>17</a:t>
            </a:fld>
            <a:endParaRPr lang="en-CA"/>
          </a:p>
        </p:txBody>
      </p:sp>
      <p:sp>
        <p:nvSpPr>
          <p:cNvPr id="754690" name="Rectangle 2"/>
          <p:cNvSpPr>
            <a:spLocks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B6E95B-12AF-4808-A182-C81A62C4FC43}" type="slidenum">
              <a:rPr lang="en-CA"/>
              <a:pPr/>
              <a:t>174</a:t>
            </a:fld>
            <a:endParaRPr lang="en-CA"/>
          </a:p>
        </p:txBody>
      </p:sp>
      <p:sp>
        <p:nvSpPr>
          <p:cNvPr id="779266" name="Rectangle 2"/>
          <p:cNvSpPr>
            <a:spLocks noChangeArrowheads="1" noTextEdit="1"/>
          </p:cNvSpPr>
          <p:nvPr>
            <p:ph type="sldImg"/>
          </p:nvPr>
        </p:nvSpPr>
        <p:spPr>
          <a:ln/>
        </p:spPr>
      </p:sp>
      <p:sp>
        <p:nvSpPr>
          <p:cNvPr id="77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5E1878-25B2-4D65-9A9E-DF65D64A3F45}" type="slidenum">
              <a:rPr lang="en-CA"/>
              <a:pPr/>
              <a:t>175</a:t>
            </a:fld>
            <a:endParaRPr lang="en-CA"/>
          </a:p>
        </p:txBody>
      </p:sp>
      <p:sp>
        <p:nvSpPr>
          <p:cNvPr id="781314" name="Rectangle 2"/>
          <p:cNvSpPr>
            <a:spLocks noChangeArrowheads="1" noTextEdit="1"/>
          </p:cNvSpPr>
          <p:nvPr>
            <p:ph type="sldImg"/>
          </p:nvPr>
        </p:nvSpPr>
        <p:spPr>
          <a:ln/>
        </p:spPr>
      </p:sp>
      <p:sp>
        <p:nvSpPr>
          <p:cNvPr id="78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CDE3A-C461-46C5-8E98-9110D513D91B}" type="slidenum">
              <a:rPr lang="en-CA"/>
              <a:pPr/>
              <a:t>176</a:t>
            </a:fld>
            <a:endParaRPr lang="en-CA"/>
          </a:p>
        </p:txBody>
      </p:sp>
      <p:sp>
        <p:nvSpPr>
          <p:cNvPr id="783362" name="Rectangle 2"/>
          <p:cNvSpPr>
            <a:spLocks noChangeArrowheads="1" noTextEdit="1"/>
          </p:cNvSpPr>
          <p:nvPr>
            <p:ph type="sldImg"/>
          </p:nvPr>
        </p:nvSpPr>
        <p:spPr>
          <a:ln/>
        </p:spPr>
      </p:sp>
      <p:sp>
        <p:nvSpPr>
          <p:cNvPr id="783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0B381D-2C0B-4022-83B9-F28654EEDB7B}" type="slidenum">
              <a:rPr lang="en-CA"/>
              <a:pPr/>
              <a:t>177</a:t>
            </a:fld>
            <a:endParaRPr lang="en-CA"/>
          </a:p>
        </p:txBody>
      </p:sp>
      <p:sp>
        <p:nvSpPr>
          <p:cNvPr id="785410" name="Rectangle 2"/>
          <p:cNvSpPr>
            <a:spLocks noChangeArrowheads="1" noTextEdit="1"/>
          </p:cNvSpPr>
          <p:nvPr>
            <p:ph type="sldImg"/>
          </p:nvPr>
        </p:nvSpPr>
        <p:spPr>
          <a:ln/>
        </p:spPr>
      </p:sp>
      <p:sp>
        <p:nvSpPr>
          <p:cNvPr id="78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21521-285B-4667-8761-5E0CBD0CA320}" type="slidenum">
              <a:rPr lang="en-CA"/>
              <a:pPr/>
              <a:t>178</a:t>
            </a:fld>
            <a:endParaRPr lang="en-CA"/>
          </a:p>
        </p:txBody>
      </p:sp>
      <p:sp>
        <p:nvSpPr>
          <p:cNvPr id="787458" name="Rectangle 2"/>
          <p:cNvSpPr>
            <a:spLocks noChangeArrowheads="1" noTextEdit="1"/>
          </p:cNvSpPr>
          <p:nvPr>
            <p:ph type="sldImg"/>
          </p:nvPr>
        </p:nvSpPr>
        <p:spPr>
          <a:ln/>
        </p:spPr>
      </p:sp>
      <p:sp>
        <p:nvSpPr>
          <p:cNvPr id="78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F63B1D-EA5C-4D40-8CCC-5CB6B0BE3B09}" type="slidenum">
              <a:rPr lang="en-CA"/>
              <a:pPr/>
              <a:t>179</a:t>
            </a:fld>
            <a:endParaRPr lang="en-CA"/>
          </a:p>
        </p:txBody>
      </p:sp>
      <p:sp>
        <p:nvSpPr>
          <p:cNvPr id="789506" name="Rectangle 2"/>
          <p:cNvSpPr>
            <a:spLocks noChangeArrowheads="1" noTextEdit="1"/>
          </p:cNvSpPr>
          <p:nvPr>
            <p:ph type="sldImg"/>
          </p:nvPr>
        </p:nvSpPr>
        <p:spPr>
          <a:ln/>
        </p:spPr>
      </p:sp>
      <p:sp>
        <p:nvSpPr>
          <p:cNvPr id="78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3C2E1A-722E-4C4E-A653-26308229A1C2}" type="slidenum">
              <a:rPr lang="en-CA"/>
              <a:pPr/>
              <a:t>180</a:t>
            </a:fld>
            <a:endParaRPr lang="en-CA"/>
          </a:p>
        </p:txBody>
      </p:sp>
      <p:sp>
        <p:nvSpPr>
          <p:cNvPr id="791554" name="Rectangle 2"/>
          <p:cNvSpPr>
            <a:spLocks noChangeArrowheads="1" noTextEdit="1"/>
          </p:cNvSpPr>
          <p:nvPr>
            <p:ph type="sldImg"/>
          </p:nvPr>
        </p:nvSpPr>
        <p:spPr>
          <a:ln/>
        </p:spPr>
      </p:sp>
      <p:sp>
        <p:nvSpPr>
          <p:cNvPr id="79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6EFE6C-2788-4131-9D9D-28614A41E736}" type="slidenum">
              <a:rPr lang="en-CA"/>
              <a:pPr/>
              <a:t>181</a:t>
            </a:fld>
            <a:endParaRPr lang="en-CA"/>
          </a:p>
        </p:txBody>
      </p:sp>
      <p:sp>
        <p:nvSpPr>
          <p:cNvPr id="793602" name="Rectangle 2"/>
          <p:cNvSpPr>
            <a:spLocks noChangeArrowheads="1" noTextEdit="1"/>
          </p:cNvSpPr>
          <p:nvPr>
            <p:ph type="sldImg"/>
          </p:nvPr>
        </p:nvSpPr>
        <p:spPr>
          <a:ln/>
        </p:spPr>
      </p:sp>
      <p:sp>
        <p:nvSpPr>
          <p:cNvPr id="793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E1E35-849B-46B2-919E-9F6C2D316E8A}" type="slidenum">
              <a:rPr lang="en-CA"/>
              <a:pPr/>
              <a:t>182</a:t>
            </a:fld>
            <a:endParaRPr lang="en-CA"/>
          </a:p>
        </p:txBody>
      </p:sp>
      <p:sp>
        <p:nvSpPr>
          <p:cNvPr id="795650" name="Rectangle 2"/>
          <p:cNvSpPr>
            <a:spLocks noChangeArrowheads="1" noTextEdit="1"/>
          </p:cNvSpPr>
          <p:nvPr>
            <p:ph type="sldImg"/>
          </p:nvPr>
        </p:nvSpPr>
        <p:spPr>
          <a:ln/>
        </p:spPr>
      </p:sp>
      <p:sp>
        <p:nvSpPr>
          <p:cNvPr id="79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6B02E0-65C7-4C99-973B-DBAF9DE4D228}" type="slidenum">
              <a:rPr lang="en-CA"/>
              <a:pPr/>
              <a:t>183</a:t>
            </a:fld>
            <a:endParaRPr lang="en-CA"/>
          </a:p>
        </p:txBody>
      </p:sp>
      <p:sp>
        <p:nvSpPr>
          <p:cNvPr id="797698" name="Rectangle 2"/>
          <p:cNvSpPr>
            <a:spLocks noChangeArrowheads="1" noTextEdit="1"/>
          </p:cNvSpPr>
          <p:nvPr>
            <p:ph type="sldImg"/>
          </p:nvPr>
        </p:nvSpPr>
        <p:spPr>
          <a:ln/>
        </p:spPr>
      </p:sp>
      <p:sp>
        <p:nvSpPr>
          <p:cNvPr id="797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A9CF71-F2F0-4693-B73A-E064B3F594E7}" type="slidenum">
              <a:rPr lang="en-CA"/>
              <a:pPr/>
              <a:t>18</a:t>
            </a:fld>
            <a:endParaRPr lang="en-CA"/>
          </a:p>
        </p:txBody>
      </p:sp>
      <p:sp>
        <p:nvSpPr>
          <p:cNvPr id="693250" name="Rectangle 1026"/>
          <p:cNvSpPr>
            <a:spLocks noChangeArrowheads="1" noTextEdit="1"/>
          </p:cNvSpPr>
          <p:nvPr>
            <p:ph type="sldImg"/>
          </p:nvPr>
        </p:nvSpPr>
        <p:spPr>
          <a:ln/>
        </p:spPr>
      </p:sp>
      <p:sp>
        <p:nvSpPr>
          <p:cNvPr id="693251"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3C4D80-4E2F-4F7A-874C-191B8D6A87A0}" type="slidenum">
              <a:rPr lang="en-CA"/>
              <a:pPr/>
              <a:t>184</a:t>
            </a:fld>
            <a:endParaRPr lang="en-CA"/>
          </a:p>
        </p:txBody>
      </p:sp>
      <p:sp>
        <p:nvSpPr>
          <p:cNvPr id="799746" name="Rectangle 2"/>
          <p:cNvSpPr>
            <a:spLocks noChangeArrowheads="1" noTextEdit="1"/>
          </p:cNvSpPr>
          <p:nvPr>
            <p:ph type="sldImg"/>
          </p:nvPr>
        </p:nvSpPr>
        <p:spPr>
          <a:ln/>
        </p:spPr>
      </p:sp>
      <p:sp>
        <p:nvSpPr>
          <p:cNvPr id="799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7A6C1-23AB-424C-B716-903D4BEF5656}" type="slidenum">
              <a:rPr lang="en-CA"/>
              <a:pPr/>
              <a:t>185</a:t>
            </a:fld>
            <a:endParaRPr lang="en-CA"/>
          </a:p>
        </p:txBody>
      </p:sp>
      <p:sp>
        <p:nvSpPr>
          <p:cNvPr id="801794" name="Rectangle 2"/>
          <p:cNvSpPr>
            <a:spLocks noChangeArrowheads="1" noTextEdit="1"/>
          </p:cNvSpPr>
          <p:nvPr>
            <p:ph type="sldImg"/>
          </p:nvPr>
        </p:nvSpPr>
        <p:spPr>
          <a:ln/>
        </p:spPr>
      </p:sp>
      <p:sp>
        <p:nvSpPr>
          <p:cNvPr id="801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ECAE6-5ED5-46E5-94FF-A75485794243}" type="slidenum">
              <a:rPr lang="en-CA"/>
              <a:pPr/>
              <a:t>186</a:t>
            </a:fld>
            <a:endParaRPr lang="en-CA"/>
          </a:p>
        </p:txBody>
      </p:sp>
      <p:sp>
        <p:nvSpPr>
          <p:cNvPr id="803842" name="Rectangle 2"/>
          <p:cNvSpPr>
            <a:spLocks noChangeArrowheads="1" noTextEdit="1"/>
          </p:cNvSpPr>
          <p:nvPr>
            <p:ph type="sldImg"/>
          </p:nvPr>
        </p:nvSpPr>
        <p:spPr>
          <a:ln/>
        </p:spPr>
      </p:sp>
      <p:sp>
        <p:nvSpPr>
          <p:cNvPr id="803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77B266-7E1D-434B-AE58-91D8E688C7B2}" type="slidenum">
              <a:rPr lang="en-CA"/>
              <a:pPr/>
              <a:t>187</a:t>
            </a:fld>
            <a:endParaRPr lang="en-CA"/>
          </a:p>
        </p:txBody>
      </p:sp>
      <p:sp>
        <p:nvSpPr>
          <p:cNvPr id="805890" name="Rectangle 2"/>
          <p:cNvSpPr>
            <a:spLocks noChangeArrowheads="1" noTextEdit="1"/>
          </p:cNvSpPr>
          <p:nvPr>
            <p:ph type="sldImg"/>
          </p:nvPr>
        </p:nvSpPr>
        <p:spPr>
          <a:ln/>
        </p:spPr>
      </p:sp>
      <p:sp>
        <p:nvSpPr>
          <p:cNvPr id="80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74515D-C5B5-4F0E-9E26-3E8F1C47663D}" type="slidenum">
              <a:rPr lang="en-CA"/>
              <a:pPr/>
              <a:t>188</a:t>
            </a:fld>
            <a:endParaRPr lang="en-CA"/>
          </a:p>
        </p:txBody>
      </p:sp>
      <p:sp>
        <p:nvSpPr>
          <p:cNvPr id="807938" name="Rectangle 2"/>
          <p:cNvSpPr>
            <a:spLocks noChangeArrowheads="1" noTextEdit="1"/>
          </p:cNvSpPr>
          <p:nvPr>
            <p:ph type="sldImg"/>
          </p:nvPr>
        </p:nvSpPr>
        <p:spPr>
          <a:ln/>
        </p:spPr>
      </p:sp>
      <p:sp>
        <p:nvSpPr>
          <p:cNvPr id="807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D5AA44-9DB2-45BA-B4C4-1A1F9E4E5656}" type="slidenum">
              <a:rPr lang="en-CA"/>
              <a:pPr/>
              <a:t>189</a:t>
            </a:fld>
            <a:endParaRPr lang="en-CA"/>
          </a:p>
        </p:txBody>
      </p:sp>
      <p:sp>
        <p:nvSpPr>
          <p:cNvPr id="809986" name="Rectangle 2"/>
          <p:cNvSpPr>
            <a:spLocks noChangeArrowheads="1" noTextEdit="1"/>
          </p:cNvSpPr>
          <p:nvPr>
            <p:ph type="sldImg"/>
          </p:nvPr>
        </p:nvSpPr>
        <p:spPr>
          <a:ln/>
        </p:spPr>
      </p:sp>
      <p:sp>
        <p:nvSpPr>
          <p:cNvPr id="80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4AB693-7324-461F-892E-32F7B2A4BABC}" type="slidenum">
              <a:rPr lang="en-CA"/>
              <a:pPr/>
              <a:t>190</a:t>
            </a:fld>
            <a:endParaRPr lang="en-CA"/>
          </a:p>
        </p:txBody>
      </p:sp>
      <p:sp>
        <p:nvSpPr>
          <p:cNvPr id="812034" name="Rectangle 2"/>
          <p:cNvSpPr>
            <a:spLocks noChangeArrowheads="1" noTextEdit="1"/>
          </p:cNvSpPr>
          <p:nvPr>
            <p:ph type="sldImg"/>
          </p:nvPr>
        </p:nvSpPr>
        <p:spPr>
          <a:ln/>
        </p:spPr>
      </p:sp>
      <p:sp>
        <p:nvSpPr>
          <p:cNvPr id="81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A188C1-11C5-4DD9-B843-C2C0B0CA69AB}" type="slidenum">
              <a:rPr lang="en-CA"/>
              <a:pPr/>
              <a:t>191</a:t>
            </a:fld>
            <a:endParaRPr lang="en-CA"/>
          </a:p>
        </p:txBody>
      </p:sp>
      <p:sp>
        <p:nvSpPr>
          <p:cNvPr id="814082" name="Rectangle 2"/>
          <p:cNvSpPr>
            <a:spLocks noChangeArrowheads="1" noTextEdit="1"/>
          </p:cNvSpPr>
          <p:nvPr>
            <p:ph type="sldImg"/>
          </p:nvPr>
        </p:nvSpPr>
        <p:spPr>
          <a:ln/>
        </p:spPr>
      </p:sp>
      <p:sp>
        <p:nvSpPr>
          <p:cNvPr id="81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263867-47FA-44B8-A535-A286F52B437E}" type="slidenum">
              <a:rPr lang="en-CA"/>
              <a:pPr/>
              <a:t>192</a:t>
            </a:fld>
            <a:endParaRPr lang="en-CA"/>
          </a:p>
        </p:txBody>
      </p:sp>
      <p:sp>
        <p:nvSpPr>
          <p:cNvPr id="816130" name="Rectangle 2"/>
          <p:cNvSpPr>
            <a:spLocks noChangeArrowheads="1" noTextEdit="1"/>
          </p:cNvSpPr>
          <p:nvPr>
            <p:ph type="sldImg"/>
          </p:nvPr>
        </p:nvSpPr>
        <p:spPr>
          <a:ln/>
        </p:spPr>
      </p:sp>
      <p:sp>
        <p:nvSpPr>
          <p:cNvPr id="816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BE9327-E067-471F-B99C-22A9EAA73868}" type="slidenum">
              <a:rPr lang="en-CA"/>
              <a:pPr/>
              <a:t>193</a:t>
            </a:fld>
            <a:endParaRPr lang="en-CA"/>
          </a:p>
        </p:txBody>
      </p:sp>
      <p:sp>
        <p:nvSpPr>
          <p:cNvPr id="818178" name="Rectangle 2"/>
          <p:cNvSpPr>
            <a:spLocks noChangeArrowheads="1" noTextEdit="1"/>
          </p:cNvSpPr>
          <p:nvPr>
            <p:ph type="sldImg"/>
          </p:nvPr>
        </p:nvSpPr>
        <p:spPr>
          <a:ln/>
        </p:spPr>
      </p:sp>
      <p:sp>
        <p:nvSpPr>
          <p:cNvPr id="818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D8CE17-5B6F-47EB-A2AA-F6FC0D0A5C6A}" type="slidenum">
              <a:rPr lang="en-CA"/>
              <a:pPr/>
              <a:t>19</a:t>
            </a:fld>
            <a:endParaRPr lang="en-CA"/>
          </a:p>
        </p:txBody>
      </p:sp>
      <p:sp>
        <p:nvSpPr>
          <p:cNvPr id="737282" name="Rectangle 2"/>
          <p:cNvSpPr>
            <a:spLocks noChangeArrowheads="1" noTextEdit="1"/>
          </p:cNvSpPr>
          <p:nvPr>
            <p:ph type="sldImg"/>
          </p:nvPr>
        </p:nvSpPr>
        <p:spPr>
          <a:ln/>
        </p:spPr>
      </p:sp>
      <p:sp>
        <p:nvSpPr>
          <p:cNvPr id="73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C939EA-2D24-4D03-AA7B-802DCA0A5101}" type="slidenum">
              <a:rPr lang="en-CA"/>
              <a:pPr/>
              <a:t>194</a:t>
            </a:fld>
            <a:endParaRPr lang="en-CA"/>
          </a:p>
        </p:txBody>
      </p:sp>
      <p:sp>
        <p:nvSpPr>
          <p:cNvPr id="820226" name="Rectangle 2"/>
          <p:cNvSpPr>
            <a:spLocks noChangeArrowheads="1" noTextEdit="1"/>
          </p:cNvSpPr>
          <p:nvPr>
            <p:ph type="sldImg"/>
          </p:nvPr>
        </p:nvSpPr>
        <p:spPr>
          <a:ln/>
        </p:spPr>
      </p:sp>
      <p:sp>
        <p:nvSpPr>
          <p:cNvPr id="820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90889F-6C84-4B10-80BF-F69932DA3154}" type="slidenum">
              <a:rPr lang="en-CA"/>
              <a:pPr/>
              <a:t>195</a:t>
            </a:fld>
            <a:endParaRPr lang="en-CA"/>
          </a:p>
        </p:txBody>
      </p:sp>
      <p:sp>
        <p:nvSpPr>
          <p:cNvPr id="822274" name="Rectangle 2"/>
          <p:cNvSpPr>
            <a:spLocks noChangeArrowheads="1" noTextEdit="1"/>
          </p:cNvSpPr>
          <p:nvPr>
            <p:ph type="sldImg"/>
          </p:nvPr>
        </p:nvSpPr>
        <p:spPr>
          <a:ln/>
        </p:spPr>
      </p:sp>
      <p:sp>
        <p:nvSpPr>
          <p:cNvPr id="822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67C76D-E988-4E27-B8FB-5E6272571BCB}" type="slidenum">
              <a:rPr lang="en-CA"/>
              <a:pPr/>
              <a:t>196</a:t>
            </a:fld>
            <a:endParaRPr lang="en-CA"/>
          </a:p>
        </p:txBody>
      </p:sp>
      <p:sp>
        <p:nvSpPr>
          <p:cNvPr id="824322" name="Rectangle 2"/>
          <p:cNvSpPr>
            <a:spLocks noChangeArrowheads="1" noTextEdit="1"/>
          </p:cNvSpPr>
          <p:nvPr>
            <p:ph type="sldImg"/>
          </p:nvPr>
        </p:nvSpPr>
        <p:spPr>
          <a:ln/>
        </p:spPr>
      </p:sp>
      <p:sp>
        <p:nvSpPr>
          <p:cNvPr id="824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D140C-BA30-436C-AA05-7562631F12C6}" type="slidenum">
              <a:rPr lang="en-CA"/>
              <a:pPr/>
              <a:t>197</a:t>
            </a:fld>
            <a:endParaRPr lang="en-CA"/>
          </a:p>
        </p:txBody>
      </p:sp>
      <p:sp>
        <p:nvSpPr>
          <p:cNvPr id="826370" name="Rectangle 2"/>
          <p:cNvSpPr>
            <a:spLocks noChangeArrowheads="1" noTextEdit="1"/>
          </p:cNvSpPr>
          <p:nvPr>
            <p:ph type="sldImg"/>
          </p:nvPr>
        </p:nvSpPr>
        <p:spPr>
          <a:ln/>
        </p:spPr>
      </p:sp>
      <p:sp>
        <p:nvSpPr>
          <p:cNvPr id="826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BF6DB3-449F-425D-A248-073023AA33F0}" type="slidenum">
              <a:rPr lang="en-CA"/>
              <a:pPr/>
              <a:t>198</a:t>
            </a:fld>
            <a:endParaRPr lang="en-CA"/>
          </a:p>
        </p:txBody>
      </p:sp>
      <p:sp>
        <p:nvSpPr>
          <p:cNvPr id="828418" name="Rectangle 2"/>
          <p:cNvSpPr>
            <a:spLocks noChangeArrowheads="1" noTextEdit="1"/>
          </p:cNvSpPr>
          <p:nvPr>
            <p:ph type="sldImg"/>
          </p:nvPr>
        </p:nvSpPr>
        <p:spPr>
          <a:ln/>
        </p:spPr>
      </p:sp>
      <p:sp>
        <p:nvSpPr>
          <p:cNvPr id="828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39DAF3-DF92-453D-80D3-4B15ADA8B857}" type="slidenum">
              <a:rPr lang="en-CA"/>
              <a:pPr/>
              <a:t>199</a:t>
            </a:fld>
            <a:endParaRPr lang="en-CA"/>
          </a:p>
        </p:txBody>
      </p:sp>
      <p:sp>
        <p:nvSpPr>
          <p:cNvPr id="830466" name="Rectangle 2"/>
          <p:cNvSpPr>
            <a:spLocks noChangeArrowheads="1" noTextEdit="1"/>
          </p:cNvSpPr>
          <p:nvPr>
            <p:ph type="sldImg"/>
          </p:nvPr>
        </p:nvSpPr>
        <p:spPr>
          <a:ln/>
        </p:spPr>
      </p:sp>
      <p:sp>
        <p:nvSpPr>
          <p:cNvPr id="83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5C296C-3EBF-471F-9FDF-6641667A9BEF}" type="slidenum">
              <a:rPr lang="en-CA"/>
              <a:pPr/>
              <a:t>200</a:t>
            </a:fld>
            <a:endParaRPr lang="en-CA"/>
          </a:p>
        </p:txBody>
      </p:sp>
      <p:sp>
        <p:nvSpPr>
          <p:cNvPr id="832514" name="Rectangle 2"/>
          <p:cNvSpPr>
            <a:spLocks noChangeArrowheads="1" noTextEdit="1"/>
          </p:cNvSpPr>
          <p:nvPr>
            <p:ph type="sldImg"/>
          </p:nvPr>
        </p:nvSpPr>
        <p:spPr>
          <a:ln/>
        </p:spPr>
      </p:sp>
      <p:sp>
        <p:nvSpPr>
          <p:cNvPr id="832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D9A758-90CE-46FB-8AE7-E51660A29E76}" type="slidenum">
              <a:rPr lang="en-CA"/>
              <a:pPr/>
              <a:t>201</a:t>
            </a:fld>
            <a:endParaRPr lang="en-CA"/>
          </a:p>
        </p:txBody>
      </p:sp>
      <p:sp>
        <p:nvSpPr>
          <p:cNvPr id="834562" name="Rectangle 2"/>
          <p:cNvSpPr>
            <a:spLocks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F7476-56F9-4864-8595-70E597C0493A}" type="slidenum">
              <a:rPr lang="en-CA"/>
              <a:pPr/>
              <a:t>202</a:t>
            </a:fld>
            <a:endParaRPr lang="en-CA"/>
          </a:p>
        </p:txBody>
      </p:sp>
      <p:sp>
        <p:nvSpPr>
          <p:cNvPr id="836610" name="Rectangle 2"/>
          <p:cNvSpPr>
            <a:spLocks noChangeArrowheads="1" noTextEdit="1"/>
          </p:cNvSpPr>
          <p:nvPr>
            <p:ph type="sldImg"/>
          </p:nvPr>
        </p:nvSpPr>
        <p:spPr>
          <a:ln/>
        </p:spPr>
      </p:sp>
      <p:sp>
        <p:nvSpPr>
          <p:cNvPr id="836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77225-46B8-4CC3-AE82-90C267C4EEF8}" type="slidenum">
              <a:rPr lang="en-CA"/>
              <a:pPr/>
              <a:t>203</a:t>
            </a:fld>
            <a:endParaRPr lang="en-CA"/>
          </a:p>
        </p:txBody>
      </p:sp>
      <p:sp>
        <p:nvSpPr>
          <p:cNvPr id="838658" name="Rectangle 2"/>
          <p:cNvSpPr>
            <a:spLocks noChangeArrowheads="1" noTextEdit="1"/>
          </p:cNvSpPr>
          <p:nvPr>
            <p:ph type="sldImg"/>
          </p:nvPr>
        </p:nvSpPr>
        <p:spPr>
          <a:ln/>
        </p:spPr>
      </p:sp>
      <p:sp>
        <p:nvSpPr>
          <p:cNvPr id="83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52A698-EEDB-48D4-9F32-4B9938CDA9B6}" type="slidenum">
              <a:rPr lang="en-CA"/>
              <a:pPr/>
              <a:t>2</a:t>
            </a:fld>
            <a:endParaRPr lang="en-CA"/>
          </a:p>
        </p:txBody>
      </p:sp>
      <p:sp>
        <p:nvSpPr>
          <p:cNvPr id="668674" name="Rectangle 1026"/>
          <p:cNvSpPr>
            <a:spLocks noChangeArrowheads="1" noTextEdit="1"/>
          </p:cNvSpPr>
          <p:nvPr>
            <p:ph type="sldImg"/>
          </p:nvPr>
        </p:nvSpPr>
        <p:spPr>
          <a:ln/>
        </p:spPr>
      </p:sp>
      <p:sp>
        <p:nvSpPr>
          <p:cNvPr id="668675"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A07D6E-0E89-41BB-A92B-A452364F15AE}" type="slidenum">
              <a:rPr lang="en-CA"/>
              <a:pPr/>
              <a:t>20</a:t>
            </a:fld>
            <a:endParaRPr lang="en-CA"/>
          </a:p>
        </p:txBody>
      </p:sp>
      <p:sp>
        <p:nvSpPr>
          <p:cNvPr id="697346" name="Rectangle 1026"/>
          <p:cNvSpPr>
            <a:spLocks noChangeArrowheads="1" noTextEdit="1"/>
          </p:cNvSpPr>
          <p:nvPr>
            <p:ph type="sldImg"/>
          </p:nvPr>
        </p:nvSpPr>
        <p:spPr>
          <a:ln/>
        </p:spPr>
      </p:sp>
      <p:sp>
        <p:nvSpPr>
          <p:cNvPr id="697347"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30ABB9-8AEE-43EA-B7FA-D6D104D7D070}" type="slidenum">
              <a:rPr lang="en-CA"/>
              <a:pPr/>
              <a:t>204</a:t>
            </a:fld>
            <a:endParaRPr lang="en-CA"/>
          </a:p>
        </p:txBody>
      </p:sp>
      <p:sp>
        <p:nvSpPr>
          <p:cNvPr id="840706" name="Rectangle 2"/>
          <p:cNvSpPr>
            <a:spLocks noChangeArrowheads="1" noTextEdit="1"/>
          </p:cNvSpPr>
          <p:nvPr>
            <p:ph type="sldImg"/>
          </p:nvPr>
        </p:nvSpPr>
        <p:spPr>
          <a:ln/>
        </p:spPr>
      </p:sp>
      <p:sp>
        <p:nvSpPr>
          <p:cNvPr id="840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E384AC-C359-4344-A0E8-4C64510E855F}" type="slidenum">
              <a:rPr lang="en-CA"/>
              <a:pPr/>
              <a:t>21</a:t>
            </a:fld>
            <a:endParaRPr lang="en-CA"/>
          </a:p>
        </p:txBody>
      </p:sp>
      <p:sp>
        <p:nvSpPr>
          <p:cNvPr id="699394" name="Rectangle 2"/>
          <p:cNvSpPr>
            <a:spLocks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2DBBF1-F2DD-497A-8323-9DD5944B9692}" type="slidenum">
              <a:rPr lang="en-CA"/>
              <a:pPr/>
              <a:t>22</a:t>
            </a:fld>
            <a:endParaRPr lang="en-CA"/>
          </a:p>
        </p:txBody>
      </p:sp>
      <p:sp>
        <p:nvSpPr>
          <p:cNvPr id="740354" name="Rectangle 1026"/>
          <p:cNvSpPr>
            <a:spLocks noChangeArrowheads="1" noTextEdit="1"/>
          </p:cNvSpPr>
          <p:nvPr>
            <p:ph type="sldImg"/>
          </p:nvPr>
        </p:nvSpPr>
        <p:spPr>
          <a:ln/>
        </p:spPr>
      </p:sp>
      <p:sp>
        <p:nvSpPr>
          <p:cNvPr id="740355"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506724-87B6-46E8-9BA6-A388D1AD1A99}" type="slidenum">
              <a:rPr lang="en-CA"/>
              <a:pPr/>
              <a:t>23</a:t>
            </a:fld>
            <a:endParaRPr lang="en-CA"/>
          </a:p>
        </p:txBody>
      </p:sp>
      <p:sp>
        <p:nvSpPr>
          <p:cNvPr id="756738" name="Rectangle 2"/>
          <p:cNvSpPr>
            <a:spLocks noChangeArrowheads="1" noTextEdit="1"/>
          </p:cNvSpPr>
          <p:nvPr>
            <p:ph type="sldImg"/>
          </p:nvPr>
        </p:nvSpPr>
        <p:spPr>
          <a:ln/>
        </p:spPr>
      </p:sp>
      <p:sp>
        <p:nvSpPr>
          <p:cNvPr id="75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42EC1D-84DE-4096-9D1C-17E4CB826970}" type="slidenum">
              <a:rPr lang="en-CA"/>
              <a:pPr/>
              <a:t>24</a:t>
            </a:fld>
            <a:endParaRPr lang="en-CA"/>
          </a:p>
        </p:txBody>
      </p:sp>
      <p:sp>
        <p:nvSpPr>
          <p:cNvPr id="701442" name="Rectangle 1026"/>
          <p:cNvSpPr>
            <a:spLocks noChangeArrowheads="1" noTextEdit="1"/>
          </p:cNvSpPr>
          <p:nvPr>
            <p:ph type="sldImg"/>
          </p:nvPr>
        </p:nvSpPr>
        <p:spPr>
          <a:ln/>
        </p:spPr>
      </p:sp>
      <p:sp>
        <p:nvSpPr>
          <p:cNvPr id="70144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CC62BB-EDE6-4F74-9F6F-E701AFBBDE6E}" type="slidenum">
              <a:rPr lang="en-CA"/>
              <a:pPr/>
              <a:t>25</a:t>
            </a:fld>
            <a:endParaRPr lang="en-CA"/>
          </a:p>
        </p:txBody>
      </p:sp>
      <p:sp>
        <p:nvSpPr>
          <p:cNvPr id="703490" name="Rectangle 2"/>
          <p:cNvSpPr>
            <a:spLocks noChangeArrowheads="1" noTextEdit="1"/>
          </p:cNvSpPr>
          <p:nvPr>
            <p:ph type="sldImg"/>
          </p:nvPr>
        </p:nvSpPr>
        <p:spPr>
          <a:ln/>
        </p:spPr>
      </p:sp>
      <p:sp>
        <p:nvSpPr>
          <p:cNvPr id="703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2A8EA2-1A53-4990-A596-9262B726AE37}" type="slidenum">
              <a:rPr lang="en-CA"/>
              <a:pPr/>
              <a:t>26</a:t>
            </a:fld>
            <a:endParaRPr lang="en-CA"/>
          </a:p>
        </p:txBody>
      </p:sp>
      <p:sp>
        <p:nvSpPr>
          <p:cNvPr id="758786" name="Rectangle 2"/>
          <p:cNvSpPr>
            <a:spLocks noChangeArrowheads="1" noTextEdit="1"/>
          </p:cNvSpPr>
          <p:nvPr>
            <p:ph type="sldImg"/>
          </p:nvPr>
        </p:nvSpPr>
        <p:spPr>
          <a:ln/>
        </p:spPr>
      </p:sp>
      <p:sp>
        <p:nvSpPr>
          <p:cNvPr id="75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58971C-D261-498D-A055-74B3603B4F98}" type="slidenum">
              <a:rPr lang="en-CA"/>
              <a:pPr/>
              <a:t>27</a:t>
            </a:fld>
            <a:endParaRPr lang="en-CA"/>
          </a:p>
        </p:txBody>
      </p:sp>
      <p:sp>
        <p:nvSpPr>
          <p:cNvPr id="743426" name="Rectangle 2"/>
          <p:cNvSpPr>
            <a:spLocks noChangeArrowheads="1" noTextEdit="1"/>
          </p:cNvSpPr>
          <p:nvPr>
            <p:ph type="sldImg"/>
          </p:nvPr>
        </p:nvSpPr>
        <p:spPr>
          <a:ln/>
        </p:spPr>
      </p:sp>
      <p:sp>
        <p:nvSpPr>
          <p:cNvPr id="743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AF570D-646C-4B7D-A17C-6499632D66DE}" type="slidenum">
              <a:rPr lang="en-CA"/>
              <a:pPr/>
              <a:t>28</a:t>
            </a:fld>
            <a:endParaRPr lang="en-CA"/>
          </a:p>
        </p:txBody>
      </p:sp>
      <p:sp>
        <p:nvSpPr>
          <p:cNvPr id="705538" name="Rectangle 2"/>
          <p:cNvSpPr>
            <a:spLocks noChangeArrowheads="1" noTextEdit="1"/>
          </p:cNvSpPr>
          <p:nvPr>
            <p:ph type="sldImg"/>
          </p:nvPr>
        </p:nvSpPr>
        <p:spPr>
          <a:ln/>
        </p:spPr>
      </p:sp>
      <p:sp>
        <p:nvSpPr>
          <p:cNvPr id="70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005FE5-E012-49C6-9790-8170F378B695}" type="slidenum">
              <a:rPr lang="en-CA"/>
              <a:pPr/>
              <a:t>29</a:t>
            </a:fld>
            <a:endParaRPr lang="en-CA"/>
          </a:p>
        </p:txBody>
      </p:sp>
      <p:sp>
        <p:nvSpPr>
          <p:cNvPr id="745474" name="Rectangle 2"/>
          <p:cNvSpPr>
            <a:spLocks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857526-C43D-4441-8FEC-F69D12BE5679}" type="slidenum">
              <a:rPr lang="en-CA"/>
              <a:pPr/>
              <a:t>3</a:t>
            </a:fld>
            <a:endParaRPr lang="en-CA"/>
          </a:p>
        </p:txBody>
      </p:sp>
      <p:sp>
        <p:nvSpPr>
          <p:cNvPr id="670722" name="Rectangle 2"/>
          <p:cNvSpPr>
            <a:spLocks noChangeArrowheads="1" noTextEdit="1"/>
          </p:cNvSpPr>
          <p:nvPr>
            <p:ph type="sldImg"/>
          </p:nvPr>
        </p:nvSpPr>
        <p:spPr>
          <a:ln/>
        </p:spPr>
      </p:sp>
      <p:sp>
        <p:nvSpPr>
          <p:cNvPr id="670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448395-A45A-4AD9-9594-F70A733920D7}" type="slidenum">
              <a:rPr lang="en-CA"/>
              <a:pPr/>
              <a:t>30</a:t>
            </a:fld>
            <a:endParaRPr lang="en-CA"/>
          </a:p>
        </p:txBody>
      </p:sp>
      <p:sp>
        <p:nvSpPr>
          <p:cNvPr id="707586" name="Rectangle 2"/>
          <p:cNvSpPr>
            <a:spLocks noChangeArrowheads="1" noTextEdit="1"/>
          </p:cNvSpPr>
          <p:nvPr>
            <p:ph type="sldImg"/>
          </p:nvPr>
        </p:nvSpPr>
        <p:spPr>
          <a:ln/>
        </p:spPr>
      </p:sp>
      <p:sp>
        <p:nvSpPr>
          <p:cNvPr id="707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B8E5BF-21F6-49AB-AD37-D3B10945F735}" type="slidenum">
              <a:rPr lang="en-CA"/>
              <a:pPr/>
              <a:t>31</a:t>
            </a:fld>
            <a:endParaRPr lang="en-CA"/>
          </a:p>
        </p:txBody>
      </p:sp>
      <p:sp>
        <p:nvSpPr>
          <p:cNvPr id="762882" name="Rectangle 2"/>
          <p:cNvSpPr>
            <a:spLocks noChangeArrowheads="1" noTextEdit="1"/>
          </p:cNvSpPr>
          <p:nvPr>
            <p:ph type="sldImg"/>
          </p:nvPr>
        </p:nvSpPr>
        <p:spPr>
          <a:ln/>
        </p:spPr>
      </p:sp>
      <p:sp>
        <p:nvSpPr>
          <p:cNvPr id="762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B53434-0A44-41FE-AB05-A13DA067A325}" type="slidenum">
              <a:rPr lang="en-CA"/>
              <a:pPr/>
              <a:t>32</a:t>
            </a:fld>
            <a:endParaRPr lang="en-CA"/>
          </a:p>
        </p:txBody>
      </p:sp>
      <p:sp>
        <p:nvSpPr>
          <p:cNvPr id="760834" name="Rectangle 2"/>
          <p:cNvSpPr>
            <a:spLocks noChangeArrowheads="1" noTextEdit="1"/>
          </p:cNvSpPr>
          <p:nvPr>
            <p:ph type="sldImg"/>
          </p:nvPr>
        </p:nvSpPr>
        <p:spPr>
          <a:ln/>
        </p:spPr>
      </p:sp>
      <p:sp>
        <p:nvSpPr>
          <p:cNvPr id="760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D135D4-B873-49C7-87E7-A98A40B01DDA}" type="slidenum">
              <a:rPr lang="en-CA"/>
              <a:pPr/>
              <a:t>33</a:t>
            </a:fld>
            <a:endParaRPr lang="en-CA"/>
          </a:p>
        </p:txBody>
      </p:sp>
      <p:sp>
        <p:nvSpPr>
          <p:cNvPr id="709634" name="Rectangle 2"/>
          <p:cNvSpPr>
            <a:spLocks noChangeArrowheads="1" noTextEdit="1"/>
          </p:cNvSpPr>
          <p:nvPr>
            <p:ph type="sldImg"/>
          </p:nvPr>
        </p:nvSpPr>
        <p:spPr>
          <a:ln/>
        </p:spPr>
      </p:sp>
      <p:sp>
        <p:nvSpPr>
          <p:cNvPr id="70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A5F66-E81D-4C8C-A5DB-16DBFFDEE7EF}" type="slidenum">
              <a:rPr lang="en-CA"/>
              <a:pPr/>
              <a:t>35</a:t>
            </a:fld>
            <a:endParaRPr lang="en-CA"/>
          </a:p>
        </p:txBody>
      </p:sp>
      <p:sp>
        <p:nvSpPr>
          <p:cNvPr id="713730" name="Rectangle 2"/>
          <p:cNvSpPr>
            <a:spLocks noChangeArrowheads="1" noTextEdit="1"/>
          </p:cNvSpPr>
          <p:nvPr>
            <p:ph type="sldImg"/>
          </p:nvPr>
        </p:nvSpPr>
        <p:spPr>
          <a:ln/>
        </p:spPr>
      </p:sp>
      <p:sp>
        <p:nvSpPr>
          <p:cNvPr id="713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32EBB8-303F-4E95-A429-35A2DBABDE6B}" type="slidenum">
              <a:rPr lang="en-CA"/>
              <a:pPr/>
              <a:t>36</a:t>
            </a:fld>
            <a:endParaRPr lang="en-CA"/>
          </a:p>
        </p:txBody>
      </p:sp>
      <p:sp>
        <p:nvSpPr>
          <p:cNvPr id="717826" name="Rectangle 2"/>
          <p:cNvSpPr>
            <a:spLocks noChangeArrowheads="1" noTextEdit="1"/>
          </p:cNvSpPr>
          <p:nvPr>
            <p:ph type="sldImg"/>
          </p:nvPr>
        </p:nvSpPr>
        <p:spPr>
          <a:ln/>
        </p:spPr>
      </p:sp>
      <p:sp>
        <p:nvSpPr>
          <p:cNvPr id="717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F6B326-E419-441E-87F3-9EF3EF979EA1}" type="slidenum">
              <a:rPr lang="en-CA"/>
              <a:pPr/>
              <a:t>37</a:t>
            </a:fld>
            <a:endParaRPr lang="en-CA"/>
          </a:p>
        </p:txBody>
      </p:sp>
      <p:sp>
        <p:nvSpPr>
          <p:cNvPr id="719874" name="Rectangle 2"/>
          <p:cNvSpPr>
            <a:spLocks noChangeArrowheads="1" noTextEdit="1"/>
          </p:cNvSpPr>
          <p:nvPr>
            <p:ph type="sldImg"/>
          </p:nvPr>
        </p:nvSpPr>
        <p:spPr>
          <a:ln/>
        </p:spPr>
      </p:sp>
      <p:sp>
        <p:nvSpPr>
          <p:cNvPr id="719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4D8E34-3661-435A-A2E8-2AAD6C85A661}" type="slidenum">
              <a:rPr lang="en-CA"/>
              <a:pPr/>
              <a:t>40</a:t>
            </a:fld>
            <a:endParaRPr lang="en-CA"/>
          </a:p>
        </p:txBody>
      </p:sp>
      <p:sp>
        <p:nvSpPr>
          <p:cNvPr id="768002" name="Rectangle 2"/>
          <p:cNvSpPr>
            <a:spLocks noChangeArrowheads="1" noTextEdit="1"/>
          </p:cNvSpPr>
          <p:nvPr>
            <p:ph type="sldImg"/>
          </p:nvPr>
        </p:nvSpPr>
        <p:spPr>
          <a:ln/>
        </p:spPr>
      </p:sp>
      <p:sp>
        <p:nvSpPr>
          <p:cNvPr id="768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E35341-AE0E-483C-855D-A3AE3289E48E}" type="slidenum">
              <a:rPr lang="en-CA"/>
              <a:pPr/>
              <a:t>41</a:t>
            </a:fld>
            <a:endParaRPr lang="en-CA"/>
          </a:p>
        </p:txBody>
      </p:sp>
      <p:sp>
        <p:nvSpPr>
          <p:cNvPr id="670722" name="Rectangle 2"/>
          <p:cNvSpPr>
            <a:spLocks noChangeArrowheads="1" noTextEdit="1"/>
          </p:cNvSpPr>
          <p:nvPr>
            <p:ph type="sldImg"/>
          </p:nvPr>
        </p:nvSpPr>
        <p:spPr>
          <a:ln/>
        </p:spPr>
      </p:sp>
      <p:sp>
        <p:nvSpPr>
          <p:cNvPr id="670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07C6FA-0283-415F-93C2-523C6FBCB311}" type="slidenum">
              <a:rPr lang="en-CA"/>
              <a:pPr/>
              <a:t>43</a:t>
            </a:fld>
            <a:endParaRPr lang="en-CA"/>
          </a:p>
        </p:txBody>
      </p:sp>
      <p:sp>
        <p:nvSpPr>
          <p:cNvPr id="674818" name="Rectangle 2"/>
          <p:cNvSpPr>
            <a:spLocks noChangeArrowheads="1" noTextEdit="1"/>
          </p:cNvSpPr>
          <p:nvPr>
            <p:ph type="sldImg"/>
          </p:nvPr>
        </p:nvSpPr>
        <p:spPr>
          <a:ln/>
        </p:spPr>
      </p:sp>
      <p:sp>
        <p:nvSpPr>
          <p:cNvPr id="674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77CD50-6FC4-4C6D-94D4-F185642CB379}" type="slidenum">
              <a:rPr lang="en-CA"/>
              <a:pPr/>
              <a:t>4</a:t>
            </a:fld>
            <a:endParaRPr lang="en-CA"/>
          </a:p>
        </p:txBody>
      </p:sp>
      <p:sp>
        <p:nvSpPr>
          <p:cNvPr id="672770" name="Rectangle 1026"/>
          <p:cNvSpPr>
            <a:spLocks noChangeArrowheads="1" noTextEdit="1"/>
          </p:cNvSpPr>
          <p:nvPr>
            <p:ph type="sldImg"/>
          </p:nvPr>
        </p:nvSpPr>
        <p:spPr>
          <a:ln/>
        </p:spPr>
      </p:sp>
      <p:sp>
        <p:nvSpPr>
          <p:cNvPr id="672771"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655E7A-F465-4130-8F62-02607A762012}" type="slidenum">
              <a:rPr lang="en-CA"/>
              <a:pPr/>
              <a:t>44</a:t>
            </a:fld>
            <a:endParaRPr lang="en-CA"/>
          </a:p>
        </p:txBody>
      </p:sp>
      <p:sp>
        <p:nvSpPr>
          <p:cNvPr id="820226" name="Rectangle 2"/>
          <p:cNvSpPr>
            <a:spLocks noChangeArrowheads="1" noTextEdit="1"/>
          </p:cNvSpPr>
          <p:nvPr>
            <p:ph type="sldImg"/>
          </p:nvPr>
        </p:nvSpPr>
        <p:spPr>
          <a:ln/>
        </p:spPr>
      </p:sp>
      <p:sp>
        <p:nvSpPr>
          <p:cNvPr id="820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A8A751-AC3E-4369-80A5-D7DACCA54966}" type="slidenum">
              <a:rPr lang="en-CA"/>
              <a:pPr/>
              <a:t>45</a:t>
            </a:fld>
            <a:endParaRPr lang="en-CA"/>
          </a:p>
        </p:txBody>
      </p:sp>
      <p:sp>
        <p:nvSpPr>
          <p:cNvPr id="775170" name="Rectangle 2"/>
          <p:cNvSpPr>
            <a:spLocks noChangeArrowheads="1" noTextEdit="1"/>
          </p:cNvSpPr>
          <p:nvPr>
            <p:ph type="sldImg"/>
          </p:nvPr>
        </p:nvSpPr>
        <p:spPr>
          <a:xfrm>
            <a:off x="1144588" y="685800"/>
            <a:ext cx="4572000" cy="3429000"/>
          </a:xfrm>
          <a:ln/>
        </p:spPr>
      </p:sp>
      <p:sp>
        <p:nvSpPr>
          <p:cNvPr id="775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83ACE-A1AE-466F-8ECB-9DDC60D567C1}" type="slidenum">
              <a:rPr lang="en-CA"/>
              <a:pPr/>
              <a:t>46</a:t>
            </a:fld>
            <a:endParaRPr lang="en-CA"/>
          </a:p>
        </p:txBody>
      </p:sp>
      <p:sp>
        <p:nvSpPr>
          <p:cNvPr id="822274" name="Rectangle 2"/>
          <p:cNvSpPr>
            <a:spLocks noChangeArrowheads="1" noTextEdit="1"/>
          </p:cNvSpPr>
          <p:nvPr>
            <p:ph type="sldImg"/>
          </p:nvPr>
        </p:nvSpPr>
        <p:spPr>
          <a:ln/>
        </p:spPr>
      </p:sp>
      <p:sp>
        <p:nvSpPr>
          <p:cNvPr id="822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A6F315-FB6E-465E-A972-CE4A05E1E5D1}" type="slidenum">
              <a:rPr lang="en-CA"/>
              <a:pPr/>
              <a:t>47</a:t>
            </a:fld>
            <a:endParaRPr lang="en-CA"/>
          </a:p>
        </p:txBody>
      </p:sp>
      <p:sp>
        <p:nvSpPr>
          <p:cNvPr id="818178" name="Rectangle 2"/>
          <p:cNvSpPr>
            <a:spLocks noChangeArrowheads="1" noTextEdit="1"/>
          </p:cNvSpPr>
          <p:nvPr>
            <p:ph type="sldImg"/>
          </p:nvPr>
        </p:nvSpPr>
        <p:spPr>
          <a:ln/>
        </p:spPr>
      </p:sp>
      <p:sp>
        <p:nvSpPr>
          <p:cNvPr id="818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8021B3-0327-4949-B496-B487F9EBF396}" type="slidenum">
              <a:rPr lang="en-CA"/>
              <a:pPr/>
              <a:t>48</a:t>
            </a:fld>
            <a:endParaRPr lang="en-CA"/>
          </a:p>
        </p:txBody>
      </p:sp>
      <p:sp>
        <p:nvSpPr>
          <p:cNvPr id="676866" name="Rectangle 2"/>
          <p:cNvSpPr>
            <a:spLocks noChangeArrowheads="1" noTextEdit="1"/>
          </p:cNvSpPr>
          <p:nvPr>
            <p:ph type="sldImg"/>
          </p:nvPr>
        </p:nvSpPr>
        <p:spPr>
          <a:ln/>
        </p:spPr>
      </p:sp>
      <p:sp>
        <p:nvSpPr>
          <p:cNvPr id="676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29C53-A129-4B57-8276-78DE4C296EDC}" type="slidenum">
              <a:rPr lang="en-CA"/>
              <a:pPr/>
              <a:t>49</a:t>
            </a:fld>
            <a:endParaRPr lang="en-CA"/>
          </a:p>
        </p:txBody>
      </p:sp>
      <p:sp>
        <p:nvSpPr>
          <p:cNvPr id="824322" name="Rectangle 2"/>
          <p:cNvSpPr>
            <a:spLocks noChangeArrowheads="1" noTextEdit="1"/>
          </p:cNvSpPr>
          <p:nvPr>
            <p:ph type="sldImg"/>
          </p:nvPr>
        </p:nvSpPr>
        <p:spPr>
          <a:ln/>
        </p:spPr>
      </p:sp>
      <p:sp>
        <p:nvSpPr>
          <p:cNvPr id="824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DB978A-0329-4FF3-AAFD-49AE550401BB}" type="slidenum">
              <a:rPr lang="en-CA"/>
              <a:pPr/>
              <a:t>50</a:t>
            </a:fld>
            <a:endParaRPr lang="en-CA"/>
          </a:p>
        </p:txBody>
      </p:sp>
      <p:sp>
        <p:nvSpPr>
          <p:cNvPr id="678914" name="Rectangle 2"/>
          <p:cNvSpPr>
            <a:spLocks noChangeArrowheads="1" noTextEdit="1"/>
          </p:cNvSpPr>
          <p:nvPr>
            <p:ph type="sldImg"/>
          </p:nvPr>
        </p:nvSpPr>
        <p:spPr>
          <a:ln/>
        </p:spPr>
      </p:sp>
      <p:sp>
        <p:nvSpPr>
          <p:cNvPr id="678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6AF5AD-F529-4430-9B72-BC2E63FC3A15}" type="slidenum">
              <a:rPr lang="en-CA"/>
              <a:pPr/>
              <a:t>51</a:t>
            </a:fld>
            <a:endParaRPr lang="en-CA"/>
          </a:p>
        </p:txBody>
      </p:sp>
      <p:sp>
        <p:nvSpPr>
          <p:cNvPr id="680962" name="Rectangle 2"/>
          <p:cNvSpPr>
            <a:spLocks noChangeArrowheads="1" noTextEdit="1"/>
          </p:cNvSpPr>
          <p:nvPr>
            <p:ph type="sldImg"/>
          </p:nvPr>
        </p:nvSpPr>
        <p:spPr>
          <a:ln/>
        </p:spPr>
      </p:sp>
      <p:sp>
        <p:nvSpPr>
          <p:cNvPr id="680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4205FE-B7A0-4377-80A7-53222530C0B0}" type="slidenum">
              <a:rPr lang="en-CA"/>
              <a:pPr/>
              <a:t>52</a:t>
            </a:fld>
            <a:endParaRPr lang="en-CA"/>
          </a:p>
        </p:txBody>
      </p:sp>
      <p:sp>
        <p:nvSpPr>
          <p:cNvPr id="683010" name="Rectangle 2"/>
          <p:cNvSpPr>
            <a:spLocks noChangeArrowheads="1" noTextEdit="1"/>
          </p:cNvSpPr>
          <p:nvPr>
            <p:ph type="sldImg"/>
          </p:nvPr>
        </p:nvSpPr>
        <p:spPr>
          <a:ln/>
        </p:spPr>
      </p:sp>
      <p:sp>
        <p:nvSpPr>
          <p:cNvPr id="683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675190-32FD-47F4-9AF9-9808F7F6D34F}" type="slidenum">
              <a:rPr lang="en-CA"/>
              <a:pPr/>
              <a:t>53</a:t>
            </a:fld>
            <a:endParaRPr lang="en-CA"/>
          </a:p>
        </p:txBody>
      </p:sp>
      <p:sp>
        <p:nvSpPr>
          <p:cNvPr id="778242" name="Rectangle 2"/>
          <p:cNvSpPr>
            <a:spLocks noChangeArrowheads="1" noTextEdit="1"/>
          </p:cNvSpPr>
          <p:nvPr>
            <p:ph type="sldImg"/>
          </p:nvPr>
        </p:nvSpPr>
        <p:spPr>
          <a:ln/>
        </p:spPr>
      </p:sp>
      <p:sp>
        <p:nvSpPr>
          <p:cNvPr id="778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468156-2399-47D8-9EB2-76700FD0868F}" type="slidenum">
              <a:rPr lang="en-CA"/>
              <a:pPr/>
              <a:t>5</a:t>
            </a:fld>
            <a:endParaRPr lang="en-CA"/>
          </a:p>
        </p:txBody>
      </p:sp>
      <p:sp>
        <p:nvSpPr>
          <p:cNvPr id="674818" name="Rectangle 1026"/>
          <p:cNvSpPr>
            <a:spLocks noChangeArrowheads="1" noTextEdit="1"/>
          </p:cNvSpPr>
          <p:nvPr>
            <p:ph type="sldImg"/>
          </p:nvPr>
        </p:nvSpPr>
        <p:spPr>
          <a:ln/>
        </p:spPr>
      </p:sp>
      <p:sp>
        <p:nvSpPr>
          <p:cNvPr id="67481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144E8-4770-443A-89C5-896EB98B3A36}" type="slidenum">
              <a:rPr lang="en-CA"/>
              <a:pPr/>
              <a:t>54</a:t>
            </a:fld>
            <a:endParaRPr lang="en-CA"/>
          </a:p>
        </p:txBody>
      </p:sp>
      <p:sp>
        <p:nvSpPr>
          <p:cNvPr id="685058" name="Rectangle 2"/>
          <p:cNvSpPr>
            <a:spLocks noChangeArrowheads="1" noTextEdit="1"/>
          </p:cNvSpPr>
          <p:nvPr>
            <p:ph type="sldImg"/>
          </p:nvPr>
        </p:nvSpPr>
        <p:spPr>
          <a:ln/>
        </p:spPr>
      </p:sp>
      <p:sp>
        <p:nvSpPr>
          <p:cNvPr id="68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EACC9B-494A-4C10-8854-1E43893FC369}" type="slidenum">
              <a:rPr lang="en-CA"/>
              <a:pPr/>
              <a:t>55</a:t>
            </a:fld>
            <a:endParaRPr lang="en-CA"/>
          </a:p>
        </p:txBody>
      </p:sp>
      <p:sp>
        <p:nvSpPr>
          <p:cNvPr id="687106" name="Rectangle 2"/>
          <p:cNvSpPr>
            <a:spLocks noChangeArrowheads="1" noTextEdit="1"/>
          </p:cNvSpPr>
          <p:nvPr>
            <p:ph type="sldImg"/>
          </p:nvPr>
        </p:nvSpPr>
        <p:spPr>
          <a:ln/>
        </p:spPr>
      </p:sp>
      <p:sp>
        <p:nvSpPr>
          <p:cNvPr id="687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339B1F-6702-4E35-82EB-A9ED79EC620C}" type="slidenum">
              <a:rPr lang="en-CA"/>
              <a:pPr/>
              <a:t>56</a:t>
            </a:fld>
            <a:endParaRPr lang="en-CA"/>
          </a:p>
        </p:txBody>
      </p:sp>
      <p:sp>
        <p:nvSpPr>
          <p:cNvPr id="828418" name="Rectangle 2"/>
          <p:cNvSpPr>
            <a:spLocks noChangeArrowheads="1" noTextEdit="1"/>
          </p:cNvSpPr>
          <p:nvPr>
            <p:ph type="sldImg"/>
          </p:nvPr>
        </p:nvSpPr>
        <p:spPr>
          <a:ln/>
        </p:spPr>
      </p:sp>
      <p:sp>
        <p:nvSpPr>
          <p:cNvPr id="828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85B8FB-6F7B-4494-8BFC-9D8C41DCF7B6}" type="slidenum">
              <a:rPr lang="en-CA"/>
              <a:pPr/>
              <a:t>57</a:t>
            </a:fld>
            <a:endParaRPr lang="en-CA"/>
          </a:p>
        </p:txBody>
      </p:sp>
      <p:sp>
        <p:nvSpPr>
          <p:cNvPr id="832514" name="Rectangle 2"/>
          <p:cNvSpPr>
            <a:spLocks noChangeArrowheads="1" noTextEdit="1"/>
          </p:cNvSpPr>
          <p:nvPr>
            <p:ph type="sldImg"/>
          </p:nvPr>
        </p:nvSpPr>
        <p:spPr>
          <a:ln/>
        </p:spPr>
      </p:sp>
      <p:sp>
        <p:nvSpPr>
          <p:cNvPr id="832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85FF94-416C-4069-B781-A859D3807AA9}" type="slidenum">
              <a:rPr lang="en-CA"/>
              <a:pPr/>
              <a:t>58</a:t>
            </a:fld>
            <a:endParaRPr lang="en-CA"/>
          </a:p>
        </p:txBody>
      </p:sp>
      <p:sp>
        <p:nvSpPr>
          <p:cNvPr id="834562" name="Rectangle 2"/>
          <p:cNvSpPr>
            <a:spLocks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05F169-2AF4-4048-81A6-E27791DFD822}" type="slidenum">
              <a:rPr lang="en-CA"/>
              <a:pPr/>
              <a:t>59</a:t>
            </a:fld>
            <a:endParaRPr lang="en-CA"/>
          </a:p>
        </p:txBody>
      </p:sp>
      <p:sp>
        <p:nvSpPr>
          <p:cNvPr id="691202" name="Rectangle 2"/>
          <p:cNvSpPr>
            <a:spLocks noChangeArrowheads="1" noTextEdit="1"/>
          </p:cNvSpPr>
          <p:nvPr>
            <p:ph type="sldImg"/>
          </p:nvPr>
        </p:nvSpPr>
        <p:spPr>
          <a:ln/>
        </p:spPr>
      </p:sp>
      <p:sp>
        <p:nvSpPr>
          <p:cNvPr id="691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E9F2EE-EC9B-481C-8265-A27512B115D0}" type="slidenum">
              <a:rPr lang="en-CA"/>
              <a:pPr/>
              <a:t>60</a:t>
            </a:fld>
            <a:endParaRPr lang="en-CA"/>
          </a:p>
        </p:txBody>
      </p:sp>
      <p:sp>
        <p:nvSpPr>
          <p:cNvPr id="836610" name="Rectangle 2"/>
          <p:cNvSpPr>
            <a:spLocks noChangeArrowheads="1" noTextEdit="1"/>
          </p:cNvSpPr>
          <p:nvPr>
            <p:ph type="sldImg"/>
          </p:nvPr>
        </p:nvSpPr>
        <p:spPr>
          <a:ln/>
        </p:spPr>
      </p:sp>
      <p:sp>
        <p:nvSpPr>
          <p:cNvPr id="836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3BDF4A-8C9D-47FB-AA95-B6B3C37A9F48}" type="slidenum">
              <a:rPr lang="en-CA"/>
              <a:pPr/>
              <a:t>61</a:t>
            </a:fld>
            <a:endParaRPr lang="en-CA"/>
          </a:p>
        </p:txBody>
      </p:sp>
      <p:sp>
        <p:nvSpPr>
          <p:cNvPr id="693250" name="Rectangle 2"/>
          <p:cNvSpPr>
            <a:spLocks noChangeArrowheads="1" noTextEdit="1"/>
          </p:cNvSpPr>
          <p:nvPr>
            <p:ph type="sldImg"/>
          </p:nvPr>
        </p:nvSpPr>
        <p:spPr>
          <a:ln/>
        </p:spPr>
      </p:sp>
      <p:sp>
        <p:nvSpPr>
          <p:cNvPr id="693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2B502D-800F-472A-9FB2-07ED920A9D23}" type="slidenum">
              <a:rPr lang="en-CA"/>
              <a:pPr/>
              <a:t>62</a:t>
            </a:fld>
            <a:endParaRPr lang="en-CA"/>
          </a:p>
        </p:txBody>
      </p:sp>
      <p:sp>
        <p:nvSpPr>
          <p:cNvPr id="695298" name="Rectangle 2"/>
          <p:cNvSpPr>
            <a:spLocks noChangeArrowheads="1" noTextEdit="1"/>
          </p:cNvSpPr>
          <p:nvPr>
            <p:ph type="sldImg"/>
          </p:nvPr>
        </p:nvSpPr>
        <p:spPr>
          <a:ln/>
        </p:spPr>
      </p:sp>
      <p:sp>
        <p:nvSpPr>
          <p:cNvPr id="69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2D0E37-8EA2-4505-99DC-03B8FB8343A1}" type="slidenum">
              <a:rPr lang="en-CA"/>
              <a:pPr/>
              <a:t>63</a:t>
            </a:fld>
            <a:endParaRPr lang="en-CA"/>
          </a:p>
        </p:txBody>
      </p:sp>
      <p:sp>
        <p:nvSpPr>
          <p:cNvPr id="782338" name="Rectangle 2"/>
          <p:cNvSpPr>
            <a:spLocks noChangeArrowheads="1" noTextEdit="1"/>
          </p:cNvSpPr>
          <p:nvPr>
            <p:ph type="sldImg"/>
          </p:nvPr>
        </p:nvSpPr>
        <p:spPr>
          <a:ln/>
        </p:spPr>
      </p:sp>
      <p:sp>
        <p:nvSpPr>
          <p:cNvPr id="782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C51138-1302-45C4-AE2B-239778A90A6D}" type="slidenum">
              <a:rPr lang="en-CA"/>
              <a:pPr/>
              <a:t>6</a:t>
            </a:fld>
            <a:endParaRPr lang="en-CA"/>
          </a:p>
        </p:txBody>
      </p:sp>
      <p:sp>
        <p:nvSpPr>
          <p:cNvPr id="752642" name="Rectangle 2"/>
          <p:cNvSpPr>
            <a:spLocks noChangeArrowheads="1" noTextEdit="1"/>
          </p:cNvSpPr>
          <p:nvPr>
            <p:ph type="sldImg"/>
          </p:nvPr>
        </p:nvSpPr>
        <p:spPr>
          <a:ln/>
        </p:spPr>
      </p:sp>
      <p:sp>
        <p:nvSpPr>
          <p:cNvPr id="752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C42A2E-A473-4030-A694-7EA790D2CC36}" type="slidenum">
              <a:rPr lang="en-CA"/>
              <a:pPr/>
              <a:t>64</a:t>
            </a:fld>
            <a:endParaRPr lang="en-CA"/>
          </a:p>
        </p:txBody>
      </p:sp>
      <p:sp>
        <p:nvSpPr>
          <p:cNvPr id="840706" name="Rectangle 2"/>
          <p:cNvSpPr>
            <a:spLocks noChangeArrowheads="1" noTextEdit="1"/>
          </p:cNvSpPr>
          <p:nvPr>
            <p:ph type="sldImg"/>
          </p:nvPr>
        </p:nvSpPr>
        <p:spPr>
          <a:ln/>
        </p:spPr>
      </p:sp>
      <p:sp>
        <p:nvSpPr>
          <p:cNvPr id="840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F57957-90B6-4F52-9B55-4DA68921176B}" type="slidenum">
              <a:rPr lang="en-CA"/>
              <a:pPr/>
              <a:t>65</a:t>
            </a:fld>
            <a:endParaRPr lang="en-CA"/>
          </a:p>
        </p:txBody>
      </p:sp>
      <p:sp>
        <p:nvSpPr>
          <p:cNvPr id="697346" name="Rectangle 2"/>
          <p:cNvSpPr>
            <a:spLocks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199F7B-68A3-4397-9356-38E3CE3916D6}" type="slidenum">
              <a:rPr lang="en-CA"/>
              <a:pPr/>
              <a:t>66</a:t>
            </a:fld>
            <a:endParaRPr lang="en-CA"/>
          </a:p>
        </p:txBody>
      </p:sp>
      <p:sp>
        <p:nvSpPr>
          <p:cNvPr id="703490" name="Rectangle 2"/>
          <p:cNvSpPr>
            <a:spLocks noChangeArrowheads="1" noTextEdit="1"/>
          </p:cNvSpPr>
          <p:nvPr>
            <p:ph type="sldImg"/>
          </p:nvPr>
        </p:nvSpPr>
        <p:spPr>
          <a:ln/>
        </p:spPr>
      </p:sp>
      <p:sp>
        <p:nvSpPr>
          <p:cNvPr id="703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E5E46-04F6-4F64-BECD-F79E38BBE0C3}" type="slidenum">
              <a:rPr lang="en-CA"/>
              <a:pPr/>
              <a:t>67</a:t>
            </a:fld>
            <a:endParaRPr lang="en-CA"/>
          </a:p>
        </p:txBody>
      </p:sp>
      <p:sp>
        <p:nvSpPr>
          <p:cNvPr id="705538" name="Rectangle 2"/>
          <p:cNvSpPr>
            <a:spLocks noChangeArrowheads="1" noTextEdit="1"/>
          </p:cNvSpPr>
          <p:nvPr>
            <p:ph type="sldImg"/>
          </p:nvPr>
        </p:nvSpPr>
        <p:spPr>
          <a:ln/>
        </p:spPr>
      </p:sp>
      <p:sp>
        <p:nvSpPr>
          <p:cNvPr id="70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C5A676-E5E4-4B87-9C81-E3EBBF3AC556}" type="slidenum">
              <a:rPr lang="en-CA"/>
              <a:pPr/>
              <a:t>68</a:t>
            </a:fld>
            <a:endParaRPr lang="en-CA"/>
          </a:p>
        </p:txBody>
      </p:sp>
      <p:sp>
        <p:nvSpPr>
          <p:cNvPr id="838658" name="Rectangle 2"/>
          <p:cNvSpPr>
            <a:spLocks noChangeArrowheads="1" noTextEdit="1"/>
          </p:cNvSpPr>
          <p:nvPr>
            <p:ph type="sldImg"/>
          </p:nvPr>
        </p:nvSpPr>
        <p:spPr>
          <a:ln/>
        </p:spPr>
      </p:sp>
      <p:sp>
        <p:nvSpPr>
          <p:cNvPr id="838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6CD770-5F3C-47D0-9889-E6FAC81C11D3}" type="slidenum">
              <a:rPr lang="en-CA"/>
              <a:pPr/>
              <a:t>69</a:t>
            </a:fld>
            <a:endParaRPr lang="en-CA"/>
          </a:p>
        </p:txBody>
      </p:sp>
      <p:sp>
        <p:nvSpPr>
          <p:cNvPr id="707586" name="Rectangle 2"/>
          <p:cNvSpPr>
            <a:spLocks noChangeArrowheads="1" noTextEdit="1"/>
          </p:cNvSpPr>
          <p:nvPr>
            <p:ph type="sldImg"/>
          </p:nvPr>
        </p:nvSpPr>
        <p:spPr>
          <a:ln/>
        </p:spPr>
      </p:sp>
      <p:sp>
        <p:nvSpPr>
          <p:cNvPr id="707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B96CA0-BFDE-4A8A-9E32-EA1BB432552B}" type="slidenum">
              <a:rPr lang="en-CA"/>
              <a:pPr/>
              <a:t>70</a:t>
            </a:fld>
            <a:endParaRPr lang="en-CA"/>
          </a:p>
        </p:txBody>
      </p:sp>
      <p:sp>
        <p:nvSpPr>
          <p:cNvPr id="709634" name="Rectangle 2"/>
          <p:cNvSpPr>
            <a:spLocks noChangeArrowheads="1" noTextEdit="1"/>
          </p:cNvSpPr>
          <p:nvPr>
            <p:ph type="sldImg"/>
          </p:nvPr>
        </p:nvSpPr>
        <p:spPr>
          <a:ln/>
        </p:spPr>
      </p:sp>
      <p:sp>
        <p:nvSpPr>
          <p:cNvPr id="70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8CB76-A617-4803-87E8-BBB93529C9DA}" type="slidenum">
              <a:rPr lang="en-CA"/>
              <a:pPr/>
              <a:t>71</a:t>
            </a:fld>
            <a:endParaRPr lang="en-CA"/>
          </a:p>
        </p:txBody>
      </p:sp>
      <p:sp>
        <p:nvSpPr>
          <p:cNvPr id="786434" name="Rectangle 2"/>
          <p:cNvSpPr>
            <a:spLocks noChangeArrowheads="1" noTextEdit="1"/>
          </p:cNvSpPr>
          <p:nvPr>
            <p:ph type="sldImg"/>
          </p:nvPr>
        </p:nvSpPr>
        <p:spPr>
          <a:ln/>
        </p:spPr>
      </p:sp>
      <p:sp>
        <p:nvSpPr>
          <p:cNvPr id="78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128FDF-6782-479E-B4FD-D3E06234E402}" type="slidenum">
              <a:rPr lang="en-CA"/>
              <a:pPr/>
              <a:t>72</a:t>
            </a:fld>
            <a:endParaRPr lang="en-CA"/>
          </a:p>
        </p:txBody>
      </p:sp>
      <p:sp>
        <p:nvSpPr>
          <p:cNvPr id="842754" name="Rectangle 2"/>
          <p:cNvSpPr>
            <a:spLocks noChangeArrowheads="1" noTextEdit="1"/>
          </p:cNvSpPr>
          <p:nvPr>
            <p:ph type="sldImg"/>
          </p:nvPr>
        </p:nvSpPr>
        <p:spPr>
          <a:ln/>
        </p:spPr>
      </p:sp>
      <p:sp>
        <p:nvSpPr>
          <p:cNvPr id="842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544BA2-11BE-4E43-9357-2250E1910C89}" type="slidenum">
              <a:rPr lang="en-CA"/>
              <a:pPr/>
              <a:t>73</a:t>
            </a:fld>
            <a:endParaRPr lang="en-CA"/>
          </a:p>
        </p:txBody>
      </p:sp>
      <p:sp>
        <p:nvSpPr>
          <p:cNvPr id="711682" name="Rectangle 2"/>
          <p:cNvSpPr>
            <a:spLocks noChangeArrowheads="1" noTextEdit="1"/>
          </p:cNvSpPr>
          <p:nvPr>
            <p:ph type="sldImg"/>
          </p:nvPr>
        </p:nvSpPr>
        <p:spPr>
          <a:ln/>
        </p:spPr>
      </p:sp>
      <p:sp>
        <p:nvSpPr>
          <p:cNvPr id="71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6D6639-528E-4276-853E-39C566E7E617}" type="slidenum">
              <a:rPr lang="en-CA"/>
              <a:pPr/>
              <a:t>7</a:t>
            </a:fld>
            <a:endParaRPr lang="en-CA"/>
          </a:p>
        </p:txBody>
      </p:sp>
      <p:sp>
        <p:nvSpPr>
          <p:cNvPr id="750594" name="Rectangle 2"/>
          <p:cNvSpPr>
            <a:spLocks noChangeArrowheads="1" noTextEdit="1"/>
          </p:cNvSpPr>
          <p:nvPr>
            <p:ph type="sldImg"/>
          </p:nvPr>
        </p:nvSpPr>
        <p:spPr>
          <a:ln/>
        </p:spPr>
      </p:sp>
      <p:sp>
        <p:nvSpPr>
          <p:cNvPr id="750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B9E9F0-73B9-4784-B7B4-A79A128A7978}" type="slidenum">
              <a:rPr lang="en-CA"/>
              <a:pPr/>
              <a:t>74</a:t>
            </a:fld>
            <a:endParaRPr lang="en-CA"/>
          </a:p>
        </p:txBody>
      </p:sp>
      <p:sp>
        <p:nvSpPr>
          <p:cNvPr id="713730" name="Rectangle 2"/>
          <p:cNvSpPr>
            <a:spLocks noChangeArrowheads="1" noTextEdit="1"/>
          </p:cNvSpPr>
          <p:nvPr>
            <p:ph type="sldImg"/>
          </p:nvPr>
        </p:nvSpPr>
        <p:spPr>
          <a:ln/>
        </p:spPr>
      </p:sp>
      <p:sp>
        <p:nvSpPr>
          <p:cNvPr id="713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AD3520-C953-4691-AA3A-FDE5018D798C}" type="slidenum">
              <a:rPr lang="en-CA"/>
              <a:pPr/>
              <a:t>75</a:t>
            </a:fld>
            <a:endParaRPr lang="en-CA"/>
          </a:p>
        </p:txBody>
      </p:sp>
      <p:sp>
        <p:nvSpPr>
          <p:cNvPr id="715778" name="Rectangle 2"/>
          <p:cNvSpPr>
            <a:spLocks noChangeArrowheads="1" noTextEdit="1"/>
          </p:cNvSpPr>
          <p:nvPr>
            <p:ph type="sldImg"/>
          </p:nvPr>
        </p:nvSpPr>
        <p:spPr>
          <a:ln/>
        </p:spPr>
      </p:sp>
      <p:sp>
        <p:nvSpPr>
          <p:cNvPr id="715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484F6-F290-4EDD-BCA6-BD6BC813764D}" type="slidenum">
              <a:rPr lang="en-CA"/>
              <a:pPr/>
              <a:t>76</a:t>
            </a:fld>
            <a:endParaRPr lang="en-CA"/>
          </a:p>
        </p:txBody>
      </p:sp>
      <p:sp>
        <p:nvSpPr>
          <p:cNvPr id="844802" name="Rectangle 2"/>
          <p:cNvSpPr>
            <a:spLocks noChangeArrowheads="1" noTextEdit="1"/>
          </p:cNvSpPr>
          <p:nvPr>
            <p:ph type="sldImg"/>
          </p:nvPr>
        </p:nvSpPr>
        <p:spPr>
          <a:ln/>
        </p:spPr>
      </p:sp>
      <p:sp>
        <p:nvSpPr>
          <p:cNvPr id="844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5429BC-232C-4020-89F5-9114ABAEBF9F}" type="slidenum">
              <a:rPr lang="en-CA"/>
              <a:pPr/>
              <a:t>77</a:t>
            </a:fld>
            <a:endParaRPr lang="en-CA"/>
          </a:p>
        </p:txBody>
      </p:sp>
      <p:sp>
        <p:nvSpPr>
          <p:cNvPr id="717826" name="Rectangle 2"/>
          <p:cNvSpPr>
            <a:spLocks noChangeArrowheads="1" noTextEdit="1"/>
          </p:cNvSpPr>
          <p:nvPr>
            <p:ph type="sldImg"/>
          </p:nvPr>
        </p:nvSpPr>
        <p:spPr>
          <a:ln/>
        </p:spPr>
      </p:sp>
      <p:sp>
        <p:nvSpPr>
          <p:cNvPr id="717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E9E6A3-93B1-4EA0-8431-47338D7039A9}" type="slidenum">
              <a:rPr lang="en-CA"/>
              <a:pPr/>
              <a:t>78</a:t>
            </a:fld>
            <a:endParaRPr lang="en-CA"/>
          </a:p>
        </p:txBody>
      </p:sp>
      <p:sp>
        <p:nvSpPr>
          <p:cNvPr id="848898" name="Rectangle 2"/>
          <p:cNvSpPr>
            <a:spLocks noChangeArrowheads="1" noTextEdit="1"/>
          </p:cNvSpPr>
          <p:nvPr>
            <p:ph type="sldImg"/>
          </p:nvPr>
        </p:nvSpPr>
        <p:spPr>
          <a:ln/>
        </p:spPr>
      </p:sp>
      <p:sp>
        <p:nvSpPr>
          <p:cNvPr id="848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E583DE-28FD-4D35-AF1C-EB68047B6435}" type="slidenum">
              <a:rPr lang="en-CA"/>
              <a:pPr/>
              <a:t>79</a:t>
            </a:fld>
            <a:endParaRPr lang="en-CA"/>
          </a:p>
        </p:txBody>
      </p:sp>
      <p:sp>
        <p:nvSpPr>
          <p:cNvPr id="846850" name="Rectangle 2"/>
          <p:cNvSpPr>
            <a:spLocks noChangeArrowheads="1" noTextEdit="1"/>
          </p:cNvSpPr>
          <p:nvPr>
            <p:ph type="sldImg"/>
          </p:nvPr>
        </p:nvSpPr>
        <p:spPr>
          <a:ln/>
        </p:spPr>
      </p:sp>
      <p:sp>
        <p:nvSpPr>
          <p:cNvPr id="846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9136D1-1C66-454E-B6CF-A312CD4616E3}" type="slidenum">
              <a:rPr lang="en-CA"/>
              <a:pPr/>
              <a:t>80</a:t>
            </a:fld>
            <a:endParaRPr lang="en-CA"/>
          </a:p>
        </p:txBody>
      </p:sp>
      <p:sp>
        <p:nvSpPr>
          <p:cNvPr id="788482" name="Rectangle 2"/>
          <p:cNvSpPr>
            <a:spLocks noChangeArrowheads="1" noTextEdit="1"/>
          </p:cNvSpPr>
          <p:nvPr>
            <p:ph type="sldImg"/>
          </p:nvPr>
        </p:nvSpPr>
        <p:spPr>
          <a:ln/>
        </p:spPr>
      </p:sp>
      <p:sp>
        <p:nvSpPr>
          <p:cNvPr id="788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58D2E9-C0F5-4B5E-A34D-5FC068343F00}" type="slidenum">
              <a:rPr lang="en-CA"/>
              <a:pPr/>
              <a:t>81</a:t>
            </a:fld>
            <a:endParaRPr lang="en-CA"/>
          </a:p>
        </p:txBody>
      </p:sp>
      <p:sp>
        <p:nvSpPr>
          <p:cNvPr id="719874" name="Rectangle 2"/>
          <p:cNvSpPr>
            <a:spLocks noChangeArrowheads="1" noTextEdit="1"/>
          </p:cNvSpPr>
          <p:nvPr>
            <p:ph type="sldImg"/>
          </p:nvPr>
        </p:nvSpPr>
        <p:spPr>
          <a:ln/>
        </p:spPr>
      </p:sp>
      <p:sp>
        <p:nvSpPr>
          <p:cNvPr id="719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3A98C1-AD0C-4EBC-B792-6E73A763882D}" type="slidenum">
              <a:rPr lang="en-CA"/>
              <a:pPr/>
              <a:t>82</a:t>
            </a:fld>
            <a:endParaRPr lang="en-CA"/>
          </a:p>
        </p:txBody>
      </p:sp>
      <p:sp>
        <p:nvSpPr>
          <p:cNvPr id="850946" name="Rectangle 2"/>
          <p:cNvSpPr>
            <a:spLocks noChangeArrowheads="1" noTextEdit="1"/>
          </p:cNvSpPr>
          <p:nvPr>
            <p:ph type="sldImg"/>
          </p:nvPr>
        </p:nvSpPr>
        <p:spPr>
          <a:ln/>
        </p:spPr>
      </p:sp>
      <p:sp>
        <p:nvSpPr>
          <p:cNvPr id="850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89DD9A-5559-453F-A56C-4BF496971FAC}" type="slidenum">
              <a:rPr lang="en-CA"/>
              <a:pPr/>
              <a:t>83</a:t>
            </a:fld>
            <a:endParaRPr lang="en-CA"/>
          </a:p>
        </p:txBody>
      </p:sp>
      <p:sp>
        <p:nvSpPr>
          <p:cNvPr id="721922" name="Rectangle 2"/>
          <p:cNvSpPr>
            <a:spLocks noChangeArrowheads="1" noTextEdit="1"/>
          </p:cNvSpPr>
          <p:nvPr>
            <p:ph type="sldImg"/>
          </p:nvPr>
        </p:nvSpPr>
        <p:spPr>
          <a:ln/>
        </p:spPr>
      </p:sp>
      <p:sp>
        <p:nvSpPr>
          <p:cNvPr id="721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508C1D-7396-4002-AD9D-E1094B189D79}" type="slidenum">
              <a:rPr lang="en-CA"/>
              <a:pPr/>
              <a:t>8</a:t>
            </a:fld>
            <a:endParaRPr lang="en-CA"/>
          </a:p>
        </p:txBody>
      </p:sp>
      <p:sp>
        <p:nvSpPr>
          <p:cNvPr id="676866" name="Rectangle 1026"/>
          <p:cNvSpPr>
            <a:spLocks noChangeArrowheads="1" noTextEdit="1"/>
          </p:cNvSpPr>
          <p:nvPr>
            <p:ph type="sldImg"/>
          </p:nvPr>
        </p:nvSpPr>
        <p:spPr>
          <a:ln/>
        </p:spPr>
      </p:sp>
      <p:sp>
        <p:nvSpPr>
          <p:cNvPr id="676867"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6E9C5B-A304-4173-8406-386629180A4C}" type="slidenum">
              <a:rPr lang="en-CA"/>
              <a:pPr/>
              <a:t>84</a:t>
            </a:fld>
            <a:endParaRPr lang="en-CA"/>
          </a:p>
        </p:txBody>
      </p:sp>
      <p:sp>
        <p:nvSpPr>
          <p:cNvPr id="723970" name="Rectangle 2"/>
          <p:cNvSpPr>
            <a:spLocks noChangeArrowheads="1" noTextEdit="1"/>
          </p:cNvSpPr>
          <p:nvPr>
            <p:ph type="sldImg"/>
          </p:nvPr>
        </p:nvSpPr>
        <p:spPr>
          <a:ln/>
        </p:spPr>
      </p:sp>
      <p:sp>
        <p:nvSpPr>
          <p:cNvPr id="723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A0702-AF5E-40F7-9468-D94775BA5718}" type="slidenum">
              <a:rPr lang="en-CA"/>
              <a:pPr/>
              <a:t>85</a:t>
            </a:fld>
            <a:endParaRPr lang="en-CA"/>
          </a:p>
        </p:txBody>
      </p:sp>
      <p:sp>
        <p:nvSpPr>
          <p:cNvPr id="726018" name="Rectangle 2"/>
          <p:cNvSpPr>
            <a:spLocks noChangeArrowheads="1" noTextEdit="1"/>
          </p:cNvSpPr>
          <p:nvPr>
            <p:ph type="sldImg"/>
          </p:nvPr>
        </p:nvSpPr>
        <p:spPr>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EA89A-077D-4B50-ACB0-60C11ECE6067}" type="slidenum">
              <a:rPr lang="en-CA"/>
              <a:pPr/>
              <a:t>86</a:t>
            </a:fld>
            <a:endParaRPr lang="en-CA"/>
          </a:p>
        </p:txBody>
      </p:sp>
      <p:sp>
        <p:nvSpPr>
          <p:cNvPr id="728066" name="Rectangle 2"/>
          <p:cNvSpPr>
            <a:spLocks noChangeArrowheads="1" noTextEdit="1"/>
          </p:cNvSpPr>
          <p:nvPr>
            <p:ph type="sldImg"/>
          </p:nvPr>
        </p:nvSpPr>
        <p:spPr>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364710-3E8D-4D30-8BD2-B646CAC52602}" type="slidenum">
              <a:rPr lang="en-CA"/>
              <a:pPr/>
              <a:t>87</a:t>
            </a:fld>
            <a:endParaRPr lang="en-CA"/>
          </a:p>
        </p:txBody>
      </p:sp>
      <p:sp>
        <p:nvSpPr>
          <p:cNvPr id="730114" name="Rectangle 2"/>
          <p:cNvSpPr>
            <a:spLocks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A46C43-C51F-46AF-89FF-20CE60DD37E8}" type="slidenum">
              <a:rPr lang="en-CA"/>
              <a:pPr/>
              <a:t>88</a:t>
            </a:fld>
            <a:endParaRPr lang="en-CA"/>
          </a:p>
        </p:txBody>
      </p:sp>
      <p:sp>
        <p:nvSpPr>
          <p:cNvPr id="734210" name="Rectangle 2"/>
          <p:cNvSpPr>
            <a:spLocks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1AD2BE-C8B0-4A08-8152-C41475EBB57B}" type="slidenum">
              <a:rPr lang="en-CA"/>
              <a:pPr/>
              <a:t>89</a:t>
            </a:fld>
            <a:endParaRPr lang="en-CA"/>
          </a:p>
        </p:txBody>
      </p:sp>
      <p:sp>
        <p:nvSpPr>
          <p:cNvPr id="857090" name="Rectangle 2"/>
          <p:cNvSpPr>
            <a:spLocks noChangeArrowheads="1" noTextEdit="1"/>
          </p:cNvSpPr>
          <p:nvPr>
            <p:ph type="sldImg"/>
          </p:nvPr>
        </p:nvSpPr>
        <p:spPr>
          <a:ln/>
        </p:spPr>
      </p:sp>
      <p:sp>
        <p:nvSpPr>
          <p:cNvPr id="857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24C60D-6647-425D-814B-18B52B00728C}" type="slidenum">
              <a:rPr lang="en-CA"/>
              <a:pPr/>
              <a:t>90</a:t>
            </a:fld>
            <a:endParaRPr lang="en-CA"/>
          </a:p>
        </p:txBody>
      </p:sp>
      <p:sp>
        <p:nvSpPr>
          <p:cNvPr id="852994" name="Rectangle 2"/>
          <p:cNvSpPr>
            <a:spLocks noChangeArrowheads="1" noTextEdit="1"/>
          </p:cNvSpPr>
          <p:nvPr>
            <p:ph type="sldImg"/>
          </p:nvPr>
        </p:nvSpPr>
        <p:spPr>
          <a:ln/>
        </p:spPr>
      </p:sp>
      <p:sp>
        <p:nvSpPr>
          <p:cNvPr id="852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AFE51E-D743-430F-B660-A7E07A7C29E5}" type="slidenum">
              <a:rPr lang="en-CA"/>
              <a:pPr/>
              <a:t>91</a:t>
            </a:fld>
            <a:endParaRPr lang="en-CA"/>
          </a:p>
        </p:txBody>
      </p:sp>
      <p:sp>
        <p:nvSpPr>
          <p:cNvPr id="859138" name="Rectangle 2"/>
          <p:cNvSpPr>
            <a:spLocks noChangeArrowheads="1" noTextEdit="1"/>
          </p:cNvSpPr>
          <p:nvPr>
            <p:ph type="sldImg"/>
          </p:nvPr>
        </p:nvSpPr>
        <p:spPr>
          <a:ln/>
        </p:spPr>
      </p:sp>
      <p:sp>
        <p:nvSpPr>
          <p:cNvPr id="859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254F7-2C4C-434B-9DBB-DDA5CD4B8C6A}" type="slidenum">
              <a:rPr lang="en-CA"/>
              <a:pPr/>
              <a:t>92</a:t>
            </a:fld>
            <a:endParaRPr lang="en-CA"/>
          </a:p>
        </p:txBody>
      </p:sp>
      <p:sp>
        <p:nvSpPr>
          <p:cNvPr id="791554" name="Rectangle 2"/>
          <p:cNvSpPr>
            <a:spLocks noChangeArrowheads="1" noTextEdit="1"/>
          </p:cNvSpPr>
          <p:nvPr>
            <p:ph type="sldImg"/>
          </p:nvPr>
        </p:nvSpPr>
        <p:spPr>
          <a:ln/>
        </p:spPr>
      </p:sp>
      <p:sp>
        <p:nvSpPr>
          <p:cNvPr id="79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62D4EC-0DBF-457B-8E58-9327B8C015D5}" type="slidenum">
              <a:rPr lang="en-CA"/>
              <a:pPr/>
              <a:t>93</a:t>
            </a:fld>
            <a:endParaRPr lang="en-CA"/>
          </a:p>
        </p:txBody>
      </p:sp>
      <p:sp>
        <p:nvSpPr>
          <p:cNvPr id="793602" name="Rectangle 2"/>
          <p:cNvSpPr>
            <a:spLocks noChangeArrowheads="1" noTextEdit="1"/>
          </p:cNvSpPr>
          <p:nvPr>
            <p:ph type="sldImg"/>
          </p:nvPr>
        </p:nvSpPr>
        <p:spPr>
          <a:ln/>
        </p:spPr>
      </p:sp>
      <p:sp>
        <p:nvSpPr>
          <p:cNvPr id="793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BC99ED-709E-4466-85C6-84FB4996339E}" type="slidenum">
              <a:rPr lang="en-CA"/>
              <a:pPr/>
              <a:t>9</a:t>
            </a:fld>
            <a:endParaRPr lang="en-CA"/>
          </a:p>
        </p:txBody>
      </p:sp>
      <p:sp>
        <p:nvSpPr>
          <p:cNvPr id="678914" name="Rectangle 2"/>
          <p:cNvSpPr>
            <a:spLocks noChangeArrowheads="1" noTextEdit="1"/>
          </p:cNvSpPr>
          <p:nvPr>
            <p:ph type="sldImg"/>
          </p:nvPr>
        </p:nvSpPr>
        <p:spPr>
          <a:ln/>
        </p:spPr>
      </p:sp>
      <p:sp>
        <p:nvSpPr>
          <p:cNvPr id="678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66516A-0C02-4139-B403-86C75339AB78}" type="slidenum">
              <a:rPr lang="en-CA"/>
              <a:pPr/>
              <a:t>94</a:t>
            </a:fld>
            <a:endParaRPr lang="en-CA"/>
          </a:p>
        </p:txBody>
      </p:sp>
      <p:sp>
        <p:nvSpPr>
          <p:cNvPr id="738306" name="Rectangle 2"/>
          <p:cNvSpPr>
            <a:spLocks noChangeArrowheads="1" noTextEdit="1"/>
          </p:cNvSpPr>
          <p:nvPr>
            <p:ph type="sldImg"/>
          </p:nvPr>
        </p:nvSpPr>
        <p:spPr>
          <a:ln/>
        </p:spPr>
      </p:sp>
      <p:sp>
        <p:nvSpPr>
          <p:cNvPr id="738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2CE2A2-929D-4A3F-9419-599646C9EF20}" type="slidenum">
              <a:rPr lang="en-CA"/>
              <a:pPr/>
              <a:t>95</a:t>
            </a:fld>
            <a:endParaRPr lang="en-CA"/>
          </a:p>
        </p:txBody>
      </p:sp>
      <p:sp>
        <p:nvSpPr>
          <p:cNvPr id="740354" name="Rectangle 2"/>
          <p:cNvSpPr>
            <a:spLocks noChangeArrowheads="1" noTextEdit="1"/>
          </p:cNvSpPr>
          <p:nvPr>
            <p:ph type="sldImg"/>
          </p:nvPr>
        </p:nvSpPr>
        <p:spPr>
          <a:ln/>
        </p:spPr>
      </p:sp>
      <p:sp>
        <p:nvSpPr>
          <p:cNvPr id="740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F95454-46E8-48C0-98BD-70FD498E385B}" type="slidenum">
              <a:rPr lang="en-CA"/>
              <a:pPr/>
              <a:t>96</a:t>
            </a:fld>
            <a:endParaRPr lang="en-CA"/>
          </a:p>
        </p:txBody>
      </p:sp>
      <p:sp>
        <p:nvSpPr>
          <p:cNvPr id="796674" name="Rectangle 2"/>
          <p:cNvSpPr>
            <a:spLocks noChangeArrowheads="1" noTextEdit="1"/>
          </p:cNvSpPr>
          <p:nvPr>
            <p:ph type="sldImg"/>
          </p:nvPr>
        </p:nvSpPr>
        <p:spPr>
          <a:ln/>
        </p:spPr>
      </p:sp>
      <p:sp>
        <p:nvSpPr>
          <p:cNvPr id="79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5E1BB-3977-41B2-8014-278C37C1DA1A}" type="slidenum">
              <a:rPr lang="en-CA"/>
              <a:pPr/>
              <a:t>97</a:t>
            </a:fld>
            <a:endParaRPr lang="en-CA"/>
          </a:p>
        </p:txBody>
      </p:sp>
      <p:sp>
        <p:nvSpPr>
          <p:cNvPr id="742402" name="Rectangle 2"/>
          <p:cNvSpPr>
            <a:spLocks noChangeArrowheads="1" noTextEdit="1"/>
          </p:cNvSpPr>
          <p:nvPr>
            <p:ph type="sldImg"/>
          </p:nvPr>
        </p:nvSpPr>
        <p:spPr>
          <a:ln/>
        </p:spPr>
      </p:sp>
      <p:sp>
        <p:nvSpPr>
          <p:cNvPr id="742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7EE1E4-0772-4AC8-B286-AA7361D3177D}" type="slidenum">
              <a:rPr lang="en-CA"/>
              <a:pPr/>
              <a:t>98</a:t>
            </a:fld>
            <a:endParaRPr lang="en-CA"/>
          </a:p>
        </p:txBody>
      </p:sp>
      <p:sp>
        <p:nvSpPr>
          <p:cNvPr id="798722" name="Rectangle 2"/>
          <p:cNvSpPr>
            <a:spLocks noChangeArrowheads="1" noTextEdit="1"/>
          </p:cNvSpPr>
          <p:nvPr>
            <p:ph type="sldImg"/>
          </p:nvPr>
        </p:nvSpPr>
        <p:spPr>
          <a:ln/>
        </p:spPr>
      </p:sp>
      <p:sp>
        <p:nvSpPr>
          <p:cNvPr id="798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6EC35D-4857-42ED-8A14-6CFEC3C8F284}" type="slidenum">
              <a:rPr lang="en-CA"/>
              <a:pPr/>
              <a:t>99</a:t>
            </a:fld>
            <a:endParaRPr lang="en-CA"/>
          </a:p>
        </p:txBody>
      </p:sp>
      <p:sp>
        <p:nvSpPr>
          <p:cNvPr id="800770" name="Rectangle 2"/>
          <p:cNvSpPr>
            <a:spLocks noChangeArrowheads="1" noTextEdit="1"/>
          </p:cNvSpPr>
          <p:nvPr>
            <p:ph type="sldImg"/>
          </p:nvPr>
        </p:nvSpPr>
        <p:spPr>
          <a:ln/>
        </p:spPr>
      </p:sp>
      <p:sp>
        <p:nvSpPr>
          <p:cNvPr id="800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114C57-8570-47EB-8F77-4A9A5B70710E}" type="slidenum">
              <a:rPr lang="en-CA"/>
              <a:pPr/>
              <a:t>100</a:t>
            </a:fld>
            <a:endParaRPr lang="en-CA"/>
          </a:p>
        </p:txBody>
      </p:sp>
      <p:sp>
        <p:nvSpPr>
          <p:cNvPr id="746498" name="Rectangle 2"/>
          <p:cNvSpPr>
            <a:spLocks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93B3A-A7A8-416B-AD9A-BC95A2C5F98B}" type="slidenum">
              <a:rPr lang="en-CA"/>
              <a:pPr/>
              <a:t>101</a:t>
            </a:fld>
            <a:endParaRPr lang="en-CA"/>
          </a:p>
        </p:txBody>
      </p:sp>
      <p:sp>
        <p:nvSpPr>
          <p:cNvPr id="748546" name="Rectangle 2"/>
          <p:cNvSpPr>
            <a:spLocks noChangeArrowheads="1" noTextEdit="1"/>
          </p:cNvSpPr>
          <p:nvPr>
            <p:ph type="sldImg"/>
          </p:nvPr>
        </p:nvSpPr>
        <p:spPr>
          <a:ln/>
        </p:spPr>
      </p:sp>
      <p:sp>
        <p:nvSpPr>
          <p:cNvPr id="748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BC1CA-F99F-4BC8-BCBF-9FA26E7B96FA}" type="slidenum">
              <a:rPr lang="en-CA"/>
              <a:pPr/>
              <a:t>102</a:t>
            </a:fld>
            <a:endParaRPr lang="en-CA"/>
          </a:p>
        </p:txBody>
      </p:sp>
      <p:sp>
        <p:nvSpPr>
          <p:cNvPr id="803842" name="Rectangle 2"/>
          <p:cNvSpPr>
            <a:spLocks noChangeArrowheads="1" noTextEdit="1"/>
          </p:cNvSpPr>
          <p:nvPr>
            <p:ph type="sldImg"/>
          </p:nvPr>
        </p:nvSpPr>
        <p:spPr>
          <a:ln/>
        </p:spPr>
      </p:sp>
      <p:sp>
        <p:nvSpPr>
          <p:cNvPr id="803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D37967-1F69-4A1F-A56C-F14A39F205D0}" type="slidenum">
              <a:rPr lang="en-CA"/>
              <a:pPr/>
              <a:t>103</a:t>
            </a:fld>
            <a:endParaRPr lang="en-CA"/>
          </a:p>
        </p:txBody>
      </p:sp>
      <p:sp>
        <p:nvSpPr>
          <p:cNvPr id="750594" name="Rectangle 2"/>
          <p:cNvSpPr>
            <a:spLocks noChangeArrowheads="1" noTextEdit="1"/>
          </p:cNvSpPr>
          <p:nvPr>
            <p:ph type="sldImg"/>
          </p:nvPr>
        </p:nvSpPr>
        <p:spPr>
          <a:ln/>
        </p:spPr>
      </p:sp>
      <p:sp>
        <p:nvSpPr>
          <p:cNvPr id="75059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140" name="Rectangle 44"/>
          <p:cNvSpPr>
            <a:spLocks noChangeArrowheads="1"/>
          </p:cNvSpPr>
          <p:nvPr/>
        </p:nvSpPr>
        <p:spPr bwMode="auto">
          <a:xfrm>
            <a:off x="8305800" y="0"/>
            <a:ext cx="609600" cy="6858000"/>
          </a:xfrm>
          <a:prstGeom prst="rect">
            <a:avLst/>
          </a:prstGeom>
          <a:gradFill rotWithShape="1">
            <a:gsLst>
              <a:gs pos="0">
                <a:srgbClr val="677228">
                  <a:alpha val="44000"/>
                </a:srgbClr>
              </a:gs>
              <a:gs pos="100000">
                <a:srgbClr val="677228">
                  <a:gamma/>
                  <a:shade val="87843"/>
                  <a:invGamma/>
                </a:srgbClr>
              </a:gs>
            </a:gsLst>
            <a:lin ang="5400000" scaled="1"/>
          </a:gradFill>
          <a:ln w="9525">
            <a:noFill/>
            <a:miter lim="800000"/>
            <a:headEnd/>
            <a:tailEnd/>
          </a:ln>
          <a:effectLst/>
        </p:spPr>
        <p:txBody>
          <a:bodyPr wrap="none" anchor="ctr"/>
          <a:lstStyle/>
          <a:p>
            <a:endParaRPr lang="en-US"/>
          </a:p>
        </p:txBody>
      </p:sp>
      <p:sp>
        <p:nvSpPr>
          <p:cNvPr id="4143" name="Rectangle 47"/>
          <p:cNvSpPr>
            <a:spLocks noChangeArrowheads="1"/>
          </p:cNvSpPr>
          <p:nvPr userDrawn="1"/>
        </p:nvSpPr>
        <p:spPr bwMode="auto">
          <a:xfrm rot="-5400000">
            <a:off x="3500437" y="-985837"/>
            <a:ext cx="2143125" cy="9144000"/>
          </a:xfrm>
          <a:prstGeom prst="rect">
            <a:avLst/>
          </a:prstGeom>
          <a:solidFill>
            <a:srgbClr val="677228">
              <a:alpha val="44000"/>
            </a:srgbClr>
          </a:solidFill>
          <a:ln w="9525">
            <a:noFill/>
            <a:miter lim="800000"/>
            <a:headEnd/>
            <a:tailEnd/>
          </a:ln>
          <a:effectLst/>
        </p:spPr>
        <p:txBody>
          <a:bodyPr wrap="none" anchor="ctr"/>
          <a:lstStyle/>
          <a:p>
            <a:endParaRPr lang="en-US"/>
          </a:p>
        </p:txBody>
      </p:sp>
      <p:sp>
        <p:nvSpPr>
          <p:cNvPr id="4144" name="Rectangle 48"/>
          <p:cNvSpPr>
            <a:spLocks noChangeArrowheads="1"/>
          </p:cNvSpPr>
          <p:nvPr userDrawn="1"/>
        </p:nvSpPr>
        <p:spPr bwMode="auto">
          <a:xfrm>
            <a:off x="7315200" y="2438400"/>
            <a:ext cx="1828800" cy="2290763"/>
          </a:xfrm>
          <a:prstGeom prst="rect">
            <a:avLst/>
          </a:prstGeom>
          <a:solidFill>
            <a:schemeClr val="bg1"/>
          </a:solidFill>
          <a:ln w="9525">
            <a:noFill/>
            <a:miter lim="800000"/>
            <a:headEnd/>
            <a:tailEnd/>
          </a:ln>
          <a:effectLst/>
        </p:spPr>
        <p:txBody>
          <a:bodyPr wrap="none" anchor="ctr"/>
          <a:lstStyle/>
          <a:p>
            <a:endParaRPr lang="en-US"/>
          </a:p>
        </p:txBody>
      </p:sp>
      <p:sp>
        <p:nvSpPr>
          <p:cNvPr id="4125" name="Rectangle 29"/>
          <p:cNvSpPr>
            <a:spLocks noGrp="1" noChangeArrowheads="1"/>
          </p:cNvSpPr>
          <p:nvPr>
            <p:ph type="ftr" sz="quarter" idx="3"/>
          </p:nvPr>
        </p:nvSpPr>
        <p:spPr bwMode="auto">
          <a:xfrm>
            <a:off x="838200" y="6397625"/>
            <a:ext cx="44958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900"/>
            </a:lvl1pPr>
          </a:lstStyle>
          <a:p>
            <a:r>
              <a:rPr lang="en-US"/>
              <a:t>Copyright © 2007 Ramez Elmasri and Shamkant B. Navathe</a:t>
            </a:r>
          </a:p>
        </p:txBody>
      </p:sp>
      <p:sp>
        <p:nvSpPr>
          <p:cNvPr id="4126" name="Rectangle 30" descr="Pink tissue paper"/>
          <p:cNvSpPr>
            <a:spLocks noGrp="1" noChangeArrowheads="1"/>
          </p:cNvSpPr>
          <p:nvPr>
            <p:ph type="ctrTitle" sz="quarter"/>
          </p:nvPr>
        </p:nvSpPr>
        <p:spPr>
          <a:xfrm>
            <a:off x="228600" y="152400"/>
            <a:ext cx="7086600" cy="2286000"/>
          </a:xfrm>
        </p:spPr>
        <p:txBody>
          <a:bodyPr wrap="none" anchor="ctr"/>
          <a:lstStyle>
            <a:lvl1pPr>
              <a:defRPr sz="6600">
                <a:solidFill>
                  <a:srgbClr val="990033"/>
                </a:solidFill>
              </a:defRPr>
            </a:lvl1pPr>
          </a:lstStyle>
          <a:p>
            <a:r>
              <a:rPr lang="en-US"/>
              <a:t>Click to edit Master title style</a:t>
            </a:r>
          </a:p>
        </p:txBody>
      </p:sp>
      <p:pic>
        <p:nvPicPr>
          <p:cNvPr id="4131" name="Picture 35" descr="awtri_4c UPDATE_color"/>
          <p:cNvPicPr>
            <a:picLocks noChangeAspect="1" noChangeArrowheads="1"/>
          </p:cNvPicPr>
          <p:nvPr/>
        </p:nvPicPr>
        <p:blipFill>
          <a:blip r:embed="rId2"/>
          <a:srcRect/>
          <a:stretch>
            <a:fillRect/>
          </a:stretch>
        </p:blipFill>
        <p:spPr bwMode="auto">
          <a:xfrm>
            <a:off x="76200" y="5949950"/>
            <a:ext cx="684213" cy="831850"/>
          </a:xfrm>
          <a:prstGeom prst="rect">
            <a:avLst/>
          </a:prstGeom>
          <a:noFill/>
        </p:spPr>
      </p:pic>
      <p:sp>
        <p:nvSpPr>
          <p:cNvPr id="4134" name="Rectangle 38" descr="Pink tissue paper"/>
          <p:cNvSpPr>
            <a:spLocks noGrp="1" noChangeArrowheads="1"/>
          </p:cNvSpPr>
          <p:nvPr>
            <p:ph type="subTitle" sz="quarter" idx="1"/>
          </p:nvPr>
        </p:nvSpPr>
        <p:spPr>
          <a:xfrm>
            <a:off x="304800" y="2590800"/>
            <a:ext cx="6629400" cy="1905000"/>
          </a:xfrm>
        </p:spPr>
        <p:txBody>
          <a:bodyPr/>
          <a:lstStyle>
            <a:lvl1pPr marL="0" indent="0">
              <a:buFont typeface="Wingdings" pitchFamily="2" charset="2"/>
              <a:buNone/>
              <a:defRPr sz="3200"/>
            </a:lvl1pPr>
          </a:lstStyle>
          <a:p>
            <a:r>
              <a:rPr lang="en-US"/>
              <a:t>Click to edit Master subtitle style</a:t>
            </a:r>
          </a:p>
        </p:txBody>
      </p:sp>
      <p:pic>
        <p:nvPicPr>
          <p:cNvPr id="4142" name="Picture 46" descr="elmasri_thumb"/>
          <p:cNvPicPr>
            <a:picLocks noChangeAspect="1" noChangeArrowheads="1"/>
          </p:cNvPicPr>
          <p:nvPr userDrawn="1"/>
        </p:nvPicPr>
        <p:blipFill>
          <a:blip r:embed="rId3"/>
          <a:srcRect/>
          <a:stretch>
            <a:fillRect/>
          </a:stretch>
        </p:blipFill>
        <p:spPr bwMode="auto">
          <a:xfrm>
            <a:off x="7419975" y="2514600"/>
            <a:ext cx="1724025" cy="2143125"/>
          </a:xfrm>
          <a:prstGeom prst="rect">
            <a:avLst/>
          </a:prstGeom>
          <a:noFill/>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Slide 5- </a:t>
            </a:r>
            <a:fld id="{356CD62B-17D7-48D9-8825-4DD8654166EF}" type="slidenum">
              <a:rPr lang="en-US"/>
              <a:pPr/>
              <a:t>‹#›</a:t>
            </a:fld>
            <a:endParaRPr lang="en-CA"/>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303213"/>
            <a:ext cx="2076450" cy="5868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303213"/>
            <a:ext cx="6076950" cy="5868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Slide 5- </a:t>
            </a:r>
            <a:fld id="{C6D05B4C-A95D-426C-BC85-5564223566B5}" type="slidenum">
              <a:rPr lang="en-US"/>
              <a:pPr/>
              <a:t>‹#›</a:t>
            </a:fld>
            <a:endParaRPr lang="en-CA"/>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Slide 5- </a:t>
            </a:r>
            <a:fld id="{05CDA332-7F35-4252-BBAE-97AA5532E276}" type="slidenum">
              <a:rPr lang="en-US"/>
              <a:pPr/>
              <a:t>‹#›</a:t>
            </a:fld>
            <a:endParaRPr lang="en-C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Slide 5- </a:t>
            </a:r>
            <a:fld id="{5C506CAA-C4BC-41FD-9471-59BC4395C226}" type="slidenum">
              <a:rPr lang="en-US"/>
              <a:pPr/>
              <a:t>‹#›</a:t>
            </a:fld>
            <a:endParaRPr lang="en-CA"/>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39713" y="1600200"/>
            <a:ext cx="40703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62463" y="1600200"/>
            <a:ext cx="4071937"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Slide 5- </a:t>
            </a:r>
            <a:fld id="{A94A02E8-9A3E-45AE-891F-77E389F99517}" type="slidenum">
              <a:rPr lang="en-US"/>
              <a:pPr/>
              <a:t>‹#›</a:t>
            </a:fld>
            <a:endParaRPr lang="en-CA"/>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Slide 5- </a:t>
            </a:r>
            <a:fld id="{50FF8ADC-0CD0-4507-A690-C55ACD3B2451}" type="slidenum">
              <a:rPr lang="en-US"/>
              <a:pPr/>
              <a:t>‹#›</a:t>
            </a:fld>
            <a:endParaRPr lang="en-CA"/>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Slide 5- </a:t>
            </a:r>
            <a:fld id="{C89B3385-0B21-46D9-BA75-736DFDA50839}" type="slidenum">
              <a:rPr lang="en-US"/>
              <a:pPr/>
              <a:t>‹#›</a:t>
            </a:fld>
            <a:endParaRPr lang="en-CA"/>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Slide 5- </a:t>
            </a:r>
            <a:fld id="{1E8B1B8E-9398-45C9-9482-76D27FBB984C}" type="slidenum">
              <a:rPr lang="en-US"/>
              <a:pPr/>
              <a:t>‹#›</a:t>
            </a:fld>
            <a:endParaRPr lang="en-CA"/>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Slide 5- </a:t>
            </a:r>
            <a:fld id="{D6B50F32-ADF6-42E3-B525-2D55F299222B}" type="slidenum">
              <a:rPr lang="en-US"/>
              <a:pPr/>
              <a:t>‹#›</a:t>
            </a:fld>
            <a:endParaRPr lang="en-CA"/>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Slide 5- </a:t>
            </a:r>
            <a:fld id="{5225D1BD-349F-4C92-BCCF-66ABF9D1A13B}" type="slidenum">
              <a:rPr lang="en-US"/>
              <a:pPr/>
              <a:t>‹#›</a:t>
            </a:fld>
            <a:endParaRPr lang="en-CA"/>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7" name="Group 45"/>
          <p:cNvGrpSpPr>
            <a:grpSpLocks/>
          </p:cNvGrpSpPr>
          <p:nvPr userDrawn="1"/>
        </p:nvGrpSpPr>
        <p:grpSpPr bwMode="auto">
          <a:xfrm>
            <a:off x="8936038" y="1449388"/>
            <a:ext cx="207962" cy="5408612"/>
            <a:chOff x="5606" y="889"/>
            <a:chExt cx="154" cy="3431"/>
          </a:xfrm>
        </p:grpSpPr>
        <p:sp>
          <p:nvSpPr>
            <p:cNvPr id="3110" name="Rectangle 38"/>
            <p:cNvSpPr>
              <a:spLocks noChangeArrowheads="1"/>
            </p:cNvSpPr>
            <p:nvPr userDrawn="1"/>
          </p:nvSpPr>
          <p:spPr bwMode="gray">
            <a:xfrm flipH="1">
              <a:off x="5685" y="889"/>
              <a:ext cx="75" cy="3431"/>
            </a:xfrm>
            <a:prstGeom prst="rect">
              <a:avLst/>
            </a:prstGeom>
            <a:solidFill>
              <a:srgbClr val="677228"/>
            </a:solidFill>
            <a:ln w="9525">
              <a:noFill/>
              <a:miter lim="800000"/>
              <a:headEnd/>
              <a:tailEnd/>
            </a:ln>
            <a:effectLst/>
          </p:spPr>
          <p:txBody>
            <a:bodyPr wrap="none" anchor="ctr"/>
            <a:lstStyle/>
            <a:p>
              <a:pPr algn="ctr"/>
              <a:endParaRPr kumimoji="1" lang="en-US" sz="3200">
                <a:latin typeface="Tahoma" pitchFamily="34" charset="0"/>
              </a:endParaRPr>
            </a:p>
          </p:txBody>
        </p:sp>
        <p:grpSp>
          <p:nvGrpSpPr>
            <p:cNvPr id="3116" name="Group 44"/>
            <p:cNvGrpSpPr>
              <a:grpSpLocks/>
            </p:cNvGrpSpPr>
            <p:nvPr userDrawn="1"/>
          </p:nvGrpSpPr>
          <p:grpSpPr bwMode="auto">
            <a:xfrm>
              <a:off x="5606" y="889"/>
              <a:ext cx="106" cy="3431"/>
              <a:chOff x="5606" y="889"/>
              <a:chExt cx="106" cy="3431"/>
            </a:xfrm>
          </p:grpSpPr>
          <p:sp>
            <p:nvSpPr>
              <p:cNvPr id="3115" name="Rectangle 43"/>
              <p:cNvSpPr>
                <a:spLocks noChangeArrowheads="1"/>
              </p:cNvSpPr>
              <p:nvPr userDrawn="1"/>
            </p:nvSpPr>
            <p:spPr bwMode="gray">
              <a:xfrm rot="10800000" flipH="1">
                <a:off x="5606" y="889"/>
                <a:ext cx="58" cy="3431"/>
              </a:xfrm>
              <a:prstGeom prst="rect">
                <a:avLst/>
              </a:prstGeom>
              <a:solidFill>
                <a:schemeClr val="tx2"/>
              </a:solidFill>
              <a:ln w="9525">
                <a:noFill/>
                <a:miter lim="800000"/>
                <a:headEnd/>
                <a:tailEnd/>
              </a:ln>
              <a:effectLst/>
            </p:spPr>
            <p:txBody>
              <a:bodyPr rot="10800000" wrap="none" anchor="ctr"/>
              <a:lstStyle/>
              <a:p>
                <a:pPr algn="ctr"/>
                <a:endParaRPr kumimoji="1" lang="en-US" sz="3200">
                  <a:latin typeface="Tahoma" pitchFamily="34" charset="0"/>
                </a:endParaRPr>
              </a:p>
            </p:txBody>
          </p:sp>
          <p:sp>
            <p:nvSpPr>
              <p:cNvPr id="3104" name="Rectangle 32"/>
              <p:cNvSpPr>
                <a:spLocks noChangeArrowheads="1"/>
              </p:cNvSpPr>
              <p:nvPr userDrawn="1"/>
            </p:nvSpPr>
            <p:spPr bwMode="gray">
              <a:xfrm rot="10800000" flipH="1">
                <a:off x="5654" y="889"/>
                <a:ext cx="58" cy="3431"/>
              </a:xfrm>
              <a:prstGeom prst="rect">
                <a:avLst/>
              </a:prstGeom>
              <a:solidFill>
                <a:srgbClr val="990033"/>
              </a:solidFill>
              <a:ln w="9525">
                <a:noFill/>
                <a:miter lim="800000"/>
                <a:headEnd/>
                <a:tailEnd/>
              </a:ln>
              <a:effectLst/>
            </p:spPr>
            <p:txBody>
              <a:bodyPr rot="10800000" wrap="none" anchor="ctr"/>
              <a:lstStyle/>
              <a:p>
                <a:pPr algn="ctr"/>
                <a:endParaRPr kumimoji="1" lang="en-US" sz="3200">
                  <a:latin typeface="Tahoma" pitchFamily="34" charset="0"/>
                </a:endParaRPr>
              </a:p>
            </p:txBody>
          </p:sp>
        </p:grpSp>
      </p:grpSp>
      <p:sp>
        <p:nvSpPr>
          <p:cNvPr id="3109" name="Rectangle 37"/>
          <p:cNvSpPr>
            <a:spLocks noChangeArrowheads="1"/>
          </p:cNvSpPr>
          <p:nvPr userDrawn="1"/>
        </p:nvSpPr>
        <p:spPr bwMode="gray">
          <a:xfrm rot="16200000">
            <a:off x="3845719" y="-3845719"/>
            <a:ext cx="1449388" cy="9140825"/>
          </a:xfrm>
          <a:prstGeom prst="rect">
            <a:avLst/>
          </a:prstGeom>
          <a:solidFill>
            <a:srgbClr val="677228">
              <a:alpha val="36000"/>
            </a:srgbClr>
          </a:solidFill>
          <a:ln w="9525">
            <a:noFill/>
            <a:miter lim="800000"/>
            <a:headEnd/>
            <a:tailEnd/>
          </a:ln>
          <a:effectLst/>
        </p:spPr>
        <p:txBody>
          <a:bodyPr vert="eaVert" wrap="none" anchor="ctr"/>
          <a:lstStyle/>
          <a:p>
            <a:pPr algn="ctr"/>
            <a:endParaRPr kumimoji="1" lang="en-US" sz="3200">
              <a:latin typeface="Tahoma" pitchFamily="34" charset="0"/>
            </a:endParaRPr>
          </a:p>
        </p:txBody>
      </p:sp>
      <p:sp>
        <p:nvSpPr>
          <p:cNvPr id="3081" name="Rectangle 9"/>
          <p:cNvSpPr>
            <a:spLocks noGrp="1" noChangeArrowheads="1"/>
          </p:cNvSpPr>
          <p:nvPr>
            <p:ph type="title"/>
          </p:nvPr>
        </p:nvSpPr>
        <p:spPr bwMode="auto">
          <a:xfrm>
            <a:off x="228600" y="303213"/>
            <a:ext cx="7796213" cy="9921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3085" name="Rectangle 13"/>
          <p:cNvSpPr>
            <a:spLocks noGrp="1" noChangeArrowheads="1"/>
          </p:cNvSpPr>
          <p:nvPr>
            <p:ph type="sldNum" sz="quarter" idx="4"/>
          </p:nvPr>
        </p:nvSpPr>
        <p:spPr bwMode="auto">
          <a:xfrm>
            <a:off x="69342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1">
                <a:solidFill>
                  <a:srgbClr val="990033"/>
                </a:solidFill>
              </a:defRPr>
            </a:lvl1pPr>
          </a:lstStyle>
          <a:p>
            <a:r>
              <a:rPr lang="en-US"/>
              <a:t>Slide 5- </a:t>
            </a:r>
            <a:fld id="{DEE31B9C-EE53-4DAC-9A2D-3CCB940E0828}" type="slidenum">
              <a:rPr lang="en-US"/>
              <a:pPr/>
              <a:t>‹#›</a:t>
            </a:fld>
            <a:endParaRPr lang="en-CA"/>
          </a:p>
        </p:txBody>
      </p:sp>
      <p:sp>
        <p:nvSpPr>
          <p:cNvPr id="3093" name="Rectangle 21"/>
          <p:cNvSpPr>
            <a:spLocks noGrp="1" noChangeArrowheads="1"/>
          </p:cNvSpPr>
          <p:nvPr>
            <p:ph type="body" idx="1"/>
          </p:nvPr>
        </p:nvSpPr>
        <p:spPr bwMode="auto">
          <a:xfrm>
            <a:off x="239713" y="1600200"/>
            <a:ext cx="8294687" cy="4572000"/>
          </a:xfrm>
          <a:prstGeom prst="rect">
            <a:avLst/>
          </a:prstGeom>
          <a:noFill/>
          <a:ln w="9525">
            <a:noFill/>
            <a:miter lim="800000"/>
            <a:headEnd/>
            <a:tailEnd/>
          </a:ln>
          <a:effectLst/>
        </p:spPr>
        <p:txBody>
          <a:bodyPr vert="horz" wrap="square" lIns="9144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02" name="Rectangle 30"/>
          <p:cNvSpPr>
            <a:spLocks noChangeArrowheads="1"/>
          </p:cNvSpPr>
          <p:nvPr/>
        </p:nvSpPr>
        <p:spPr bwMode="auto">
          <a:xfrm>
            <a:off x="838200" y="6397625"/>
            <a:ext cx="4495800" cy="457200"/>
          </a:xfrm>
          <a:prstGeom prst="rect">
            <a:avLst/>
          </a:prstGeom>
          <a:noFill/>
          <a:ln w="9525">
            <a:noFill/>
            <a:miter lim="800000"/>
            <a:headEnd/>
            <a:tailEnd/>
          </a:ln>
          <a:effectLst/>
        </p:spPr>
        <p:txBody>
          <a:bodyPr anchor="b"/>
          <a:lstStyle/>
          <a:p>
            <a:r>
              <a:rPr lang="en-US" sz="900"/>
              <a:t>Copyright © 2007 Ramez Elmasri and Shamkant B. Navathe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algn="l" rtl="0" fontAlgn="base">
        <a:spcBef>
          <a:spcPct val="0"/>
        </a:spcBef>
        <a:spcAft>
          <a:spcPct val="0"/>
        </a:spcAft>
        <a:defRPr sz="3600">
          <a:solidFill>
            <a:srgbClr val="800000"/>
          </a:solidFill>
          <a:latin typeface="+mj-lt"/>
          <a:ea typeface="+mj-ea"/>
          <a:cs typeface="+mj-cs"/>
        </a:defRPr>
      </a:lvl1pPr>
      <a:lvl2pPr algn="l" rtl="0" fontAlgn="base">
        <a:spcBef>
          <a:spcPct val="0"/>
        </a:spcBef>
        <a:spcAft>
          <a:spcPct val="0"/>
        </a:spcAft>
        <a:defRPr sz="3600">
          <a:solidFill>
            <a:srgbClr val="800000"/>
          </a:solidFill>
          <a:latin typeface="Arial" charset="0"/>
        </a:defRPr>
      </a:lvl2pPr>
      <a:lvl3pPr algn="l" rtl="0" fontAlgn="base">
        <a:spcBef>
          <a:spcPct val="0"/>
        </a:spcBef>
        <a:spcAft>
          <a:spcPct val="0"/>
        </a:spcAft>
        <a:defRPr sz="3600">
          <a:solidFill>
            <a:srgbClr val="800000"/>
          </a:solidFill>
          <a:latin typeface="Arial" charset="0"/>
        </a:defRPr>
      </a:lvl3pPr>
      <a:lvl4pPr algn="l" rtl="0" fontAlgn="base">
        <a:spcBef>
          <a:spcPct val="0"/>
        </a:spcBef>
        <a:spcAft>
          <a:spcPct val="0"/>
        </a:spcAft>
        <a:defRPr sz="3600">
          <a:solidFill>
            <a:srgbClr val="800000"/>
          </a:solidFill>
          <a:latin typeface="Arial" charset="0"/>
        </a:defRPr>
      </a:lvl4pPr>
      <a:lvl5pPr algn="l" rtl="0" fontAlgn="base">
        <a:spcBef>
          <a:spcPct val="0"/>
        </a:spcBef>
        <a:spcAft>
          <a:spcPct val="0"/>
        </a:spcAft>
        <a:defRPr sz="3600">
          <a:solidFill>
            <a:srgbClr val="800000"/>
          </a:solidFill>
          <a:latin typeface="Arial" charset="0"/>
        </a:defRPr>
      </a:lvl5pPr>
      <a:lvl6pPr marL="457200" algn="l" rtl="0" fontAlgn="base">
        <a:spcBef>
          <a:spcPct val="0"/>
        </a:spcBef>
        <a:spcAft>
          <a:spcPct val="0"/>
        </a:spcAft>
        <a:defRPr sz="3600">
          <a:solidFill>
            <a:srgbClr val="800000"/>
          </a:solidFill>
          <a:latin typeface="Arial" charset="0"/>
        </a:defRPr>
      </a:lvl6pPr>
      <a:lvl7pPr marL="914400" algn="l" rtl="0" fontAlgn="base">
        <a:spcBef>
          <a:spcPct val="0"/>
        </a:spcBef>
        <a:spcAft>
          <a:spcPct val="0"/>
        </a:spcAft>
        <a:defRPr sz="3600">
          <a:solidFill>
            <a:srgbClr val="800000"/>
          </a:solidFill>
          <a:latin typeface="Arial" charset="0"/>
        </a:defRPr>
      </a:lvl7pPr>
      <a:lvl8pPr marL="1371600" algn="l" rtl="0" fontAlgn="base">
        <a:spcBef>
          <a:spcPct val="0"/>
        </a:spcBef>
        <a:spcAft>
          <a:spcPct val="0"/>
        </a:spcAft>
        <a:defRPr sz="3600">
          <a:solidFill>
            <a:srgbClr val="800000"/>
          </a:solidFill>
          <a:latin typeface="Arial" charset="0"/>
        </a:defRPr>
      </a:lvl8pPr>
      <a:lvl9pPr marL="1828800" algn="l" rtl="0" fontAlgn="base">
        <a:spcBef>
          <a:spcPct val="0"/>
        </a:spcBef>
        <a:spcAft>
          <a:spcPct val="0"/>
        </a:spcAft>
        <a:defRPr sz="3600">
          <a:solidFill>
            <a:srgbClr val="800000"/>
          </a:solidFill>
          <a:latin typeface="Arial" charset="0"/>
        </a:defRPr>
      </a:lvl9pPr>
    </p:titleStyle>
    <p:bodyStyle>
      <a:lvl1pPr marL="342900" indent="-342900" algn="l" rtl="0" fontAlgn="base">
        <a:spcBef>
          <a:spcPct val="20000"/>
        </a:spcBef>
        <a:spcAft>
          <a:spcPct val="0"/>
        </a:spcAft>
        <a:buClr>
          <a:srgbClr val="990033"/>
        </a:buClr>
        <a:buSzPct val="60000"/>
        <a:buFont typeface="Wingdings" pitchFamily="2" charset="2"/>
        <a:buChar char="n"/>
        <a:defRPr sz="28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itchFamily="2" charset="2"/>
        <a:buChar char="n"/>
        <a:defRPr sz="2600">
          <a:solidFill>
            <a:srgbClr val="800000"/>
          </a:solidFill>
          <a:latin typeface="+mn-lt"/>
        </a:defRPr>
      </a:lvl2pPr>
      <a:lvl3pPr marL="1143000" indent="-228600" algn="l" rtl="0" fontAlgn="base">
        <a:spcBef>
          <a:spcPct val="20000"/>
        </a:spcBef>
        <a:spcAft>
          <a:spcPct val="0"/>
        </a:spcAft>
        <a:buClr>
          <a:srgbClr val="990033"/>
        </a:buClr>
        <a:buSzPct val="50000"/>
        <a:buFont typeface="Wingdings" pitchFamily="2" charset="2"/>
        <a:buChar char="n"/>
        <a:defRPr sz="2400">
          <a:solidFill>
            <a:schemeClr val="tx2"/>
          </a:solidFill>
          <a:latin typeface="+mn-lt"/>
        </a:defRPr>
      </a:lvl3pPr>
      <a:lvl4pPr marL="1600200" indent="-228600" algn="l" rtl="0" fontAlgn="base">
        <a:spcBef>
          <a:spcPct val="20000"/>
        </a:spcBef>
        <a:spcAft>
          <a:spcPct val="0"/>
        </a:spcAft>
        <a:buClr>
          <a:schemeClr val="tx2"/>
        </a:buClr>
        <a:buSzPct val="55000"/>
        <a:buFont typeface="Wingdings" pitchFamily="2" charset="2"/>
        <a:buChar char="n"/>
        <a:defRPr sz="2000">
          <a:solidFill>
            <a:srgbClr val="800000"/>
          </a:solidFill>
          <a:latin typeface="+mn-lt"/>
        </a:defRPr>
      </a:lvl4pPr>
      <a:lvl5pPr marL="20574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5pPr>
      <a:lvl6pPr marL="25146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itchFamily="2" charset="2"/>
        <a:buChar char="n"/>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pbs.org/empires/islam/innoalgebra.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9"/>
          <p:cNvSpPr>
            <a:spLocks noGrp="1" noChangeArrowheads="1"/>
          </p:cNvSpPr>
          <p:nvPr>
            <p:ph type="ftr" sz="quarter" idx="3"/>
          </p:nvPr>
        </p:nvSpPr>
        <p:spPr>
          <a:ln/>
        </p:spPr>
        <p:txBody>
          <a:bodyPr/>
          <a:lstStyle/>
          <a:p>
            <a:r>
              <a:rPr lang="en-US"/>
              <a:t>Copyright © 2007 Ramez Elmasri and Shamkant B. Navathe</a:t>
            </a:r>
          </a:p>
        </p:txBody>
      </p:sp>
      <p:sp>
        <p:nvSpPr>
          <p:cNvPr id="573442" name="Rectangle 2" descr="Pink tissue paper"/>
          <p:cNvSpPr>
            <a:spLocks noGrp="1" noChangeArrowheads="1"/>
          </p:cNvSpPr>
          <p:nvPr>
            <p:ph type="ctrTitle"/>
          </p:nvPr>
        </p:nvSpPr>
        <p:spPr/>
        <p:txBody>
          <a:bodyPr/>
          <a:lstStyle/>
          <a:p>
            <a:r>
              <a:rPr lang="en-US" dirty="0" smtClean="0"/>
              <a:t>Unit 2</a:t>
            </a:r>
            <a:endParaRPr lang="en-US" dirty="0"/>
          </a:p>
        </p:txBody>
      </p:sp>
      <p:sp>
        <p:nvSpPr>
          <p:cNvPr id="573443" name="Rectangle 3" descr="Pink tissue paper"/>
          <p:cNvSpPr>
            <a:spLocks noGrp="1" noChangeArrowheads="1"/>
          </p:cNvSpPr>
          <p:nvPr>
            <p:ph type="subTitle" idx="1"/>
          </p:nvPr>
        </p:nvSpPr>
        <p:spPr/>
        <p:txBody>
          <a:bodyPr/>
          <a:lstStyle/>
          <a:p>
            <a:pPr algn="ctr"/>
            <a:r>
              <a:rPr lang="en-US" dirty="0" smtClean="0"/>
              <a:t>Relational Algebra and Normalization</a:t>
            </a:r>
            <a:endParaRPr lang="en-US"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CBD58564-6E54-49DB-8908-BB5A8705E3BF}" type="slidenum">
              <a:rPr lang="en-US"/>
              <a:pPr/>
              <a:t>10</a:t>
            </a:fld>
            <a:endParaRPr lang="en-CA"/>
          </a:p>
        </p:txBody>
      </p:sp>
      <p:sp>
        <p:nvSpPr>
          <p:cNvPr id="679940" name="Rectangle 4"/>
          <p:cNvSpPr>
            <a:spLocks noGrp="1" noChangeArrowheads="1"/>
          </p:cNvSpPr>
          <p:nvPr>
            <p:ph type="title"/>
          </p:nvPr>
        </p:nvSpPr>
        <p:spPr/>
        <p:txBody>
          <a:bodyPr/>
          <a:lstStyle/>
          <a:p>
            <a:r>
              <a:rPr lang="en-US"/>
              <a:t>Formal Definitions - Domain</a:t>
            </a:r>
          </a:p>
        </p:txBody>
      </p:sp>
      <p:sp>
        <p:nvSpPr>
          <p:cNvPr id="679941" name="Rectangle 5"/>
          <p:cNvSpPr>
            <a:spLocks noGrp="1" noChangeArrowheads="1"/>
          </p:cNvSpPr>
          <p:nvPr>
            <p:ph type="body" idx="1"/>
          </p:nvPr>
        </p:nvSpPr>
        <p:spPr/>
        <p:txBody>
          <a:bodyPr/>
          <a:lstStyle/>
          <a:p>
            <a:pPr>
              <a:lnSpc>
                <a:spcPct val="90000"/>
              </a:lnSpc>
            </a:pPr>
            <a:r>
              <a:rPr lang="en-US" sz="2000"/>
              <a:t>A </a:t>
            </a:r>
            <a:r>
              <a:rPr lang="en-US" sz="2000" b="1"/>
              <a:t>domain</a:t>
            </a:r>
            <a:r>
              <a:rPr lang="en-US" sz="2000"/>
              <a:t> has a logical definition:</a:t>
            </a:r>
          </a:p>
          <a:p>
            <a:pPr lvl="1">
              <a:lnSpc>
                <a:spcPct val="90000"/>
              </a:lnSpc>
            </a:pPr>
            <a:r>
              <a:rPr lang="en-US" sz="1900"/>
              <a:t>Example: “USA_phone_numbers” are the set of 10 digit phone numbers valid in the U.S.</a:t>
            </a:r>
          </a:p>
          <a:p>
            <a:pPr>
              <a:lnSpc>
                <a:spcPct val="90000"/>
              </a:lnSpc>
            </a:pPr>
            <a:r>
              <a:rPr lang="en-US" sz="2000"/>
              <a:t>A domain also has a data-type or a format defined for it.</a:t>
            </a:r>
          </a:p>
          <a:p>
            <a:pPr lvl="1">
              <a:lnSpc>
                <a:spcPct val="90000"/>
              </a:lnSpc>
            </a:pPr>
            <a:r>
              <a:rPr lang="en-US" sz="1900"/>
              <a:t>The USA_phone_numbers may have a format: (ddd)ddd-dddd where each d is a decimal digit.</a:t>
            </a:r>
          </a:p>
          <a:p>
            <a:pPr lvl="1">
              <a:lnSpc>
                <a:spcPct val="90000"/>
              </a:lnSpc>
            </a:pPr>
            <a:r>
              <a:rPr lang="en-US" sz="2000"/>
              <a:t>Dates have various formats such as year, month, date formatted as yyyy-mm-dd, or as dd mm,yyyy etc.</a:t>
            </a:r>
          </a:p>
          <a:p>
            <a:pPr lvl="2">
              <a:lnSpc>
                <a:spcPct val="90000"/>
              </a:lnSpc>
            </a:pPr>
            <a:endParaRPr lang="en-US" sz="1800"/>
          </a:p>
          <a:p>
            <a:pPr>
              <a:lnSpc>
                <a:spcPct val="90000"/>
              </a:lnSpc>
            </a:pPr>
            <a:r>
              <a:rPr lang="en-US" sz="2000"/>
              <a:t>The attribute name designates the role played by a domain in a relation:</a:t>
            </a:r>
          </a:p>
          <a:p>
            <a:pPr lvl="1">
              <a:lnSpc>
                <a:spcPct val="90000"/>
              </a:lnSpc>
            </a:pPr>
            <a:r>
              <a:rPr lang="en-US" sz="2000"/>
              <a:t>Used to interpret the meaning of the data elements corresponding to that attribute</a:t>
            </a:r>
          </a:p>
          <a:p>
            <a:pPr lvl="1">
              <a:lnSpc>
                <a:spcPct val="90000"/>
              </a:lnSpc>
            </a:pPr>
            <a:r>
              <a:rPr lang="en-US" sz="1900"/>
              <a:t>Example: The domain Date may be used to define two attributes named “Invoice-date” and “Payment-date” with different meanings</a:t>
            </a:r>
          </a:p>
        </p:txBody>
      </p:sp>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p:txBody>
          <a:bodyPr/>
          <a:lstStyle/>
          <a:p>
            <a:r>
              <a:rPr lang="en-US"/>
              <a:t>Slide 6- </a:t>
            </a:r>
            <a:fld id="{A1253651-71F2-410A-AAFC-C6C73007BF88}" type="slidenum">
              <a:rPr lang="en-US"/>
              <a:pPr/>
              <a:t>100</a:t>
            </a:fld>
            <a:endParaRPr lang="en-CA"/>
          </a:p>
        </p:txBody>
      </p:sp>
      <p:sp>
        <p:nvSpPr>
          <p:cNvPr id="745491" name="Rectangle 19"/>
          <p:cNvSpPr>
            <a:spLocks noGrp="1" noChangeArrowheads="1"/>
          </p:cNvSpPr>
          <p:nvPr>
            <p:ph type="title"/>
          </p:nvPr>
        </p:nvSpPr>
        <p:spPr/>
        <p:txBody>
          <a:bodyPr/>
          <a:lstStyle/>
          <a:p>
            <a:r>
              <a:rPr lang="en-US" sz="3200"/>
              <a:t>Examples of Queries in Relational Algebra</a:t>
            </a:r>
          </a:p>
        </p:txBody>
      </p:sp>
      <p:sp>
        <p:nvSpPr>
          <p:cNvPr id="745481" name="Rectangle 9"/>
          <p:cNvSpPr>
            <a:spLocks noChangeArrowheads="1"/>
          </p:cNvSpPr>
          <p:nvPr/>
        </p:nvSpPr>
        <p:spPr bwMode="auto">
          <a:xfrm>
            <a:off x="228600" y="1652588"/>
            <a:ext cx="8547100" cy="4443412"/>
          </a:xfrm>
          <a:prstGeom prst="rect">
            <a:avLst/>
          </a:prstGeom>
          <a:noFill/>
          <a:ln w="9525">
            <a:noFill/>
            <a:miter lim="800000"/>
            <a:headEnd/>
            <a:tailEnd/>
          </a:ln>
          <a:effectLst/>
        </p:spPr>
        <p:txBody>
          <a:bodyPr/>
          <a:lstStyle/>
          <a:p>
            <a:pPr marL="342900" indent="-342900">
              <a:spcBef>
                <a:spcPct val="20000"/>
              </a:spcBef>
              <a:buClr>
                <a:srgbClr val="990033"/>
              </a:buClr>
              <a:buSzPct val="60000"/>
              <a:buFont typeface="Wingdings" pitchFamily="2" charset="2"/>
              <a:buChar char="n"/>
            </a:pPr>
            <a:r>
              <a:rPr lang="en-US" sz="2000" b="1">
                <a:solidFill>
                  <a:schemeClr val="tx2"/>
                </a:solidFill>
                <a:latin typeface="Times New Roman" pitchFamily="1" charset="0"/>
              </a:rPr>
              <a:t>Q1: Retrieve the name and address of all employees who work for the ‘Research’ department.</a:t>
            </a:r>
          </a:p>
          <a:p>
            <a:pPr marL="342900" indent="-342900">
              <a:spcBef>
                <a:spcPct val="20000"/>
              </a:spcBef>
              <a:buClr>
                <a:srgbClr val="990033"/>
              </a:buClr>
              <a:buSzPct val="60000"/>
              <a:buFont typeface="Wingdings" pitchFamily="2" charset="2"/>
              <a:buNone/>
            </a:pPr>
            <a:r>
              <a:rPr lang="en-US" sz="1800">
                <a:solidFill>
                  <a:schemeClr val="tx2"/>
                </a:solidFill>
                <a:latin typeface="Times New Roman" pitchFamily="1" charset="0"/>
              </a:rPr>
              <a:t>	RESEARCH_DEPT </a:t>
            </a:r>
            <a:r>
              <a:rPr lang="en-US" sz="1800">
                <a:solidFill>
                  <a:schemeClr val="tx2"/>
                </a:solidFill>
                <a:latin typeface="Times New Roman" pitchFamily="1" charset="0"/>
                <a:sym typeface="Symbol" pitchFamily="1" charset="2"/>
              </a:rPr>
              <a:t></a:t>
            </a:r>
            <a:r>
              <a:rPr lang="en-US" sz="1800">
                <a:solidFill>
                  <a:schemeClr val="tx2"/>
                </a:solidFill>
                <a:latin typeface="Times New Roman" pitchFamily="1" charset="0"/>
              </a:rPr>
              <a:t> </a:t>
            </a:r>
            <a:r>
              <a:rPr lang="en-US" sz="2000" b="1">
                <a:solidFill>
                  <a:schemeClr val="tx2"/>
                </a:solidFill>
                <a:latin typeface="Symbol" pitchFamily="1" charset="2"/>
              </a:rPr>
              <a:t></a:t>
            </a:r>
            <a:r>
              <a:rPr lang="en-US" sz="1800">
                <a:solidFill>
                  <a:schemeClr val="tx2"/>
                </a:solidFill>
                <a:latin typeface="Times New Roman" pitchFamily="1" charset="0"/>
              </a:rPr>
              <a:t> </a:t>
            </a:r>
            <a:r>
              <a:rPr lang="en-US" sz="1200">
                <a:solidFill>
                  <a:schemeClr val="tx2"/>
                </a:solidFill>
                <a:latin typeface="Times New Roman" pitchFamily="1" charset="0"/>
              </a:rPr>
              <a:t>DNAME=’Research’ </a:t>
            </a:r>
            <a:r>
              <a:rPr lang="en-US" sz="1800">
                <a:solidFill>
                  <a:schemeClr val="tx2"/>
                </a:solidFill>
                <a:latin typeface="Times New Roman" pitchFamily="1" charset="0"/>
              </a:rPr>
              <a:t>(DEPARTMENT)</a:t>
            </a:r>
          </a:p>
          <a:p>
            <a:pPr marL="342900" indent="-342900">
              <a:spcBef>
                <a:spcPct val="20000"/>
              </a:spcBef>
              <a:buClr>
                <a:srgbClr val="990033"/>
              </a:buClr>
              <a:buSzPct val="60000"/>
              <a:buFont typeface="Wingdings" pitchFamily="2" charset="2"/>
              <a:buNone/>
            </a:pPr>
            <a:r>
              <a:rPr lang="en-US" sz="1800">
                <a:solidFill>
                  <a:schemeClr val="tx2"/>
                </a:solidFill>
                <a:latin typeface="Times New Roman" pitchFamily="1" charset="0"/>
              </a:rPr>
              <a:t>	RESEARCH_EMPS </a:t>
            </a:r>
            <a:r>
              <a:rPr lang="en-US" sz="1800">
                <a:solidFill>
                  <a:schemeClr val="tx2"/>
                </a:solidFill>
                <a:latin typeface="Times New Roman" pitchFamily="1" charset="0"/>
                <a:sym typeface="Symbol" pitchFamily="1" charset="2"/>
              </a:rPr>
              <a:t> </a:t>
            </a:r>
            <a:r>
              <a:rPr lang="en-US" sz="1800">
                <a:solidFill>
                  <a:schemeClr val="tx2"/>
                </a:solidFill>
                <a:latin typeface="Times New Roman" pitchFamily="1" charset="0"/>
              </a:rPr>
              <a:t>(RESEARCH_DEPT        </a:t>
            </a:r>
            <a:r>
              <a:rPr lang="en-US" sz="1200" baseline="-25000">
                <a:solidFill>
                  <a:schemeClr val="tx2"/>
                </a:solidFill>
                <a:latin typeface="Times New Roman" pitchFamily="1" charset="0"/>
              </a:rPr>
              <a:t>DNUMBER= DNOEMPLOYEE</a:t>
            </a:r>
            <a:r>
              <a:rPr lang="en-US" sz="1800">
                <a:solidFill>
                  <a:schemeClr val="tx2"/>
                </a:solidFill>
                <a:latin typeface="Times New Roman" pitchFamily="1" charset="0"/>
              </a:rPr>
              <a:t>EMPLOYEE)</a:t>
            </a:r>
          </a:p>
          <a:p>
            <a:pPr marL="342900" indent="-342900">
              <a:spcBef>
                <a:spcPct val="20000"/>
              </a:spcBef>
              <a:buClr>
                <a:srgbClr val="990033"/>
              </a:buClr>
              <a:buSzPct val="60000"/>
              <a:buFont typeface="Wingdings" pitchFamily="2" charset="2"/>
              <a:buNone/>
            </a:pPr>
            <a:r>
              <a:rPr lang="en-US" sz="1800">
                <a:solidFill>
                  <a:schemeClr val="tx2"/>
                </a:solidFill>
                <a:latin typeface="Times New Roman" pitchFamily="1" charset="0"/>
              </a:rPr>
              <a:t>	RESULT </a:t>
            </a:r>
            <a:r>
              <a:rPr lang="en-US" sz="1800">
                <a:solidFill>
                  <a:schemeClr val="tx2"/>
                </a:solidFill>
                <a:latin typeface="Times New Roman" pitchFamily="1" charset="0"/>
                <a:sym typeface="Symbol" pitchFamily="1" charset="2"/>
              </a:rPr>
              <a:t></a:t>
            </a:r>
            <a:r>
              <a:rPr lang="en-US" sz="1800">
                <a:solidFill>
                  <a:schemeClr val="tx2"/>
                </a:solidFill>
                <a:latin typeface="Times New Roman" pitchFamily="1" charset="0"/>
              </a:rPr>
              <a:t> </a:t>
            </a:r>
            <a:r>
              <a:rPr lang="en-US">
                <a:solidFill>
                  <a:schemeClr val="tx2"/>
                </a:solidFill>
                <a:latin typeface="Symbol" pitchFamily="1" charset="2"/>
              </a:rPr>
              <a:t></a:t>
            </a:r>
            <a:r>
              <a:rPr lang="en-US" sz="1800">
                <a:solidFill>
                  <a:schemeClr val="tx2"/>
                </a:solidFill>
                <a:latin typeface="Times New Roman" pitchFamily="1" charset="0"/>
              </a:rPr>
              <a:t> </a:t>
            </a:r>
            <a:r>
              <a:rPr lang="en-US" sz="1200">
                <a:solidFill>
                  <a:schemeClr val="tx2"/>
                </a:solidFill>
                <a:latin typeface="Times New Roman" pitchFamily="1" charset="0"/>
              </a:rPr>
              <a:t>FNAME, LNAME, ADDRESS</a:t>
            </a:r>
            <a:r>
              <a:rPr lang="en-US" sz="1800">
                <a:solidFill>
                  <a:schemeClr val="tx2"/>
                </a:solidFill>
                <a:latin typeface="Times New Roman" pitchFamily="1" charset="0"/>
              </a:rPr>
              <a:t> (RESEARCH_EMPS)</a:t>
            </a:r>
          </a:p>
          <a:p>
            <a:pPr marL="342900" indent="-342900">
              <a:spcBef>
                <a:spcPct val="20000"/>
              </a:spcBef>
              <a:buClr>
                <a:srgbClr val="990033"/>
              </a:buClr>
              <a:buSzPct val="60000"/>
              <a:buFont typeface="Wingdings" pitchFamily="2" charset="2"/>
              <a:buNone/>
            </a:pPr>
            <a:endParaRPr lang="en-US" sz="900">
              <a:solidFill>
                <a:schemeClr val="tx2"/>
              </a:solidFill>
              <a:latin typeface="Times New Roman" pitchFamily="1" charset="0"/>
            </a:endParaRPr>
          </a:p>
          <a:p>
            <a:pPr marL="342900" indent="-342900">
              <a:spcBef>
                <a:spcPct val="20000"/>
              </a:spcBef>
              <a:buClr>
                <a:srgbClr val="990033"/>
              </a:buClr>
              <a:buSzPct val="60000"/>
              <a:buFont typeface="Wingdings" pitchFamily="2" charset="2"/>
              <a:buChar char="n"/>
            </a:pPr>
            <a:r>
              <a:rPr lang="en-US" sz="2000" b="1">
                <a:solidFill>
                  <a:schemeClr val="tx2"/>
                </a:solidFill>
                <a:latin typeface="Times New Roman" pitchFamily="1" charset="0"/>
              </a:rPr>
              <a:t>Q6: Retrieve the names of employees who have no dependents.</a:t>
            </a:r>
          </a:p>
          <a:p>
            <a:pPr marL="342900" indent="-342900">
              <a:spcBef>
                <a:spcPct val="20000"/>
              </a:spcBef>
              <a:buClr>
                <a:srgbClr val="990033"/>
              </a:buClr>
              <a:buSzPct val="60000"/>
              <a:buFont typeface="Wingdings" pitchFamily="2" charset="2"/>
              <a:buNone/>
            </a:pPr>
            <a:r>
              <a:rPr lang="en-US" sz="1600">
                <a:solidFill>
                  <a:schemeClr val="tx2"/>
                </a:solidFill>
                <a:latin typeface="Times New Roman" pitchFamily="1" charset="0"/>
              </a:rPr>
              <a:t>	</a:t>
            </a:r>
            <a:r>
              <a:rPr lang="en-US" sz="1800">
                <a:solidFill>
                  <a:schemeClr val="tx2"/>
                </a:solidFill>
                <a:latin typeface="Times New Roman" pitchFamily="1" charset="0"/>
              </a:rPr>
              <a:t>ALL_EMPS </a:t>
            </a:r>
            <a:r>
              <a:rPr lang="en-US" sz="1800">
                <a:solidFill>
                  <a:schemeClr val="tx2"/>
                </a:solidFill>
                <a:latin typeface="Times New Roman" pitchFamily="1" charset="0"/>
                <a:sym typeface="Symbol" pitchFamily="1" charset="2"/>
              </a:rPr>
              <a:t></a:t>
            </a:r>
            <a:r>
              <a:rPr lang="en-US" sz="1600">
                <a:solidFill>
                  <a:schemeClr val="tx2"/>
                </a:solidFill>
                <a:latin typeface="Times New Roman" pitchFamily="1" charset="0"/>
              </a:rPr>
              <a:t> </a:t>
            </a:r>
            <a:r>
              <a:rPr lang="en-US">
                <a:solidFill>
                  <a:schemeClr val="tx2"/>
                </a:solidFill>
                <a:latin typeface="Symbol" pitchFamily="1" charset="2"/>
              </a:rPr>
              <a:t></a:t>
            </a:r>
            <a:r>
              <a:rPr lang="en-US" sz="1600">
                <a:solidFill>
                  <a:schemeClr val="tx2"/>
                </a:solidFill>
                <a:latin typeface="Times New Roman" pitchFamily="1" charset="0"/>
              </a:rPr>
              <a:t> </a:t>
            </a:r>
            <a:r>
              <a:rPr lang="en-US" sz="1200">
                <a:solidFill>
                  <a:schemeClr val="tx2"/>
                </a:solidFill>
                <a:latin typeface="Times New Roman" pitchFamily="1" charset="0"/>
              </a:rPr>
              <a:t>SSN</a:t>
            </a:r>
            <a:r>
              <a:rPr lang="en-US" sz="1800">
                <a:solidFill>
                  <a:schemeClr val="tx2"/>
                </a:solidFill>
                <a:latin typeface="Times New Roman" pitchFamily="1" charset="0"/>
              </a:rPr>
              <a:t>(EMPLOYEE)</a:t>
            </a:r>
          </a:p>
          <a:p>
            <a:pPr marL="342900" indent="-342900">
              <a:spcBef>
                <a:spcPct val="20000"/>
              </a:spcBef>
              <a:buClr>
                <a:srgbClr val="990033"/>
              </a:buClr>
              <a:buSzPct val="60000"/>
              <a:buFont typeface="Wingdings" pitchFamily="2" charset="2"/>
              <a:buNone/>
            </a:pPr>
            <a:r>
              <a:rPr lang="en-US" sz="1800">
                <a:solidFill>
                  <a:schemeClr val="tx2"/>
                </a:solidFill>
                <a:latin typeface="Times New Roman" pitchFamily="1" charset="0"/>
              </a:rPr>
              <a:t>	EMPS_WITH_DEPS</a:t>
            </a:r>
            <a:r>
              <a:rPr lang="en-US" sz="2000">
                <a:solidFill>
                  <a:schemeClr val="tx2"/>
                </a:solidFill>
                <a:latin typeface="Times New Roman" pitchFamily="1" charset="0"/>
              </a:rPr>
              <a:t>(</a:t>
            </a:r>
            <a:r>
              <a:rPr lang="en-US" sz="1800">
                <a:solidFill>
                  <a:schemeClr val="tx2"/>
                </a:solidFill>
                <a:latin typeface="Times New Roman" pitchFamily="1" charset="0"/>
              </a:rPr>
              <a:t>SSN</a:t>
            </a:r>
            <a:r>
              <a:rPr lang="en-US" sz="2000">
                <a:solidFill>
                  <a:schemeClr val="tx2"/>
                </a:solidFill>
                <a:latin typeface="Times New Roman" pitchFamily="1" charset="0"/>
              </a:rPr>
              <a:t>) </a:t>
            </a:r>
            <a:r>
              <a:rPr lang="en-US" sz="2000">
                <a:solidFill>
                  <a:schemeClr val="tx2"/>
                </a:solidFill>
                <a:latin typeface="Times New Roman" pitchFamily="1" charset="0"/>
                <a:sym typeface="Symbol" pitchFamily="1" charset="2"/>
              </a:rPr>
              <a:t></a:t>
            </a:r>
            <a:r>
              <a:rPr lang="en-US" sz="1600">
                <a:solidFill>
                  <a:schemeClr val="tx2"/>
                </a:solidFill>
                <a:latin typeface="Times New Roman" pitchFamily="1" charset="0"/>
              </a:rPr>
              <a:t> </a:t>
            </a:r>
            <a:r>
              <a:rPr lang="en-US">
                <a:solidFill>
                  <a:schemeClr val="tx2"/>
                </a:solidFill>
                <a:latin typeface="Symbol" pitchFamily="1" charset="2"/>
              </a:rPr>
              <a:t></a:t>
            </a:r>
            <a:r>
              <a:rPr lang="en-US" sz="1600">
                <a:solidFill>
                  <a:schemeClr val="tx2"/>
                </a:solidFill>
                <a:latin typeface="Times New Roman" pitchFamily="1" charset="0"/>
              </a:rPr>
              <a:t> </a:t>
            </a:r>
            <a:r>
              <a:rPr lang="en-US" sz="1200">
                <a:solidFill>
                  <a:schemeClr val="tx2"/>
                </a:solidFill>
                <a:latin typeface="Times New Roman" pitchFamily="1" charset="0"/>
              </a:rPr>
              <a:t>ESSN</a:t>
            </a:r>
            <a:r>
              <a:rPr lang="en-US" sz="2000">
                <a:solidFill>
                  <a:schemeClr val="tx2"/>
                </a:solidFill>
                <a:latin typeface="Times New Roman" pitchFamily="1" charset="0"/>
              </a:rPr>
              <a:t>(</a:t>
            </a:r>
            <a:r>
              <a:rPr lang="en-US" sz="1800">
                <a:solidFill>
                  <a:schemeClr val="tx2"/>
                </a:solidFill>
                <a:latin typeface="Times New Roman" pitchFamily="1" charset="0"/>
              </a:rPr>
              <a:t>DEPENDENT</a:t>
            </a:r>
            <a:r>
              <a:rPr lang="en-US" sz="2000">
                <a:solidFill>
                  <a:schemeClr val="tx2"/>
                </a:solidFill>
                <a:latin typeface="Times New Roman" pitchFamily="1" charset="0"/>
              </a:rPr>
              <a:t>)</a:t>
            </a:r>
          </a:p>
          <a:p>
            <a:pPr marL="342900" indent="-342900">
              <a:spcBef>
                <a:spcPct val="20000"/>
              </a:spcBef>
              <a:buClr>
                <a:srgbClr val="990033"/>
              </a:buClr>
              <a:buSzPct val="60000"/>
              <a:buFont typeface="Wingdings" pitchFamily="2" charset="2"/>
              <a:buNone/>
            </a:pPr>
            <a:r>
              <a:rPr lang="en-US" sz="2000">
                <a:solidFill>
                  <a:schemeClr val="tx2"/>
                </a:solidFill>
                <a:latin typeface="Times New Roman" pitchFamily="1" charset="0"/>
              </a:rPr>
              <a:t>	</a:t>
            </a:r>
            <a:r>
              <a:rPr lang="en-US" sz="1800">
                <a:solidFill>
                  <a:schemeClr val="tx2"/>
                </a:solidFill>
                <a:latin typeface="Times New Roman" pitchFamily="1" charset="0"/>
              </a:rPr>
              <a:t>EMPS_WITHOUT_DEPS </a:t>
            </a:r>
            <a:r>
              <a:rPr lang="en-US" sz="1800">
                <a:solidFill>
                  <a:schemeClr val="tx2"/>
                </a:solidFill>
                <a:latin typeface="Times New Roman" pitchFamily="1" charset="0"/>
                <a:sym typeface="Symbol" pitchFamily="1" charset="2"/>
              </a:rPr>
              <a:t></a:t>
            </a:r>
            <a:r>
              <a:rPr lang="en-US" sz="1800">
                <a:solidFill>
                  <a:schemeClr val="tx2"/>
                </a:solidFill>
                <a:latin typeface="Times New Roman" pitchFamily="1" charset="0"/>
              </a:rPr>
              <a:t> (ALL_EMPS </a:t>
            </a:r>
            <a:r>
              <a:rPr lang="en-US" sz="1800">
                <a:solidFill>
                  <a:schemeClr val="tx2"/>
                </a:solidFill>
              </a:rPr>
              <a:t>-</a:t>
            </a:r>
            <a:r>
              <a:rPr lang="en-US" sz="1800">
                <a:solidFill>
                  <a:schemeClr val="tx2"/>
                </a:solidFill>
                <a:latin typeface="Times New Roman" pitchFamily="1" charset="0"/>
              </a:rPr>
              <a:t> EMPS_WITH_DEPS)</a:t>
            </a:r>
          </a:p>
          <a:p>
            <a:pPr marL="342900" indent="-342900">
              <a:spcBef>
                <a:spcPct val="20000"/>
              </a:spcBef>
              <a:buClr>
                <a:srgbClr val="990033"/>
              </a:buClr>
              <a:buSzPct val="60000"/>
              <a:buFont typeface="Wingdings" pitchFamily="2" charset="2"/>
              <a:buNone/>
            </a:pPr>
            <a:r>
              <a:rPr lang="en-US" sz="2000">
                <a:solidFill>
                  <a:schemeClr val="tx2"/>
                </a:solidFill>
                <a:latin typeface="Times New Roman" pitchFamily="1" charset="0"/>
              </a:rPr>
              <a:t>	</a:t>
            </a:r>
            <a:r>
              <a:rPr lang="en-US" sz="1800">
                <a:solidFill>
                  <a:schemeClr val="tx2"/>
                </a:solidFill>
                <a:latin typeface="Times New Roman" pitchFamily="1" charset="0"/>
              </a:rPr>
              <a:t>RESULT </a:t>
            </a:r>
            <a:r>
              <a:rPr lang="en-US" sz="1800">
                <a:solidFill>
                  <a:schemeClr val="tx2"/>
                </a:solidFill>
                <a:latin typeface="Times New Roman" pitchFamily="1" charset="0"/>
                <a:sym typeface="Symbol" pitchFamily="1" charset="2"/>
              </a:rPr>
              <a:t></a:t>
            </a:r>
            <a:r>
              <a:rPr lang="en-US" sz="1800">
                <a:solidFill>
                  <a:schemeClr val="tx2"/>
                </a:solidFill>
                <a:latin typeface="Times New Roman" pitchFamily="1" charset="0"/>
              </a:rPr>
              <a:t> </a:t>
            </a:r>
            <a:r>
              <a:rPr lang="en-US">
                <a:solidFill>
                  <a:schemeClr val="tx2"/>
                </a:solidFill>
                <a:latin typeface="Symbol" pitchFamily="1" charset="2"/>
              </a:rPr>
              <a:t></a:t>
            </a:r>
            <a:r>
              <a:rPr lang="en-US" sz="1800">
                <a:solidFill>
                  <a:schemeClr val="tx2"/>
                </a:solidFill>
                <a:latin typeface="Times New Roman" pitchFamily="1" charset="0"/>
              </a:rPr>
              <a:t> </a:t>
            </a:r>
            <a:r>
              <a:rPr lang="en-US" sz="1400">
                <a:solidFill>
                  <a:schemeClr val="tx2"/>
                </a:solidFill>
                <a:latin typeface="Times New Roman" pitchFamily="1" charset="0"/>
              </a:rPr>
              <a:t>LNAME, FNAME</a:t>
            </a:r>
            <a:r>
              <a:rPr lang="en-US" sz="1800">
                <a:solidFill>
                  <a:schemeClr val="tx2"/>
                </a:solidFill>
                <a:latin typeface="Times New Roman" pitchFamily="1" charset="0"/>
              </a:rPr>
              <a:t> (EMPS_WITHOUT_DEPS * EMPLOYEE)</a:t>
            </a:r>
          </a:p>
        </p:txBody>
      </p:sp>
      <p:grpSp>
        <p:nvGrpSpPr>
          <p:cNvPr id="2" name="Group 10"/>
          <p:cNvGrpSpPr>
            <a:grpSpLocks/>
          </p:cNvGrpSpPr>
          <p:nvPr/>
        </p:nvGrpSpPr>
        <p:grpSpPr bwMode="auto">
          <a:xfrm>
            <a:off x="4953000" y="2720975"/>
            <a:ext cx="374650" cy="174625"/>
            <a:chOff x="377" y="2904"/>
            <a:chExt cx="154" cy="110"/>
          </a:xfrm>
        </p:grpSpPr>
        <p:sp>
          <p:nvSpPr>
            <p:cNvPr id="745483" name="Line 11"/>
            <p:cNvSpPr>
              <a:spLocks noChangeShapeType="1"/>
            </p:cNvSpPr>
            <p:nvPr/>
          </p:nvSpPr>
          <p:spPr bwMode="auto">
            <a:xfrm>
              <a:off x="381" y="2904"/>
              <a:ext cx="0" cy="110"/>
            </a:xfrm>
            <a:prstGeom prst="line">
              <a:avLst/>
            </a:prstGeom>
            <a:noFill/>
            <a:ln w="15875">
              <a:solidFill>
                <a:schemeClr val="bg2"/>
              </a:solidFill>
              <a:round/>
              <a:headEnd/>
              <a:tailEnd/>
            </a:ln>
            <a:effectLst/>
          </p:spPr>
          <p:txBody>
            <a:bodyPr wrap="none" anchor="ctr"/>
            <a:lstStyle/>
            <a:p>
              <a:endParaRPr lang="en-US"/>
            </a:p>
          </p:txBody>
        </p:sp>
        <p:sp>
          <p:nvSpPr>
            <p:cNvPr id="745484" name="Line 12"/>
            <p:cNvSpPr>
              <a:spLocks noChangeShapeType="1"/>
            </p:cNvSpPr>
            <p:nvPr/>
          </p:nvSpPr>
          <p:spPr bwMode="auto">
            <a:xfrm>
              <a:off x="527" y="2904"/>
              <a:ext cx="0" cy="110"/>
            </a:xfrm>
            <a:prstGeom prst="line">
              <a:avLst/>
            </a:prstGeom>
            <a:noFill/>
            <a:ln w="15875">
              <a:solidFill>
                <a:schemeClr val="bg2"/>
              </a:solidFill>
              <a:round/>
              <a:headEnd/>
              <a:tailEnd/>
            </a:ln>
            <a:effectLst/>
          </p:spPr>
          <p:txBody>
            <a:bodyPr wrap="none" anchor="ctr"/>
            <a:lstStyle/>
            <a:p>
              <a:endParaRPr lang="en-US"/>
            </a:p>
          </p:txBody>
        </p:sp>
        <p:sp>
          <p:nvSpPr>
            <p:cNvPr id="745485" name="Line 13"/>
            <p:cNvSpPr>
              <a:spLocks noChangeShapeType="1"/>
            </p:cNvSpPr>
            <p:nvPr/>
          </p:nvSpPr>
          <p:spPr bwMode="auto">
            <a:xfrm>
              <a:off x="385" y="2904"/>
              <a:ext cx="138" cy="110"/>
            </a:xfrm>
            <a:prstGeom prst="line">
              <a:avLst/>
            </a:prstGeom>
            <a:noFill/>
            <a:ln w="15875">
              <a:solidFill>
                <a:schemeClr val="bg2"/>
              </a:solidFill>
              <a:round/>
              <a:headEnd/>
              <a:tailEnd/>
            </a:ln>
            <a:effectLst/>
          </p:spPr>
          <p:txBody>
            <a:bodyPr wrap="none" anchor="ctr"/>
            <a:lstStyle/>
            <a:p>
              <a:endParaRPr lang="en-US"/>
            </a:p>
          </p:txBody>
        </p:sp>
        <p:sp>
          <p:nvSpPr>
            <p:cNvPr id="745486" name="Line 14"/>
            <p:cNvSpPr>
              <a:spLocks noChangeShapeType="1"/>
            </p:cNvSpPr>
            <p:nvPr/>
          </p:nvSpPr>
          <p:spPr bwMode="auto">
            <a:xfrm flipH="1">
              <a:off x="377" y="2904"/>
              <a:ext cx="154" cy="110"/>
            </a:xfrm>
            <a:prstGeom prst="line">
              <a:avLst/>
            </a:prstGeom>
            <a:noFill/>
            <a:ln w="15875">
              <a:solidFill>
                <a:schemeClr val="bg2"/>
              </a:solid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0DAE2996-81AF-427D-80E2-DD224BE87FBE}" type="slidenum">
              <a:rPr lang="en-US"/>
              <a:pPr/>
              <a:t>101</a:t>
            </a:fld>
            <a:endParaRPr lang="en-CA"/>
          </a:p>
        </p:txBody>
      </p:sp>
      <p:sp>
        <p:nvSpPr>
          <p:cNvPr id="747524" name="Rectangle 4"/>
          <p:cNvSpPr>
            <a:spLocks noGrp="1" noChangeArrowheads="1"/>
          </p:cNvSpPr>
          <p:nvPr>
            <p:ph type="title"/>
          </p:nvPr>
        </p:nvSpPr>
        <p:spPr>
          <a:noFill/>
          <a:ln/>
        </p:spPr>
        <p:txBody>
          <a:bodyPr/>
          <a:lstStyle/>
          <a:p>
            <a:r>
              <a:rPr lang="en-US" sz="3200"/>
              <a:t>Relational Calculus</a:t>
            </a:r>
          </a:p>
        </p:txBody>
      </p:sp>
      <p:sp>
        <p:nvSpPr>
          <p:cNvPr id="747525" name="Rectangle 5"/>
          <p:cNvSpPr>
            <a:spLocks noGrp="1" noChangeArrowheads="1"/>
          </p:cNvSpPr>
          <p:nvPr>
            <p:ph type="body" idx="1"/>
          </p:nvPr>
        </p:nvSpPr>
        <p:spPr/>
        <p:txBody>
          <a:bodyPr/>
          <a:lstStyle/>
          <a:p>
            <a:pPr>
              <a:lnSpc>
                <a:spcPct val="90000"/>
              </a:lnSpc>
            </a:pPr>
            <a:r>
              <a:rPr lang="en-US"/>
              <a:t>A </a:t>
            </a:r>
            <a:r>
              <a:rPr lang="en-US" b="1"/>
              <a:t>relational calculus</a:t>
            </a:r>
            <a:r>
              <a:rPr lang="en-US"/>
              <a:t> expression creates a new relation, which is specified in terms of variables that range over rows of the stored database relations (in </a:t>
            </a:r>
            <a:r>
              <a:rPr lang="en-US" b="1"/>
              <a:t>tuple calculus</a:t>
            </a:r>
            <a:r>
              <a:rPr lang="en-US"/>
              <a:t>) or over columns of the stored relations (in </a:t>
            </a:r>
            <a:r>
              <a:rPr lang="en-US" b="1"/>
              <a:t>domain calculus</a:t>
            </a:r>
            <a:r>
              <a:rPr lang="en-US"/>
              <a:t>). </a:t>
            </a:r>
          </a:p>
          <a:p>
            <a:pPr>
              <a:lnSpc>
                <a:spcPct val="90000"/>
              </a:lnSpc>
            </a:pPr>
            <a:r>
              <a:rPr lang="en-US"/>
              <a:t>In a calculus expression, there is </a:t>
            </a:r>
            <a:r>
              <a:rPr lang="en-US" i="1"/>
              <a:t>no order of operations</a:t>
            </a:r>
            <a:r>
              <a:rPr lang="en-US"/>
              <a:t> to specify how to retrieve the query result—a calculus expression specifies only what information the result should contain. </a:t>
            </a:r>
          </a:p>
          <a:p>
            <a:pPr lvl="1">
              <a:lnSpc>
                <a:spcPct val="90000"/>
              </a:lnSpc>
            </a:pPr>
            <a:r>
              <a:rPr lang="en-US"/>
              <a:t>This is the main distinguishing feature between relational algebra and relational calculus.</a:t>
            </a:r>
          </a:p>
        </p:txBody>
      </p:sp>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3783C8E8-CC90-4D91-8856-6792CE8E5F0A}" type="slidenum">
              <a:rPr lang="en-US"/>
              <a:pPr/>
              <a:t>102</a:t>
            </a:fld>
            <a:endParaRPr lang="en-CA"/>
          </a:p>
        </p:txBody>
      </p:sp>
      <p:sp>
        <p:nvSpPr>
          <p:cNvPr id="802818" name="Rectangle 2"/>
          <p:cNvSpPr>
            <a:spLocks noGrp="1" noChangeArrowheads="1"/>
          </p:cNvSpPr>
          <p:nvPr>
            <p:ph type="title"/>
          </p:nvPr>
        </p:nvSpPr>
        <p:spPr>
          <a:noFill/>
          <a:ln/>
        </p:spPr>
        <p:txBody>
          <a:bodyPr/>
          <a:lstStyle/>
          <a:p>
            <a:r>
              <a:rPr lang="en-US" sz="3200"/>
              <a:t>Relational Calculus</a:t>
            </a:r>
          </a:p>
        </p:txBody>
      </p:sp>
      <p:sp>
        <p:nvSpPr>
          <p:cNvPr id="802819" name="Rectangle 3"/>
          <p:cNvSpPr>
            <a:spLocks noGrp="1" noChangeArrowheads="1"/>
          </p:cNvSpPr>
          <p:nvPr>
            <p:ph type="body" idx="1"/>
          </p:nvPr>
        </p:nvSpPr>
        <p:spPr/>
        <p:txBody>
          <a:bodyPr/>
          <a:lstStyle/>
          <a:p>
            <a:r>
              <a:rPr lang="en-US"/>
              <a:t>Relational calculus is considered to be a </a:t>
            </a:r>
            <a:r>
              <a:rPr lang="en-US" b="1"/>
              <a:t>nonprocedural</a:t>
            </a:r>
            <a:r>
              <a:rPr lang="en-US"/>
              <a:t> language. </a:t>
            </a:r>
          </a:p>
          <a:p>
            <a:r>
              <a:rPr lang="en-US"/>
              <a:t>This differs from relational algebra, where we must write a </a:t>
            </a:r>
            <a:r>
              <a:rPr lang="en-US" i="1"/>
              <a:t>sequence of operations</a:t>
            </a:r>
            <a:r>
              <a:rPr lang="en-US"/>
              <a:t> to specify a retrieval request; hence relational algebra can be considered as a </a:t>
            </a:r>
            <a:r>
              <a:rPr lang="en-US" b="1"/>
              <a:t>procedural</a:t>
            </a:r>
            <a:r>
              <a:rPr lang="en-US"/>
              <a:t> way of stating a query.</a:t>
            </a:r>
          </a:p>
        </p:txBody>
      </p:sp>
    </p:spTree>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03AF27D7-5A80-4C13-A359-994B99D3A841}" type="slidenum">
              <a:rPr lang="en-US"/>
              <a:pPr/>
              <a:t>103</a:t>
            </a:fld>
            <a:endParaRPr lang="en-CA"/>
          </a:p>
        </p:txBody>
      </p:sp>
      <p:sp>
        <p:nvSpPr>
          <p:cNvPr id="749572" name="Rectangle 4"/>
          <p:cNvSpPr>
            <a:spLocks noGrp="1" noChangeArrowheads="1"/>
          </p:cNvSpPr>
          <p:nvPr>
            <p:ph type="title"/>
          </p:nvPr>
        </p:nvSpPr>
        <p:spPr>
          <a:noFill/>
          <a:ln/>
        </p:spPr>
        <p:txBody>
          <a:bodyPr/>
          <a:lstStyle/>
          <a:p>
            <a:r>
              <a:rPr lang="en-US" sz="3200"/>
              <a:t>Tuple Relational Calculus</a:t>
            </a:r>
          </a:p>
        </p:txBody>
      </p:sp>
      <p:sp>
        <p:nvSpPr>
          <p:cNvPr id="749573" name="Rectangle 5"/>
          <p:cNvSpPr>
            <a:spLocks noGrp="1" noChangeArrowheads="1"/>
          </p:cNvSpPr>
          <p:nvPr>
            <p:ph type="body" idx="1"/>
          </p:nvPr>
        </p:nvSpPr>
        <p:spPr/>
        <p:txBody>
          <a:bodyPr/>
          <a:lstStyle/>
          <a:p>
            <a:r>
              <a:rPr lang="en-US" sz="2400"/>
              <a:t>The tuple relational calculus is based on specifying a number of tuple variables. </a:t>
            </a:r>
          </a:p>
          <a:p>
            <a:r>
              <a:rPr lang="en-US" sz="2400"/>
              <a:t>Each tuple variable usually ranges over a particular database relation, meaning that the variable may take as its value any individual tuple from that relation. </a:t>
            </a:r>
          </a:p>
          <a:p>
            <a:r>
              <a:rPr lang="en-US" sz="2400"/>
              <a:t>A simple tuple relational calculus query is of the form</a:t>
            </a:r>
          </a:p>
          <a:p>
            <a:pPr algn="ctr">
              <a:buFont typeface="Wingdings" pitchFamily="2" charset="2"/>
              <a:buNone/>
            </a:pPr>
            <a:r>
              <a:rPr lang="en-US" sz="2400"/>
              <a:t>	</a:t>
            </a:r>
            <a:r>
              <a:rPr lang="en-US" sz="2400" b="1"/>
              <a:t>{t | COND(t)}</a:t>
            </a:r>
          </a:p>
          <a:p>
            <a:pPr lvl="1"/>
            <a:r>
              <a:rPr lang="en-US" sz="2200"/>
              <a:t>where t is a tuple variable and COND (t) is a conditional expression involving t. </a:t>
            </a:r>
          </a:p>
          <a:p>
            <a:pPr lvl="1"/>
            <a:r>
              <a:rPr lang="en-US" sz="2200"/>
              <a:t>The result of such a query is the set of all tuples t that satisfy COND (t).</a:t>
            </a:r>
          </a:p>
        </p:txBody>
      </p:sp>
    </p:spTree>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AF632197-2A5E-4BAD-94C4-370E52B39E21}" type="slidenum">
              <a:rPr lang="en-US"/>
              <a:pPr/>
              <a:t>104</a:t>
            </a:fld>
            <a:endParaRPr lang="en-CA"/>
          </a:p>
        </p:txBody>
      </p:sp>
      <p:sp>
        <p:nvSpPr>
          <p:cNvPr id="804866" name="Rectangle 2"/>
          <p:cNvSpPr>
            <a:spLocks noGrp="1" noChangeArrowheads="1"/>
          </p:cNvSpPr>
          <p:nvPr>
            <p:ph type="title"/>
          </p:nvPr>
        </p:nvSpPr>
        <p:spPr>
          <a:noFill/>
          <a:ln/>
        </p:spPr>
        <p:txBody>
          <a:bodyPr/>
          <a:lstStyle/>
          <a:p>
            <a:r>
              <a:rPr lang="en-US" sz="3200"/>
              <a:t>Tuple Relational Calculus</a:t>
            </a:r>
          </a:p>
        </p:txBody>
      </p:sp>
      <p:sp>
        <p:nvSpPr>
          <p:cNvPr id="804867" name="Rectangle 3"/>
          <p:cNvSpPr>
            <a:spLocks noGrp="1" noChangeArrowheads="1"/>
          </p:cNvSpPr>
          <p:nvPr>
            <p:ph type="body" idx="1"/>
          </p:nvPr>
        </p:nvSpPr>
        <p:spPr/>
        <p:txBody>
          <a:bodyPr/>
          <a:lstStyle/>
          <a:p>
            <a:pPr>
              <a:lnSpc>
                <a:spcPct val="90000"/>
              </a:lnSpc>
            </a:pPr>
            <a:endParaRPr lang="en-US" sz="2400"/>
          </a:p>
          <a:p>
            <a:pPr>
              <a:lnSpc>
                <a:spcPct val="90000"/>
              </a:lnSpc>
            </a:pPr>
            <a:r>
              <a:rPr lang="en-US" sz="2400"/>
              <a:t>Example: To find the first and last names of all employees whose salary is above $50,000, we can write the following tuple calculus expression:</a:t>
            </a:r>
          </a:p>
          <a:p>
            <a:pPr algn="ctr">
              <a:lnSpc>
                <a:spcPct val="90000"/>
              </a:lnSpc>
              <a:buFont typeface="Wingdings" pitchFamily="2" charset="2"/>
              <a:buNone/>
            </a:pPr>
            <a:r>
              <a:rPr lang="en-US" sz="2400" b="1"/>
              <a:t>{t.FNAME, t.LNAME | EMPLOYEE(t) AND t.SALARY&gt;50000}</a:t>
            </a:r>
          </a:p>
          <a:p>
            <a:pPr>
              <a:lnSpc>
                <a:spcPct val="90000"/>
              </a:lnSpc>
            </a:pPr>
            <a:r>
              <a:rPr lang="en-US" sz="2400"/>
              <a:t>The condition EMPLOYEE(t) specifies that the </a:t>
            </a:r>
            <a:r>
              <a:rPr lang="en-US" sz="2400" b="1"/>
              <a:t>range relation</a:t>
            </a:r>
            <a:r>
              <a:rPr lang="en-US" sz="2400"/>
              <a:t> of tuple variable t is EMPLOYEE.</a:t>
            </a:r>
          </a:p>
          <a:p>
            <a:pPr>
              <a:lnSpc>
                <a:spcPct val="90000"/>
              </a:lnSpc>
            </a:pPr>
            <a:r>
              <a:rPr lang="en-US" sz="2400"/>
              <a:t>The first and last name (PROJECTION </a:t>
            </a:r>
            <a:r>
              <a:rPr lang="en-US" sz="2400" b="1">
                <a:latin typeface="Symbol" pitchFamily="1" charset="2"/>
              </a:rPr>
              <a:t></a:t>
            </a:r>
            <a:r>
              <a:rPr lang="en-US" sz="2400" baseline="-25000"/>
              <a:t>FNAME, LNAME</a:t>
            </a:r>
            <a:r>
              <a:rPr lang="en-US" sz="2400"/>
              <a:t>) of each EMPLOYEE tuple t that satisfies the condition t.SALARY&gt;50000 (SELECTION </a:t>
            </a:r>
            <a:r>
              <a:rPr lang="en-US" sz="2400" b="1">
                <a:latin typeface="Symbol" pitchFamily="1" charset="2"/>
              </a:rPr>
              <a:t></a:t>
            </a:r>
            <a:r>
              <a:rPr lang="en-US" sz="2400">
                <a:latin typeface="Symbol" pitchFamily="1" charset="2"/>
              </a:rPr>
              <a:t> </a:t>
            </a:r>
            <a:r>
              <a:rPr lang="en-US" sz="2400" baseline="-25000"/>
              <a:t>SALARY &gt;50000</a:t>
            </a:r>
            <a:r>
              <a:rPr lang="en-US" sz="2400"/>
              <a:t>) will be retrieved. </a:t>
            </a:r>
          </a:p>
        </p:txBody>
      </p:sp>
    </p:spTree>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7A7E4C88-5CD3-4FF3-8062-D79E32C58702}" type="slidenum">
              <a:rPr lang="en-US"/>
              <a:pPr/>
              <a:t>105</a:t>
            </a:fld>
            <a:endParaRPr lang="en-CA"/>
          </a:p>
        </p:txBody>
      </p:sp>
      <p:sp>
        <p:nvSpPr>
          <p:cNvPr id="751622" name="Rectangle 6"/>
          <p:cNvSpPr>
            <a:spLocks noGrp="1" noChangeArrowheads="1"/>
          </p:cNvSpPr>
          <p:nvPr>
            <p:ph type="title"/>
          </p:nvPr>
        </p:nvSpPr>
        <p:spPr/>
        <p:txBody>
          <a:bodyPr/>
          <a:lstStyle/>
          <a:p>
            <a:r>
              <a:rPr lang="en-US" sz="3200"/>
              <a:t>The Existential and Universal Quantifiers </a:t>
            </a:r>
          </a:p>
        </p:txBody>
      </p:sp>
      <p:sp>
        <p:nvSpPr>
          <p:cNvPr id="751623" name="Rectangle 7"/>
          <p:cNvSpPr>
            <a:spLocks noGrp="1" noChangeArrowheads="1"/>
          </p:cNvSpPr>
          <p:nvPr>
            <p:ph type="body" idx="1"/>
          </p:nvPr>
        </p:nvSpPr>
        <p:spPr/>
        <p:txBody>
          <a:bodyPr/>
          <a:lstStyle/>
          <a:p>
            <a:pPr>
              <a:lnSpc>
                <a:spcPct val="80000"/>
              </a:lnSpc>
            </a:pPr>
            <a:r>
              <a:rPr lang="en-US" sz="2400"/>
              <a:t>Two special symbols called quantifiers can appear in formulas; these are the universal quantifier </a:t>
            </a:r>
            <a:r>
              <a:rPr lang="en-US" sz="2400">
                <a:latin typeface="Symbol" pitchFamily="1" charset="2"/>
              </a:rPr>
              <a:t>()</a:t>
            </a:r>
            <a:r>
              <a:rPr lang="en-US" sz="2400"/>
              <a:t> and the existential quantifier </a:t>
            </a:r>
            <a:r>
              <a:rPr lang="en-US" sz="2400">
                <a:latin typeface="Symbol" pitchFamily="1" charset="2"/>
              </a:rPr>
              <a:t>().</a:t>
            </a:r>
          </a:p>
          <a:p>
            <a:pPr>
              <a:lnSpc>
                <a:spcPct val="80000"/>
              </a:lnSpc>
            </a:pPr>
            <a:r>
              <a:rPr lang="en-US" sz="2400"/>
              <a:t>Informally, a tuple variable t is bound if it is quantified, meaning that it appears in an </a:t>
            </a:r>
            <a:r>
              <a:rPr lang="en-US" sz="2400">
                <a:latin typeface="Symbol" pitchFamily="1" charset="2"/>
              </a:rPr>
              <a:t>( </a:t>
            </a:r>
            <a:r>
              <a:rPr lang="en-US" sz="2400"/>
              <a:t>t</a:t>
            </a:r>
            <a:r>
              <a:rPr lang="en-US" sz="2400">
                <a:latin typeface="Symbol" pitchFamily="1" charset="2"/>
              </a:rPr>
              <a:t>)</a:t>
            </a:r>
            <a:r>
              <a:rPr lang="en-US" sz="2400"/>
              <a:t> or </a:t>
            </a:r>
            <a:r>
              <a:rPr lang="en-US" sz="2400">
                <a:latin typeface="Symbol" pitchFamily="1" charset="2"/>
              </a:rPr>
              <a:t>( </a:t>
            </a:r>
            <a:r>
              <a:rPr lang="en-US" sz="2400"/>
              <a:t>t</a:t>
            </a:r>
            <a:r>
              <a:rPr lang="en-US" sz="2400">
                <a:latin typeface="Symbol" pitchFamily="1" charset="2"/>
              </a:rPr>
              <a:t>)</a:t>
            </a:r>
            <a:r>
              <a:rPr lang="en-US" sz="2400"/>
              <a:t> clause; otherwise, it is free. </a:t>
            </a:r>
          </a:p>
          <a:p>
            <a:pPr>
              <a:lnSpc>
                <a:spcPct val="80000"/>
              </a:lnSpc>
            </a:pPr>
            <a:r>
              <a:rPr lang="en-US" sz="2400"/>
              <a:t>If F is a formula, then so are </a:t>
            </a:r>
            <a:r>
              <a:rPr lang="en-US" sz="2400">
                <a:latin typeface="Symbol" pitchFamily="1" charset="2"/>
              </a:rPr>
              <a:t>( </a:t>
            </a:r>
            <a:r>
              <a:rPr lang="en-US" sz="2400"/>
              <a:t>t)(F) and </a:t>
            </a:r>
            <a:r>
              <a:rPr lang="en-US" sz="2400">
                <a:latin typeface="Symbol" pitchFamily="1" charset="2"/>
              </a:rPr>
              <a:t>( </a:t>
            </a:r>
            <a:r>
              <a:rPr lang="en-US" sz="2400"/>
              <a:t>t)(F), where t is a tuple variable.</a:t>
            </a:r>
          </a:p>
          <a:p>
            <a:pPr lvl="1">
              <a:lnSpc>
                <a:spcPct val="80000"/>
              </a:lnSpc>
            </a:pPr>
            <a:r>
              <a:rPr lang="en-US" sz="2200"/>
              <a:t>The formula </a:t>
            </a:r>
            <a:r>
              <a:rPr lang="en-US" sz="2200">
                <a:latin typeface="Symbol" pitchFamily="1" charset="2"/>
              </a:rPr>
              <a:t>(  </a:t>
            </a:r>
            <a:r>
              <a:rPr lang="en-US" sz="2200"/>
              <a:t>t)(F) is true if the formula F evaluates to true for some (at least one) tuple assigned to free occurrences of t in F; otherwise </a:t>
            </a:r>
            <a:r>
              <a:rPr lang="en-US" sz="2200">
                <a:latin typeface="Symbol" pitchFamily="1" charset="2"/>
              </a:rPr>
              <a:t>( </a:t>
            </a:r>
            <a:r>
              <a:rPr lang="en-US" sz="2200"/>
              <a:t>t)(F) is false.</a:t>
            </a:r>
          </a:p>
          <a:p>
            <a:pPr lvl="1">
              <a:lnSpc>
                <a:spcPct val="80000"/>
              </a:lnSpc>
            </a:pPr>
            <a:r>
              <a:rPr lang="en-US" sz="2200"/>
              <a:t>The formula </a:t>
            </a:r>
            <a:r>
              <a:rPr lang="en-US" sz="2200">
                <a:latin typeface="Symbol" pitchFamily="1" charset="2"/>
              </a:rPr>
              <a:t>( </a:t>
            </a:r>
            <a:r>
              <a:rPr lang="en-US" sz="2200"/>
              <a:t> t)(F) is true if the formula F evaluates to true for every tuple (in the universe) assigned to free occurrences of t in F; otherwise </a:t>
            </a:r>
            <a:r>
              <a:rPr lang="en-US" sz="2200">
                <a:latin typeface="Symbol" pitchFamily="1" charset="2"/>
              </a:rPr>
              <a:t>( </a:t>
            </a:r>
            <a:r>
              <a:rPr lang="en-US" sz="2200"/>
              <a:t>t)(F) is false. </a:t>
            </a:r>
          </a:p>
        </p:txBody>
      </p:sp>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4A784771-07AB-4560-A431-7E64DFCF5F50}" type="slidenum">
              <a:rPr lang="en-US"/>
              <a:pPr/>
              <a:t>106</a:t>
            </a:fld>
            <a:endParaRPr lang="en-CA"/>
          </a:p>
        </p:txBody>
      </p:sp>
      <p:sp>
        <p:nvSpPr>
          <p:cNvPr id="806914" name="Rectangle 2"/>
          <p:cNvSpPr>
            <a:spLocks noGrp="1" noChangeArrowheads="1"/>
          </p:cNvSpPr>
          <p:nvPr>
            <p:ph type="title"/>
          </p:nvPr>
        </p:nvSpPr>
        <p:spPr/>
        <p:txBody>
          <a:bodyPr/>
          <a:lstStyle/>
          <a:p>
            <a:r>
              <a:rPr lang="en-US" sz="3200"/>
              <a:t>The Existential and Universal Quantifiers </a:t>
            </a:r>
          </a:p>
        </p:txBody>
      </p:sp>
      <p:sp>
        <p:nvSpPr>
          <p:cNvPr id="806915" name="Rectangle 3"/>
          <p:cNvSpPr>
            <a:spLocks noGrp="1" noChangeArrowheads="1"/>
          </p:cNvSpPr>
          <p:nvPr>
            <p:ph type="body" idx="1"/>
          </p:nvPr>
        </p:nvSpPr>
        <p:spPr/>
        <p:txBody>
          <a:bodyPr/>
          <a:lstStyle/>
          <a:p>
            <a:r>
              <a:rPr lang="en-US">
                <a:latin typeface="Symbol" pitchFamily="1" charset="2"/>
              </a:rPr>
              <a:t></a:t>
            </a:r>
            <a:r>
              <a:rPr lang="en-US"/>
              <a:t> is called the universal or “for all” quantifier because every tuple in “the universe of” tuples must make F true to make the quantified formula true.</a:t>
            </a:r>
          </a:p>
          <a:p>
            <a:r>
              <a:rPr lang="en-US">
                <a:latin typeface="Symbol" pitchFamily="1" charset="2"/>
              </a:rPr>
              <a:t></a:t>
            </a:r>
            <a:r>
              <a:rPr lang="en-US"/>
              <a:t> is called the existential or “there exists” quantifier because any tuple that exists in “the universe of” tuples may make F true to make the quantified formula true.</a:t>
            </a:r>
          </a:p>
        </p:txBody>
      </p:sp>
    </p:spTree>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38D2F57B-D67C-4473-87DD-A55695DF62F7}" type="slidenum">
              <a:rPr lang="en-US"/>
              <a:pPr/>
              <a:t>107</a:t>
            </a:fld>
            <a:endParaRPr lang="en-CA"/>
          </a:p>
        </p:txBody>
      </p:sp>
      <p:sp>
        <p:nvSpPr>
          <p:cNvPr id="753673" name="Rectangle 9"/>
          <p:cNvSpPr>
            <a:spLocks noGrp="1" noChangeArrowheads="1"/>
          </p:cNvSpPr>
          <p:nvPr>
            <p:ph type="title"/>
          </p:nvPr>
        </p:nvSpPr>
        <p:spPr>
          <a:noFill/>
          <a:ln/>
        </p:spPr>
        <p:txBody>
          <a:bodyPr/>
          <a:lstStyle/>
          <a:p>
            <a:r>
              <a:rPr lang="en-US" sz="3200"/>
              <a:t>Example Query Using Existential Quantifier</a:t>
            </a:r>
          </a:p>
        </p:txBody>
      </p:sp>
      <p:sp>
        <p:nvSpPr>
          <p:cNvPr id="753674" name="Rectangle 10"/>
          <p:cNvSpPr>
            <a:spLocks noGrp="1" noChangeArrowheads="1"/>
          </p:cNvSpPr>
          <p:nvPr>
            <p:ph type="body" idx="1"/>
          </p:nvPr>
        </p:nvSpPr>
        <p:spPr/>
        <p:txBody>
          <a:bodyPr/>
          <a:lstStyle/>
          <a:p>
            <a:pPr>
              <a:lnSpc>
                <a:spcPct val="80000"/>
              </a:lnSpc>
            </a:pPr>
            <a:r>
              <a:rPr lang="en-US" sz="2000"/>
              <a:t>Retrieve the name and address of all employees who work for the ‘Research’ department. The query can be expressed as : </a:t>
            </a:r>
          </a:p>
          <a:p>
            <a:pPr>
              <a:lnSpc>
                <a:spcPct val="80000"/>
              </a:lnSpc>
              <a:buFont typeface="Wingdings" pitchFamily="2" charset="2"/>
              <a:buNone/>
            </a:pPr>
            <a:r>
              <a:rPr lang="en-US" sz="2000" b="1"/>
              <a:t>{t.FNAME, t.LNAME, t.ADDRESS | EMPLOYEE(t) and </a:t>
            </a:r>
            <a:r>
              <a:rPr lang="en-US" sz="2000" b="1">
                <a:latin typeface="Symbol" pitchFamily="1" charset="2"/>
              </a:rPr>
              <a:t>(</a:t>
            </a:r>
            <a:r>
              <a:rPr lang="en-US" sz="2000" b="1"/>
              <a:t> d) </a:t>
            </a:r>
            <a:br>
              <a:rPr lang="en-US" sz="2000" b="1"/>
            </a:br>
            <a:r>
              <a:rPr lang="en-US" sz="2000" b="1"/>
              <a:t>(DEPARTMENT(d) and d.DNAME=‘Research’ and d.DNUMBER=t.DNO)  }</a:t>
            </a:r>
            <a:endParaRPr lang="en-US" sz="2000"/>
          </a:p>
          <a:p>
            <a:pPr>
              <a:lnSpc>
                <a:spcPct val="80000"/>
              </a:lnSpc>
            </a:pPr>
            <a:r>
              <a:rPr lang="en-US" sz="2000"/>
              <a:t>The only </a:t>
            </a:r>
            <a:r>
              <a:rPr lang="en-US" sz="2000" i="1"/>
              <a:t>free tuple variables</a:t>
            </a:r>
            <a:r>
              <a:rPr lang="en-US" sz="2000"/>
              <a:t> in a relational calculus expression should be those that appear to the left of the bar ( | ).</a:t>
            </a:r>
          </a:p>
          <a:p>
            <a:pPr lvl="1">
              <a:lnSpc>
                <a:spcPct val="80000"/>
              </a:lnSpc>
            </a:pPr>
            <a:r>
              <a:rPr lang="en-US" sz="2000"/>
              <a:t>In above query, t is the only free variable; it is then </a:t>
            </a:r>
            <a:r>
              <a:rPr lang="en-US" sz="2000" i="1"/>
              <a:t>bound successively</a:t>
            </a:r>
            <a:r>
              <a:rPr lang="en-US" sz="2000"/>
              <a:t> to each tuple.</a:t>
            </a:r>
          </a:p>
          <a:p>
            <a:pPr>
              <a:lnSpc>
                <a:spcPct val="80000"/>
              </a:lnSpc>
            </a:pPr>
            <a:r>
              <a:rPr lang="en-US" sz="2000"/>
              <a:t>If a tuple </a:t>
            </a:r>
            <a:r>
              <a:rPr lang="en-US" sz="2000" i="1"/>
              <a:t>satisfies the conditions</a:t>
            </a:r>
            <a:r>
              <a:rPr lang="en-US" sz="2000"/>
              <a:t> specified in the query, the attributes FNAME, LNAME, and ADDRESS are retrieved for each such tuple. </a:t>
            </a:r>
          </a:p>
          <a:p>
            <a:pPr lvl="1">
              <a:lnSpc>
                <a:spcPct val="80000"/>
              </a:lnSpc>
            </a:pPr>
            <a:r>
              <a:rPr lang="en-US" sz="2000"/>
              <a:t>The conditions EMPLOYEE (t) and DEPARTMENT(d) specify the range relations for t and d. </a:t>
            </a:r>
          </a:p>
          <a:p>
            <a:pPr lvl="1">
              <a:lnSpc>
                <a:spcPct val="80000"/>
              </a:lnSpc>
            </a:pPr>
            <a:r>
              <a:rPr lang="en-US" sz="2000"/>
              <a:t>The condition d.DNAME = ‘Research’ is a selection condition and corresponds to a SELECT operation in the relational algebra, whereas the condition d.DNUMBER = t.DNO is a JOIN condition.</a:t>
            </a:r>
          </a:p>
        </p:txBody>
      </p:sp>
    </p:spTree>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0C1E81DE-2DFD-41E3-A142-7C070BE31458}" type="slidenum">
              <a:rPr lang="en-US"/>
              <a:pPr/>
              <a:t>108</a:t>
            </a:fld>
            <a:endParaRPr lang="en-CA"/>
          </a:p>
        </p:txBody>
      </p:sp>
      <p:sp>
        <p:nvSpPr>
          <p:cNvPr id="755721" name="Rectangle 9"/>
          <p:cNvSpPr>
            <a:spLocks noGrp="1" noChangeArrowheads="1"/>
          </p:cNvSpPr>
          <p:nvPr>
            <p:ph type="title"/>
          </p:nvPr>
        </p:nvSpPr>
        <p:spPr>
          <a:noFill/>
          <a:ln/>
        </p:spPr>
        <p:txBody>
          <a:bodyPr/>
          <a:lstStyle/>
          <a:p>
            <a:r>
              <a:rPr lang="en-US" sz="3200"/>
              <a:t>Example Query Using Universal Quantifier</a:t>
            </a:r>
          </a:p>
        </p:txBody>
      </p:sp>
      <p:sp>
        <p:nvSpPr>
          <p:cNvPr id="755722" name="Rectangle 10"/>
          <p:cNvSpPr>
            <a:spLocks noGrp="1" noChangeArrowheads="1"/>
          </p:cNvSpPr>
          <p:nvPr>
            <p:ph type="body" idx="1"/>
          </p:nvPr>
        </p:nvSpPr>
        <p:spPr/>
        <p:txBody>
          <a:bodyPr/>
          <a:lstStyle/>
          <a:p>
            <a:pPr>
              <a:lnSpc>
                <a:spcPct val="80000"/>
              </a:lnSpc>
            </a:pPr>
            <a:r>
              <a:rPr lang="en-US" sz="1800"/>
              <a:t>Find the names of employees who work on </a:t>
            </a:r>
            <a:r>
              <a:rPr lang="en-US" sz="1800" i="1"/>
              <a:t>all</a:t>
            </a:r>
            <a:r>
              <a:rPr lang="en-US" sz="1800"/>
              <a:t> the projects controlled by department number 5. The query can be: </a:t>
            </a:r>
          </a:p>
          <a:p>
            <a:pPr>
              <a:lnSpc>
                <a:spcPct val="80000"/>
              </a:lnSpc>
              <a:buFont typeface="Wingdings" pitchFamily="2" charset="2"/>
              <a:buNone/>
            </a:pPr>
            <a:r>
              <a:rPr lang="en-US" sz="1800" b="1"/>
              <a:t>{e.LNAME, e.FNAME | EMPLOYEE(e) and </a:t>
            </a:r>
            <a:r>
              <a:rPr lang="en-US" sz="1800" b="1">
                <a:latin typeface="Symbol" pitchFamily="1" charset="2"/>
              </a:rPr>
              <a:t>( (</a:t>
            </a:r>
            <a:r>
              <a:rPr lang="en-US" sz="1800" b="1"/>
              <a:t> x)(not(PROJECT(x)) or not(x.DNUM=5)</a:t>
            </a:r>
          </a:p>
          <a:p>
            <a:pPr>
              <a:lnSpc>
                <a:spcPct val="80000"/>
              </a:lnSpc>
              <a:buFont typeface="Wingdings" pitchFamily="2" charset="2"/>
              <a:buNone/>
            </a:pPr>
            <a:r>
              <a:rPr lang="en-US" sz="1800" b="1"/>
              <a:t>OR </a:t>
            </a:r>
            <a:r>
              <a:rPr lang="en-US" sz="1800" b="1">
                <a:latin typeface="Symbol" pitchFamily="1" charset="2"/>
              </a:rPr>
              <a:t>( (</a:t>
            </a:r>
            <a:r>
              <a:rPr lang="en-US" sz="1800" b="1"/>
              <a:t> w)(WORKS_ON(w) and w.ESSN=e.SSN and x.PNUMBER=w.PNO))))}</a:t>
            </a:r>
          </a:p>
          <a:p>
            <a:pPr>
              <a:lnSpc>
                <a:spcPct val="80000"/>
              </a:lnSpc>
            </a:pPr>
            <a:r>
              <a:rPr lang="en-US" sz="1800"/>
              <a:t>Exclude from the universal quantification all tuples that we are not interested in by making the condition true </a:t>
            </a:r>
            <a:r>
              <a:rPr lang="en-US" sz="1800" i="1"/>
              <a:t>for all such tuples</a:t>
            </a:r>
            <a:r>
              <a:rPr lang="en-US" sz="1800"/>
              <a:t>.</a:t>
            </a:r>
          </a:p>
          <a:p>
            <a:pPr lvl="1">
              <a:lnSpc>
                <a:spcPct val="80000"/>
              </a:lnSpc>
            </a:pPr>
            <a:r>
              <a:rPr lang="en-US" sz="1700"/>
              <a:t>The first tuples to exclude (by making them evaluate automatically to true) are those that are not in the relation R of interest. </a:t>
            </a:r>
          </a:p>
          <a:p>
            <a:pPr>
              <a:lnSpc>
                <a:spcPct val="80000"/>
              </a:lnSpc>
            </a:pPr>
            <a:r>
              <a:rPr lang="en-US" sz="1800"/>
              <a:t>In query above, using the expression </a:t>
            </a:r>
            <a:r>
              <a:rPr lang="en-US" sz="1800" b="1"/>
              <a:t>not(PROJECT(x))</a:t>
            </a:r>
            <a:r>
              <a:rPr lang="en-US" sz="1800"/>
              <a:t> inside the universally quantified formula evaluates to true all tuples x that are not in the PROJECT relation.</a:t>
            </a:r>
          </a:p>
          <a:p>
            <a:pPr lvl="1">
              <a:lnSpc>
                <a:spcPct val="80000"/>
              </a:lnSpc>
            </a:pPr>
            <a:r>
              <a:rPr lang="en-US" sz="1700"/>
              <a:t>Then we exclude the tuples we are not interested in from R itself. The expression not(x.DNUM=5) evaluates to true all tuples x that are in the project relation but are not controlled by department 5. </a:t>
            </a:r>
          </a:p>
          <a:p>
            <a:pPr>
              <a:lnSpc>
                <a:spcPct val="80000"/>
              </a:lnSpc>
            </a:pPr>
            <a:r>
              <a:rPr lang="en-US" sz="1800"/>
              <a:t>Finally, we specify a condition that must hold on all the remaining tuples in R.</a:t>
            </a:r>
          </a:p>
          <a:p>
            <a:pPr>
              <a:lnSpc>
                <a:spcPct val="80000"/>
              </a:lnSpc>
              <a:buFont typeface="Wingdings" pitchFamily="2" charset="2"/>
              <a:buNone/>
            </a:pPr>
            <a:r>
              <a:rPr lang="en-US" sz="1800" b="1"/>
              <a:t> </a:t>
            </a:r>
            <a:r>
              <a:rPr lang="en-US" sz="1800" b="1">
                <a:latin typeface="Symbol" pitchFamily="1" charset="2"/>
              </a:rPr>
              <a:t>( (</a:t>
            </a:r>
            <a:r>
              <a:rPr lang="en-US" sz="1800" b="1"/>
              <a:t> w)(WORKS_ON(w) and w.ESSN=e.SSN and x.PNUMBER=w.PNO)</a:t>
            </a:r>
          </a:p>
        </p:txBody>
      </p:sp>
    </p:spTree>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23F155B2-574D-4291-AF03-B6408B1DC2EE}" type="slidenum">
              <a:rPr lang="en-US"/>
              <a:pPr/>
              <a:t>109</a:t>
            </a:fld>
            <a:endParaRPr lang="en-CA"/>
          </a:p>
        </p:txBody>
      </p:sp>
      <p:sp>
        <p:nvSpPr>
          <p:cNvPr id="757766" name="Rectangle 6"/>
          <p:cNvSpPr>
            <a:spLocks noGrp="1" noChangeArrowheads="1"/>
          </p:cNvSpPr>
          <p:nvPr>
            <p:ph type="title"/>
          </p:nvPr>
        </p:nvSpPr>
        <p:spPr/>
        <p:txBody>
          <a:bodyPr/>
          <a:lstStyle/>
          <a:p>
            <a:r>
              <a:rPr lang="en-US" sz="3200"/>
              <a:t>Languages Based on Tuple Relational Calculus</a:t>
            </a:r>
          </a:p>
        </p:txBody>
      </p:sp>
      <p:sp>
        <p:nvSpPr>
          <p:cNvPr id="757767" name="Rectangle 7"/>
          <p:cNvSpPr>
            <a:spLocks noGrp="1" noChangeArrowheads="1"/>
          </p:cNvSpPr>
          <p:nvPr>
            <p:ph type="body" idx="1"/>
          </p:nvPr>
        </p:nvSpPr>
        <p:spPr/>
        <p:txBody>
          <a:bodyPr/>
          <a:lstStyle/>
          <a:p>
            <a:pPr>
              <a:lnSpc>
                <a:spcPct val="90000"/>
              </a:lnSpc>
            </a:pPr>
            <a:r>
              <a:rPr lang="en-US" sz="2400"/>
              <a:t>The language </a:t>
            </a:r>
            <a:r>
              <a:rPr lang="en-US" sz="2400" b="1"/>
              <a:t>SQL</a:t>
            </a:r>
            <a:r>
              <a:rPr lang="en-US" sz="2400"/>
              <a:t> is based on tuple calculus. It uses the basic block structure to express the queries in tuple calculus:</a:t>
            </a:r>
          </a:p>
          <a:p>
            <a:pPr lvl="1">
              <a:lnSpc>
                <a:spcPct val="90000"/>
              </a:lnSpc>
            </a:pPr>
            <a:r>
              <a:rPr lang="en-US" sz="2200"/>
              <a:t>SELECT &lt;list of attributes&gt; </a:t>
            </a:r>
          </a:p>
          <a:p>
            <a:pPr lvl="1">
              <a:lnSpc>
                <a:spcPct val="90000"/>
              </a:lnSpc>
            </a:pPr>
            <a:r>
              <a:rPr lang="en-US" sz="2200"/>
              <a:t>FROM &lt;list of relations&gt; </a:t>
            </a:r>
          </a:p>
          <a:p>
            <a:pPr lvl="1">
              <a:lnSpc>
                <a:spcPct val="90000"/>
              </a:lnSpc>
            </a:pPr>
            <a:r>
              <a:rPr lang="en-US" sz="2200"/>
              <a:t>WHERE &lt;conditions&gt; </a:t>
            </a:r>
          </a:p>
          <a:p>
            <a:pPr>
              <a:lnSpc>
                <a:spcPct val="90000"/>
              </a:lnSpc>
            </a:pPr>
            <a:r>
              <a:rPr lang="en-US" sz="2400"/>
              <a:t>SELECT clause mentions the attributes being projected, the FROM clause mentions the relations needed in the query, and the WHERE clause mentions the selection as well as the join conditions.</a:t>
            </a:r>
          </a:p>
          <a:p>
            <a:pPr lvl="1">
              <a:lnSpc>
                <a:spcPct val="90000"/>
              </a:lnSpc>
            </a:pPr>
            <a:r>
              <a:rPr lang="en-US" sz="2200"/>
              <a:t>SQL syntax is expanded further to accommodate other operations. (See Chapter 8).</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2127587F-63D5-442C-99FE-93C60BDC2A71}" type="slidenum">
              <a:rPr lang="en-US"/>
              <a:pPr/>
              <a:t>11</a:t>
            </a:fld>
            <a:endParaRPr lang="en-CA"/>
          </a:p>
        </p:txBody>
      </p:sp>
      <p:sp>
        <p:nvSpPr>
          <p:cNvPr id="681988" name="Rectangle 4"/>
          <p:cNvSpPr>
            <a:spLocks noGrp="1" noChangeArrowheads="1"/>
          </p:cNvSpPr>
          <p:nvPr>
            <p:ph type="title"/>
          </p:nvPr>
        </p:nvSpPr>
        <p:spPr/>
        <p:txBody>
          <a:bodyPr/>
          <a:lstStyle/>
          <a:p>
            <a:r>
              <a:rPr lang="en-US"/>
              <a:t>Formal Definitions - State</a:t>
            </a:r>
          </a:p>
        </p:txBody>
      </p:sp>
      <p:sp>
        <p:nvSpPr>
          <p:cNvPr id="681989" name="Rectangle 5"/>
          <p:cNvSpPr>
            <a:spLocks noGrp="1" noChangeArrowheads="1"/>
          </p:cNvSpPr>
          <p:nvPr>
            <p:ph type="body" idx="1"/>
          </p:nvPr>
        </p:nvSpPr>
        <p:spPr/>
        <p:txBody>
          <a:bodyPr/>
          <a:lstStyle/>
          <a:p>
            <a:pPr>
              <a:lnSpc>
                <a:spcPct val="90000"/>
              </a:lnSpc>
            </a:pPr>
            <a:r>
              <a:rPr lang="en-US"/>
              <a:t>The </a:t>
            </a:r>
            <a:r>
              <a:rPr lang="en-US" b="1"/>
              <a:t>relation state</a:t>
            </a:r>
            <a:r>
              <a:rPr lang="en-US"/>
              <a:t> is a subset of the Cartesian product of the domains of its attributes</a:t>
            </a:r>
          </a:p>
          <a:p>
            <a:pPr lvl="1">
              <a:lnSpc>
                <a:spcPct val="90000"/>
              </a:lnSpc>
            </a:pPr>
            <a:r>
              <a:rPr lang="en-US"/>
              <a:t>each domain contains the set of all possible values the attribute can take.</a:t>
            </a:r>
          </a:p>
          <a:p>
            <a:pPr>
              <a:lnSpc>
                <a:spcPct val="90000"/>
              </a:lnSpc>
            </a:pPr>
            <a:r>
              <a:rPr lang="en-US"/>
              <a:t>Example: attribute Cust-name is defined over the domain of character strings of maximum length 25</a:t>
            </a:r>
          </a:p>
          <a:p>
            <a:pPr lvl="1">
              <a:lnSpc>
                <a:spcPct val="90000"/>
              </a:lnSpc>
            </a:pPr>
            <a:r>
              <a:rPr lang="en-US"/>
              <a:t>dom(Cust-name) is varchar(25)</a:t>
            </a:r>
          </a:p>
          <a:p>
            <a:pPr>
              <a:lnSpc>
                <a:spcPct val="90000"/>
              </a:lnSpc>
            </a:pPr>
            <a:r>
              <a:rPr lang="en-US"/>
              <a:t>The role these strings play in the CUSTOMER relation is that of the </a:t>
            </a:r>
            <a:r>
              <a:rPr lang="en-US" i="1"/>
              <a:t>name of a customer</a:t>
            </a:r>
            <a:r>
              <a:rPr lang="en-US"/>
              <a:t>.</a:t>
            </a:r>
          </a:p>
        </p:txBody>
      </p:sp>
    </p:spTree>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9D567612-EAAE-4DF3-A509-2D71C51DE01E}" type="slidenum">
              <a:rPr lang="en-US"/>
              <a:pPr/>
              <a:t>110</a:t>
            </a:fld>
            <a:endParaRPr lang="en-CA"/>
          </a:p>
        </p:txBody>
      </p:sp>
      <p:sp>
        <p:nvSpPr>
          <p:cNvPr id="808962" name="Rectangle 2"/>
          <p:cNvSpPr>
            <a:spLocks noGrp="1" noChangeArrowheads="1"/>
          </p:cNvSpPr>
          <p:nvPr>
            <p:ph type="title"/>
          </p:nvPr>
        </p:nvSpPr>
        <p:spPr/>
        <p:txBody>
          <a:bodyPr/>
          <a:lstStyle/>
          <a:p>
            <a:r>
              <a:rPr lang="en-US" sz="3200"/>
              <a:t>Languages Based on Tuple Relational Calculus</a:t>
            </a:r>
          </a:p>
        </p:txBody>
      </p:sp>
      <p:sp>
        <p:nvSpPr>
          <p:cNvPr id="808963" name="Rectangle 3"/>
          <p:cNvSpPr>
            <a:spLocks noGrp="1" noChangeArrowheads="1"/>
          </p:cNvSpPr>
          <p:nvPr>
            <p:ph type="body" idx="1"/>
          </p:nvPr>
        </p:nvSpPr>
        <p:spPr/>
        <p:txBody>
          <a:bodyPr/>
          <a:lstStyle/>
          <a:p>
            <a:r>
              <a:rPr lang="en-US"/>
              <a:t>Another language which is based on tuple calculus is </a:t>
            </a:r>
            <a:r>
              <a:rPr lang="en-US" b="1"/>
              <a:t>QUEL</a:t>
            </a:r>
            <a:r>
              <a:rPr lang="en-US"/>
              <a:t> which actually uses the range variables as in tuple calculus. Its syntax includes:</a:t>
            </a:r>
          </a:p>
          <a:p>
            <a:pPr lvl="1"/>
            <a:r>
              <a:rPr lang="en-US"/>
              <a:t> RANGE OF &lt;variable name&gt; IS &lt;relation name&gt;</a:t>
            </a:r>
          </a:p>
          <a:p>
            <a:r>
              <a:rPr lang="en-US"/>
              <a:t>Then it uses</a:t>
            </a:r>
          </a:p>
          <a:p>
            <a:pPr lvl="1"/>
            <a:r>
              <a:rPr lang="en-US"/>
              <a:t>RETRIEVE &lt;list of attributes from range variables&gt;</a:t>
            </a:r>
          </a:p>
          <a:p>
            <a:pPr lvl="1"/>
            <a:r>
              <a:rPr lang="en-US"/>
              <a:t>WHERE  &lt;conditions&gt; </a:t>
            </a:r>
          </a:p>
          <a:p>
            <a:r>
              <a:rPr lang="en-US"/>
              <a:t>This language was proposed in the relational DBMS INGRES.</a:t>
            </a:r>
          </a:p>
        </p:txBody>
      </p:sp>
    </p:spTree>
  </p:cSld>
  <p:clrMapOvr>
    <a:masterClrMapping/>
  </p:clrMapOvr>
  <p:transition spd="med"/>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53163FC2-B577-438E-8551-F56CDDA18F13}" type="slidenum">
              <a:rPr lang="en-US"/>
              <a:pPr/>
              <a:t>111</a:t>
            </a:fld>
            <a:endParaRPr lang="en-CA"/>
          </a:p>
        </p:txBody>
      </p:sp>
      <p:sp>
        <p:nvSpPr>
          <p:cNvPr id="759823" name="Rectangle 15"/>
          <p:cNvSpPr>
            <a:spLocks noGrp="1" noChangeArrowheads="1"/>
          </p:cNvSpPr>
          <p:nvPr>
            <p:ph type="title"/>
          </p:nvPr>
        </p:nvSpPr>
        <p:spPr>
          <a:noFill/>
          <a:ln/>
        </p:spPr>
        <p:txBody>
          <a:bodyPr/>
          <a:lstStyle/>
          <a:p>
            <a:r>
              <a:rPr lang="en-US" sz="3200"/>
              <a:t>The Domain Relational Calculus </a:t>
            </a:r>
          </a:p>
        </p:txBody>
      </p:sp>
      <p:sp>
        <p:nvSpPr>
          <p:cNvPr id="759824" name="Rectangle 16"/>
          <p:cNvSpPr>
            <a:spLocks noGrp="1" noChangeArrowheads="1"/>
          </p:cNvSpPr>
          <p:nvPr>
            <p:ph type="body" idx="1"/>
          </p:nvPr>
        </p:nvSpPr>
        <p:spPr/>
        <p:txBody>
          <a:bodyPr/>
          <a:lstStyle/>
          <a:p>
            <a:pPr>
              <a:lnSpc>
                <a:spcPct val="90000"/>
              </a:lnSpc>
            </a:pPr>
            <a:r>
              <a:rPr lang="en-US" sz="2000"/>
              <a:t>Another variation of relational calculus called the domain relational calculus, or simply, domain calculus is equivalent to tuple calculus and to relational algebra.</a:t>
            </a:r>
          </a:p>
          <a:p>
            <a:pPr>
              <a:lnSpc>
                <a:spcPct val="90000"/>
              </a:lnSpc>
            </a:pPr>
            <a:r>
              <a:rPr lang="en-US" sz="2000"/>
              <a:t>The language called QBE (Query-By-Example) that is related to domain calculus was developed almost concurrently to SQL at IBM Research, Yorktown Heights, New York. </a:t>
            </a:r>
          </a:p>
          <a:p>
            <a:pPr lvl="1">
              <a:lnSpc>
                <a:spcPct val="90000"/>
              </a:lnSpc>
            </a:pPr>
            <a:r>
              <a:rPr lang="en-US" sz="2000"/>
              <a:t>Domain calculus was thought of as a way to explain what QBE does.</a:t>
            </a:r>
          </a:p>
          <a:p>
            <a:pPr>
              <a:lnSpc>
                <a:spcPct val="90000"/>
              </a:lnSpc>
            </a:pPr>
            <a:r>
              <a:rPr lang="en-US" sz="2000"/>
              <a:t>Domain calculus differs from tuple calculus in the type of variables used in formulas:</a:t>
            </a:r>
          </a:p>
          <a:p>
            <a:pPr lvl="1">
              <a:lnSpc>
                <a:spcPct val="90000"/>
              </a:lnSpc>
            </a:pPr>
            <a:r>
              <a:rPr lang="en-US" sz="2000"/>
              <a:t>Rather than having variables range over tuples, the variables range over single values from domains of attributes.</a:t>
            </a:r>
          </a:p>
          <a:p>
            <a:pPr>
              <a:lnSpc>
                <a:spcPct val="90000"/>
              </a:lnSpc>
            </a:pPr>
            <a:r>
              <a:rPr lang="en-US" sz="2000"/>
              <a:t>To form a relation of degree n for a query result, we must have n of these domain variables— one for each attribute.</a:t>
            </a:r>
          </a:p>
        </p:txBody>
      </p:sp>
    </p:spTree>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814AE35B-F9D2-4825-9026-01BB5EA55493}" type="slidenum">
              <a:rPr lang="en-US"/>
              <a:pPr/>
              <a:t>112</a:t>
            </a:fld>
            <a:endParaRPr lang="en-CA"/>
          </a:p>
        </p:txBody>
      </p:sp>
      <p:sp>
        <p:nvSpPr>
          <p:cNvPr id="811010" name="Rectangle 2"/>
          <p:cNvSpPr>
            <a:spLocks noGrp="1" noChangeArrowheads="1"/>
          </p:cNvSpPr>
          <p:nvPr>
            <p:ph type="title"/>
          </p:nvPr>
        </p:nvSpPr>
        <p:spPr>
          <a:noFill/>
          <a:ln/>
        </p:spPr>
        <p:txBody>
          <a:bodyPr/>
          <a:lstStyle/>
          <a:p>
            <a:r>
              <a:rPr lang="en-US" sz="3200"/>
              <a:t>The Domain Relational Calculus </a:t>
            </a:r>
          </a:p>
        </p:txBody>
      </p:sp>
      <p:sp>
        <p:nvSpPr>
          <p:cNvPr id="811011" name="Rectangle 3"/>
          <p:cNvSpPr>
            <a:spLocks noGrp="1" noChangeArrowheads="1"/>
          </p:cNvSpPr>
          <p:nvPr>
            <p:ph type="body" idx="1"/>
          </p:nvPr>
        </p:nvSpPr>
        <p:spPr/>
        <p:txBody>
          <a:bodyPr/>
          <a:lstStyle/>
          <a:p>
            <a:r>
              <a:rPr lang="en-US"/>
              <a:t> An expression of the domain calculus is of the form</a:t>
            </a:r>
          </a:p>
          <a:p>
            <a:pPr>
              <a:buFont typeface="Wingdings" pitchFamily="2" charset="2"/>
              <a:buNone/>
            </a:pPr>
            <a:r>
              <a:rPr lang="en-US" b="1"/>
              <a:t>{ x</a:t>
            </a:r>
            <a:r>
              <a:rPr lang="en-US" b="1" baseline="-25000"/>
              <a:t>1</a:t>
            </a:r>
            <a:r>
              <a:rPr lang="en-US" b="1"/>
              <a:t>, x</a:t>
            </a:r>
            <a:r>
              <a:rPr lang="en-US" b="1" baseline="-25000"/>
              <a:t>2</a:t>
            </a:r>
            <a:r>
              <a:rPr lang="en-US" b="1"/>
              <a:t>, . . ., x</a:t>
            </a:r>
            <a:r>
              <a:rPr lang="en-US" b="1" baseline="-25000"/>
              <a:t>n</a:t>
            </a:r>
            <a:r>
              <a:rPr lang="en-US" b="1"/>
              <a:t> | </a:t>
            </a:r>
          </a:p>
          <a:p>
            <a:pPr>
              <a:buFont typeface="Wingdings" pitchFamily="2" charset="2"/>
              <a:buNone/>
            </a:pPr>
            <a:r>
              <a:rPr lang="en-US" b="1"/>
              <a:t>	COND(x</a:t>
            </a:r>
            <a:r>
              <a:rPr lang="en-US" b="1" baseline="-25000"/>
              <a:t>1</a:t>
            </a:r>
            <a:r>
              <a:rPr lang="en-US" b="1"/>
              <a:t>, x</a:t>
            </a:r>
            <a:r>
              <a:rPr lang="en-US" b="1" baseline="-25000"/>
              <a:t>2</a:t>
            </a:r>
            <a:r>
              <a:rPr lang="en-US" b="1"/>
              <a:t>, . . ., x</a:t>
            </a:r>
            <a:r>
              <a:rPr lang="en-US" b="1" baseline="-25000"/>
              <a:t>n</a:t>
            </a:r>
            <a:r>
              <a:rPr lang="en-US" b="1"/>
              <a:t>, x</a:t>
            </a:r>
            <a:r>
              <a:rPr lang="en-US" b="1" baseline="-25000"/>
              <a:t>n+1</a:t>
            </a:r>
            <a:r>
              <a:rPr lang="en-US" b="1"/>
              <a:t>, x</a:t>
            </a:r>
            <a:r>
              <a:rPr lang="en-US" b="1" baseline="-25000"/>
              <a:t>n+2</a:t>
            </a:r>
            <a:r>
              <a:rPr lang="en-US" b="1"/>
              <a:t>, . . ., x</a:t>
            </a:r>
            <a:r>
              <a:rPr lang="en-US" b="1" baseline="-25000"/>
              <a:t>n+m</a:t>
            </a:r>
            <a:r>
              <a:rPr lang="en-US" b="1"/>
              <a:t>)}</a:t>
            </a:r>
          </a:p>
          <a:p>
            <a:pPr lvl="1"/>
            <a:r>
              <a:rPr lang="en-US"/>
              <a:t>where x</a:t>
            </a:r>
            <a:r>
              <a:rPr lang="en-US" baseline="-25000"/>
              <a:t>1</a:t>
            </a:r>
            <a:r>
              <a:rPr lang="en-US"/>
              <a:t>, x</a:t>
            </a:r>
            <a:r>
              <a:rPr lang="en-US" baseline="-25000"/>
              <a:t>2</a:t>
            </a:r>
            <a:r>
              <a:rPr lang="en-US"/>
              <a:t>, . . ., x</a:t>
            </a:r>
            <a:r>
              <a:rPr lang="en-US" baseline="-25000"/>
              <a:t>n</a:t>
            </a:r>
            <a:r>
              <a:rPr lang="en-US"/>
              <a:t>, x</a:t>
            </a:r>
            <a:r>
              <a:rPr lang="en-US" baseline="-25000"/>
              <a:t>n+1</a:t>
            </a:r>
            <a:r>
              <a:rPr lang="en-US"/>
              <a:t>, x</a:t>
            </a:r>
            <a:r>
              <a:rPr lang="en-US" baseline="-25000"/>
              <a:t>n+2</a:t>
            </a:r>
            <a:r>
              <a:rPr lang="en-US"/>
              <a:t>, . . ., x</a:t>
            </a:r>
            <a:r>
              <a:rPr lang="en-US" baseline="-25000"/>
              <a:t>n+m</a:t>
            </a:r>
            <a:r>
              <a:rPr lang="en-US"/>
              <a:t> are domain variables that range over domains (of attributes)</a:t>
            </a:r>
          </a:p>
          <a:p>
            <a:pPr lvl="1"/>
            <a:r>
              <a:rPr lang="en-US"/>
              <a:t>and COND is a condition or formula of the domain relational calculus. </a:t>
            </a:r>
          </a:p>
        </p:txBody>
      </p:sp>
    </p:spTree>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D34C91FB-AB25-4420-AA67-A5DBE7346F79}" type="slidenum">
              <a:rPr lang="en-US"/>
              <a:pPr/>
              <a:t>113</a:t>
            </a:fld>
            <a:endParaRPr lang="en-CA"/>
          </a:p>
        </p:txBody>
      </p:sp>
      <p:sp>
        <p:nvSpPr>
          <p:cNvPr id="761865" name="Rectangle 9"/>
          <p:cNvSpPr>
            <a:spLocks noGrp="1" noChangeArrowheads="1"/>
          </p:cNvSpPr>
          <p:nvPr>
            <p:ph type="title"/>
          </p:nvPr>
        </p:nvSpPr>
        <p:spPr/>
        <p:txBody>
          <a:bodyPr/>
          <a:lstStyle/>
          <a:p>
            <a:r>
              <a:rPr lang="en-US" sz="3200"/>
              <a:t>Example Query Using Domain Calculus</a:t>
            </a:r>
          </a:p>
        </p:txBody>
      </p:sp>
      <p:sp>
        <p:nvSpPr>
          <p:cNvPr id="761866" name="Rectangle 10"/>
          <p:cNvSpPr>
            <a:spLocks noGrp="1" noChangeArrowheads="1"/>
          </p:cNvSpPr>
          <p:nvPr>
            <p:ph type="body" idx="1"/>
          </p:nvPr>
        </p:nvSpPr>
        <p:spPr/>
        <p:txBody>
          <a:bodyPr/>
          <a:lstStyle/>
          <a:p>
            <a:pPr>
              <a:lnSpc>
                <a:spcPct val="80000"/>
              </a:lnSpc>
            </a:pPr>
            <a:r>
              <a:rPr lang="en-US" sz="2000"/>
              <a:t>Retrieve the birthdate and address of the employee whose name is ‘John B. Smith’.</a:t>
            </a:r>
          </a:p>
          <a:p>
            <a:pPr>
              <a:lnSpc>
                <a:spcPct val="80000"/>
              </a:lnSpc>
            </a:pPr>
            <a:r>
              <a:rPr lang="en-US" sz="2000"/>
              <a:t>Query : </a:t>
            </a:r>
          </a:p>
          <a:p>
            <a:pPr>
              <a:lnSpc>
                <a:spcPct val="80000"/>
              </a:lnSpc>
              <a:buFont typeface="Wingdings" pitchFamily="2" charset="2"/>
              <a:buNone/>
            </a:pPr>
            <a:r>
              <a:rPr lang="en-US" sz="2000" b="1"/>
              <a:t>{uv | (</a:t>
            </a:r>
            <a:r>
              <a:rPr lang="en-US" sz="2000" b="1">
                <a:latin typeface="Symbol" pitchFamily="1" charset="2"/>
              </a:rPr>
              <a:t> </a:t>
            </a:r>
            <a:r>
              <a:rPr lang="en-US" sz="2000" b="1"/>
              <a:t>q) (</a:t>
            </a:r>
            <a:r>
              <a:rPr lang="en-US" sz="2000" b="1">
                <a:latin typeface="Symbol" pitchFamily="1" charset="2"/>
              </a:rPr>
              <a:t> </a:t>
            </a:r>
            <a:r>
              <a:rPr lang="en-US" sz="2000" b="1"/>
              <a:t>r) (</a:t>
            </a:r>
            <a:r>
              <a:rPr lang="en-US" sz="2000" b="1">
                <a:latin typeface="Symbol" pitchFamily="1" charset="2"/>
              </a:rPr>
              <a:t> </a:t>
            </a:r>
            <a:r>
              <a:rPr lang="en-US" sz="2000" b="1"/>
              <a:t>s) (</a:t>
            </a:r>
            <a:r>
              <a:rPr lang="en-US" sz="2000" b="1">
                <a:latin typeface="Symbol" pitchFamily="1" charset="2"/>
              </a:rPr>
              <a:t> </a:t>
            </a:r>
            <a:r>
              <a:rPr lang="en-US" sz="2000" b="1"/>
              <a:t>t) (</a:t>
            </a:r>
            <a:r>
              <a:rPr lang="en-US" sz="2000" b="1">
                <a:latin typeface="Symbol" pitchFamily="1" charset="2"/>
              </a:rPr>
              <a:t> </a:t>
            </a:r>
            <a:r>
              <a:rPr lang="en-US" sz="2000" b="1"/>
              <a:t>w) (</a:t>
            </a:r>
            <a:r>
              <a:rPr lang="en-US" sz="2000" b="1">
                <a:latin typeface="Symbol" pitchFamily="1" charset="2"/>
              </a:rPr>
              <a:t> </a:t>
            </a:r>
            <a:r>
              <a:rPr lang="en-US" sz="2000" b="1"/>
              <a:t>x) (</a:t>
            </a:r>
            <a:r>
              <a:rPr lang="en-US" sz="2000" b="1">
                <a:latin typeface="Symbol" pitchFamily="1" charset="2"/>
              </a:rPr>
              <a:t> </a:t>
            </a:r>
            <a:r>
              <a:rPr lang="en-US" sz="2000" b="1"/>
              <a:t>y) (</a:t>
            </a:r>
            <a:r>
              <a:rPr lang="en-US" sz="2000" b="1">
                <a:latin typeface="Symbol" pitchFamily="1" charset="2"/>
              </a:rPr>
              <a:t> </a:t>
            </a:r>
            <a:r>
              <a:rPr lang="en-US" sz="2000" b="1"/>
              <a:t>z)</a:t>
            </a:r>
          </a:p>
          <a:p>
            <a:pPr>
              <a:lnSpc>
                <a:spcPct val="80000"/>
              </a:lnSpc>
              <a:buFont typeface="Wingdings" pitchFamily="2" charset="2"/>
              <a:buNone/>
            </a:pPr>
            <a:r>
              <a:rPr lang="en-US" sz="2000" b="1"/>
              <a:t>	(EMPLOYEE(qrstuvwxyz) and q=’John’ and r=’B’ and s=’Smith’)}</a:t>
            </a:r>
          </a:p>
          <a:p>
            <a:pPr>
              <a:lnSpc>
                <a:spcPct val="80000"/>
              </a:lnSpc>
            </a:pPr>
            <a:r>
              <a:rPr lang="en-US" sz="2000"/>
              <a:t>Ten variables for the employee relation are needed, one to range over the domain of each attribute in order. </a:t>
            </a:r>
          </a:p>
          <a:p>
            <a:pPr lvl="1">
              <a:lnSpc>
                <a:spcPct val="80000"/>
              </a:lnSpc>
            </a:pPr>
            <a:r>
              <a:rPr lang="en-US" sz="2000"/>
              <a:t>Of the ten variables q, r, s, . . ., z, only u and v are free. </a:t>
            </a:r>
          </a:p>
          <a:p>
            <a:pPr>
              <a:lnSpc>
                <a:spcPct val="80000"/>
              </a:lnSpc>
            </a:pPr>
            <a:r>
              <a:rPr lang="en-US" sz="2000"/>
              <a:t>Specify the </a:t>
            </a:r>
            <a:r>
              <a:rPr lang="en-US" sz="2000" i="1"/>
              <a:t>requested attributes</a:t>
            </a:r>
            <a:r>
              <a:rPr lang="en-US" sz="2000"/>
              <a:t>, BDATE and ADDRESS, by the free domain variables u for BDATE and v for ADDRESS. </a:t>
            </a:r>
          </a:p>
          <a:p>
            <a:pPr>
              <a:lnSpc>
                <a:spcPct val="80000"/>
              </a:lnSpc>
            </a:pPr>
            <a:r>
              <a:rPr lang="en-US" sz="2000"/>
              <a:t>Specify the condition for selecting a tuple following the bar ( | )—</a:t>
            </a:r>
          </a:p>
          <a:p>
            <a:pPr lvl="1">
              <a:lnSpc>
                <a:spcPct val="80000"/>
              </a:lnSpc>
            </a:pPr>
            <a:r>
              <a:rPr lang="en-US" sz="2000"/>
              <a:t>namely, that the sequence of values assigned to the variables qrstuvwxyz be a tuple of the employee relation and that the values for q (FNAME), r (MINIT), and s (LNAME) be ‘John’, ‘B’, and ‘Smith’, respectively. </a:t>
            </a:r>
          </a:p>
        </p:txBody>
      </p:sp>
    </p:spTree>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9BFE4C56-C21A-4556-B067-7A14A692AC88}" type="slidenum">
              <a:rPr lang="en-US"/>
              <a:pPr/>
              <a:t>114</a:t>
            </a:fld>
            <a:endParaRPr lang="en-CA"/>
          </a:p>
        </p:txBody>
      </p:sp>
      <p:sp>
        <p:nvSpPr>
          <p:cNvPr id="669704" name="Rectangle 8"/>
          <p:cNvSpPr>
            <a:spLocks noGrp="1" noChangeArrowheads="1"/>
          </p:cNvSpPr>
          <p:nvPr>
            <p:ph type="title"/>
          </p:nvPr>
        </p:nvSpPr>
        <p:spPr/>
        <p:txBody>
          <a:bodyPr/>
          <a:lstStyle/>
          <a:p>
            <a:r>
              <a:rPr lang="en-US" dirty="0" smtClean="0"/>
              <a:t>Outline</a:t>
            </a:r>
            <a:endParaRPr lang="en-US" dirty="0"/>
          </a:p>
        </p:txBody>
      </p:sp>
      <p:sp>
        <p:nvSpPr>
          <p:cNvPr id="669705" name="Rectangle 9"/>
          <p:cNvSpPr>
            <a:spLocks noGrp="1" noChangeArrowheads="1"/>
          </p:cNvSpPr>
          <p:nvPr>
            <p:ph type="body" idx="1"/>
          </p:nvPr>
        </p:nvSpPr>
        <p:spPr/>
        <p:txBody>
          <a:bodyPr/>
          <a:lstStyle/>
          <a:p>
            <a:r>
              <a:rPr lang="en-US" sz="2400" dirty="0"/>
              <a:t>1 Informal Design Guidelines for Relational Databases</a:t>
            </a:r>
          </a:p>
          <a:p>
            <a:pPr lvl="1"/>
            <a:r>
              <a:rPr lang="en-US" sz="2200" dirty="0"/>
              <a:t>1.1Semantics of the Relation Attributes</a:t>
            </a:r>
          </a:p>
          <a:p>
            <a:pPr lvl="1"/>
            <a:r>
              <a:rPr lang="en-US" sz="2200" dirty="0"/>
              <a:t>1.2 Redundant Information in </a:t>
            </a:r>
            <a:r>
              <a:rPr lang="en-US" sz="2200" dirty="0" err="1"/>
              <a:t>Tuples</a:t>
            </a:r>
            <a:r>
              <a:rPr lang="en-US" sz="2200" dirty="0"/>
              <a:t> and Update Anomalies</a:t>
            </a:r>
          </a:p>
          <a:p>
            <a:pPr lvl="1"/>
            <a:r>
              <a:rPr lang="en-US" sz="2200" dirty="0"/>
              <a:t>1.3 Null Values in </a:t>
            </a:r>
            <a:r>
              <a:rPr lang="en-US" sz="2200" dirty="0" err="1"/>
              <a:t>Tuples</a:t>
            </a:r>
            <a:endParaRPr lang="en-US" sz="2200" dirty="0"/>
          </a:p>
          <a:p>
            <a:pPr lvl="1"/>
            <a:r>
              <a:rPr lang="en-US" sz="2200" dirty="0"/>
              <a:t>1.4 Spurious </a:t>
            </a:r>
            <a:r>
              <a:rPr lang="en-US" sz="2200" dirty="0" err="1"/>
              <a:t>Tuples</a:t>
            </a:r>
            <a:endParaRPr lang="en-US" sz="2200" dirty="0"/>
          </a:p>
          <a:p>
            <a:pPr lvl="1"/>
            <a:endParaRPr lang="en-US" sz="2200" dirty="0"/>
          </a:p>
          <a:p>
            <a:r>
              <a:rPr lang="en-US" sz="2400" dirty="0"/>
              <a:t>2 Functional Dependencies (FDs)</a:t>
            </a:r>
          </a:p>
          <a:p>
            <a:pPr lvl="1"/>
            <a:r>
              <a:rPr lang="en-US" sz="2200" dirty="0"/>
              <a:t>2.1 Definition of FD</a:t>
            </a:r>
          </a:p>
          <a:p>
            <a:pPr lvl="1"/>
            <a:r>
              <a:rPr lang="en-US" sz="2200" dirty="0"/>
              <a:t>2.2 Inference Rules for FDs</a:t>
            </a:r>
          </a:p>
          <a:p>
            <a:pPr lvl="1"/>
            <a:r>
              <a:rPr lang="en-US" sz="2200" dirty="0"/>
              <a:t>2.3 Equivalence of Sets of FDs</a:t>
            </a:r>
          </a:p>
          <a:p>
            <a:pPr lvl="1"/>
            <a:r>
              <a:rPr lang="en-US" sz="2200" dirty="0"/>
              <a:t>2.4 Minimal Sets of FDs</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B2252A8B-A633-471D-B286-53DC0A0076BD}" type="slidenum">
              <a:rPr lang="en-US"/>
              <a:pPr/>
              <a:t>115</a:t>
            </a:fld>
            <a:endParaRPr lang="en-CA"/>
          </a:p>
        </p:txBody>
      </p:sp>
      <p:sp>
        <p:nvSpPr>
          <p:cNvPr id="765958" name="Rectangle 6"/>
          <p:cNvSpPr>
            <a:spLocks noGrp="1" noChangeArrowheads="1"/>
          </p:cNvSpPr>
          <p:nvPr>
            <p:ph type="title"/>
          </p:nvPr>
        </p:nvSpPr>
        <p:spPr/>
        <p:txBody>
          <a:bodyPr/>
          <a:lstStyle/>
          <a:p>
            <a:r>
              <a:rPr lang="en-US"/>
              <a:t>Chapter Outline</a:t>
            </a:r>
          </a:p>
        </p:txBody>
      </p:sp>
      <p:sp>
        <p:nvSpPr>
          <p:cNvPr id="765959" name="Rectangle 7"/>
          <p:cNvSpPr>
            <a:spLocks noGrp="1" noChangeArrowheads="1"/>
          </p:cNvSpPr>
          <p:nvPr>
            <p:ph type="body" idx="1"/>
          </p:nvPr>
        </p:nvSpPr>
        <p:spPr/>
        <p:txBody>
          <a:bodyPr/>
          <a:lstStyle/>
          <a:p>
            <a:pPr>
              <a:lnSpc>
                <a:spcPct val="90000"/>
              </a:lnSpc>
            </a:pPr>
            <a:r>
              <a:rPr lang="en-US" sz="2400"/>
              <a:t>3 Normal Forms Based on Primary Keys</a:t>
            </a:r>
          </a:p>
          <a:p>
            <a:pPr lvl="1">
              <a:lnSpc>
                <a:spcPct val="90000"/>
              </a:lnSpc>
            </a:pPr>
            <a:r>
              <a:rPr lang="en-US" sz="2200"/>
              <a:t>3.1 Normalization of Relations </a:t>
            </a:r>
          </a:p>
          <a:p>
            <a:pPr lvl="1">
              <a:lnSpc>
                <a:spcPct val="90000"/>
              </a:lnSpc>
            </a:pPr>
            <a:r>
              <a:rPr lang="en-US" sz="2200"/>
              <a:t>3.2 Practical Use of Normal Forms </a:t>
            </a:r>
          </a:p>
          <a:p>
            <a:pPr lvl="1">
              <a:lnSpc>
                <a:spcPct val="90000"/>
              </a:lnSpc>
            </a:pPr>
            <a:r>
              <a:rPr lang="en-US" sz="2200"/>
              <a:t>3.3 Definitions of Keys and Attributes Participating in Keys </a:t>
            </a:r>
          </a:p>
          <a:p>
            <a:pPr lvl="1">
              <a:lnSpc>
                <a:spcPct val="90000"/>
              </a:lnSpc>
            </a:pPr>
            <a:r>
              <a:rPr lang="en-US" sz="2200"/>
              <a:t>3.4 First Normal Form</a:t>
            </a:r>
          </a:p>
          <a:p>
            <a:pPr lvl="1">
              <a:lnSpc>
                <a:spcPct val="90000"/>
              </a:lnSpc>
            </a:pPr>
            <a:r>
              <a:rPr lang="en-US" sz="2200"/>
              <a:t>3.5 Second Normal Form</a:t>
            </a:r>
          </a:p>
          <a:p>
            <a:pPr lvl="1">
              <a:lnSpc>
                <a:spcPct val="90000"/>
              </a:lnSpc>
            </a:pPr>
            <a:r>
              <a:rPr lang="en-US" sz="2200"/>
              <a:t>3.6 Third Normal Form</a:t>
            </a:r>
          </a:p>
          <a:p>
            <a:pPr lvl="1">
              <a:lnSpc>
                <a:spcPct val="90000"/>
              </a:lnSpc>
            </a:pPr>
            <a:endParaRPr lang="en-US" sz="2200"/>
          </a:p>
          <a:p>
            <a:pPr>
              <a:lnSpc>
                <a:spcPct val="90000"/>
              </a:lnSpc>
            </a:pPr>
            <a:r>
              <a:rPr lang="en-US" sz="2400"/>
              <a:t>4 General Normal Form Definitions (For Multiple Keys)</a:t>
            </a:r>
          </a:p>
          <a:p>
            <a:pPr>
              <a:lnSpc>
                <a:spcPct val="90000"/>
              </a:lnSpc>
            </a:pPr>
            <a:endParaRPr lang="en-US" sz="2400"/>
          </a:p>
          <a:p>
            <a:pPr>
              <a:lnSpc>
                <a:spcPct val="90000"/>
              </a:lnSpc>
            </a:pPr>
            <a:r>
              <a:rPr lang="en-US" sz="2400"/>
              <a:t>5 BCNF (Boyce-Codd Normal Form)</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409ADA32-D722-4A67-AB21-1B8D9EAE964B}" type="slidenum">
              <a:rPr lang="en-US"/>
              <a:pPr/>
              <a:t>116</a:t>
            </a:fld>
            <a:endParaRPr lang="en-CA"/>
          </a:p>
        </p:txBody>
      </p:sp>
      <p:sp>
        <p:nvSpPr>
          <p:cNvPr id="673798" name="Rectangle 6"/>
          <p:cNvSpPr>
            <a:spLocks noGrp="1" noChangeArrowheads="1"/>
          </p:cNvSpPr>
          <p:nvPr>
            <p:ph type="title"/>
          </p:nvPr>
        </p:nvSpPr>
        <p:spPr/>
        <p:txBody>
          <a:bodyPr/>
          <a:lstStyle/>
          <a:p>
            <a:r>
              <a:rPr lang="en-US" sz="3200"/>
              <a:t>1 Informal Design Guidelines for Relational Databases (1)</a:t>
            </a:r>
          </a:p>
        </p:txBody>
      </p:sp>
      <p:sp>
        <p:nvSpPr>
          <p:cNvPr id="673799" name="Rectangle 7"/>
          <p:cNvSpPr>
            <a:spLocks noGrp="1" noChangeArrowheads="1"/>
          </p:cNvSpPr>
          <p:nvPr>
            <p:ph type="body" idx="1"/>
          </p:nvPr>
        </p:nvSpPr>
        <p:spPr/>
        <p:txBody>
          <a:bodyPr/>
          <a:lstStyle/>
          <a:p>
            <a:r>
              <a:rPr lang="en-US"/>
              <a:t>What is relational database design?</a:t>
            </a:r>
          </a:p>
          <a:p>
            <a:pPr lvl="1"/>
            <a:r>
              <a:rPr lang="en-US"/>
              <a:t>The grouping of attributes to form "good" relation schemas</a:t>
            </a:r>
          </a:p>
          <a:p>
            <a:r>
              <a:rPr lang="en-US"/>
              <a:t> Two levels of relation schemas</a:t>
            </a:r>
          </a:p>
          <a:p>
            <a:pPr lvl="1"/>
            <a:r>
              <a:rPr lang="en-US"/>
              <a:t>The logical "user view" level</a:t>
            </a:r>
          </a:p>
          <a:p>
            <a:pPr lvl="1"/>
            <a:r>
              <a:rPr lang="en-US"/>
              <a:t>The storage "base relation" level</a:t>
            </a:r>
          </a:p>
          <a:p>
            <a:r>
              <a:rPr lang="en-US"/>
              <a:t> Design is concerned mainly with base relations</a:t>
            </a:r>
          </a:p>
          <a:p>
            <a:r>
              <a:rPr lang="en-US"/>
              <a:t> What are the criteria for "good" base relations? </a:t>
            </a:r>
          </a:p>
          <a:p>
            <a:endParaRPr lang="en-US"/>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6AAF4FDC-4EBC-4E4F-AEB0-FD66365CC56F}" type="slidenum">
              <a:rPr lang="en-US"/>
              <a:pPr/>
              <a:t>117</a:t>
            </a:fld>
            <a:endParaRPr lang="en-CA"/>
          </a:p>
        </p:txBody>
      </p:sp>
      <p:sp>
        <p:nvSpPr>
          <p:cNvPr id="675846" name="Rectangle 6"/>
          <p:cNvSpPr>
            <a:spLocks noGrp="1" noChangeArrowheads="1"/>
          </p:cNvSpPr>
          <p:nvPr>
            <p:ph type="title"/>
          </p:nvPr>
        </p:nvSpPr>
        <p:spPr/>
        <p:txBody>
          <a:bodyPr/>
          <a:lstStyle/>
          <a:p>
            <a:r>
              <a:rPr lang="en-US" sz="3200"/>
              <a:t>Informal Design Guidelines for Relational Databases (2)</a:t>
            </a:r>
          </a:p>
        </p:txBody>
      </p:sp>
      <p:sp>
        <p:nvSpPr>
          <p:cNvPr id="675847" name="Rectangle 7"/>
          <p:cNvSpPr>
            <a:spLocks noGrp="1" noChangeArrowheads="1"/>
          </p:cNvSpPr>
          <p:nvPr>
            <p:ph type="body" idx="1"/>
          </p:nvPr>
        </p:nvSpPr>
        <p:spPr/>
        <p:txBody>
          <a:bodyPr/>
          <a:lstStyle/>
          <a:p>
            <a:r>
              <a:rPr lang="en-US" sz="2400"/>
              <a:t>We first discuss informal guidelines for good relational design</a:t>
            </a:r>
          </a:p>
          <a:p>
            <a:r>
              <a:rPr lang="en-US" sz="2400"/>
              <a:t>Then we discuss formal concepts of functional dependencies and normal forms</a:t>
            </a:r>
          </a:p>
          <a:p>
            <a:pPr lvl="1"/>
            <a:r>
              <a:rPr lang="en-US" sz="2200"/>
              <a:t>- 1NF (First Normal Form)</a:t>
            </a:r>
          </a:p>
          <a:p>
            <a:pPr lvl="1"/>
            <a:r>
              <a:rPr lang="en-US" sz="2200"/>
              <a:t>- 2NF (Second Normal Form)</a:t>
            </a:r>
          </a:p>
          <a:p>
            <a:pPr lvl="1"/>
            <a:r>
              <a:rPr lang="en-US" sz="2200"/>
              <a:t>- 3NF (Third Normal Form)</a:t>
            </a:r>
          </a:p>
          <a:p>
            <a:pPr lvl="1"/>
            <a:r>
              <a:rPr lang="en-US" sz="2200"/>
              <a:t>- BCNF (Boyce-Codd Normal Form)</a:t>
            </a:r>
          </a:p>
          <a:p>
            <a:r>
              <a:rPr lang="en-US" sz="2400"/>
              <a:t>Additional types of dependencies, further normal forms, relational design algorithms by synthesis are discussed in Chapter 11 </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DD5E984D-6FF9-479E-A8CD-B64199A3E640}" type="slidenum">
              <a:rPr lang="en-US"/>
              <a:pPr/>
              <a:t>118</a:t>
            </a:fld>
            <a:endParaRPr lang="en-CA"/>
          </a:p>
        </p:txBody>
      </p:sp>
      <p:sp>
        <p:nvSpPr>
          <p:cNvPr id="677894" name="Rectangle 6"/>
          <p:cNvSpPr>
            <a:spLocks noGrp="1" noChangeArrowheads="1"/>
          </p:cNvSpPr>
          <p:nvPr>
            <p:ph type="title"/>
          </p:nvPr>
        </p:nvSpPr>
        <p:spPr/>
        <p:txBody>
          <a:bodyPr/>
          <a:lstStyle/>
          <a:p>
            <a:r>
              <a:rPr lang="en-US" sz="3200"/>
              <a:t>1.1	Semantics of the Relation Attributes </a:t>
            </a:r>
          </a:p>
        </p:txBody>
      </p:sp>
      <p:sp>
        <p:nvSpPr>
          <p:cNvPr id="677895" name="Rectangle 7"/>
          <p:cNvSpPr>
            <a:spLocks noGrp="1" noChangeArrowheads="1"/>
          </p:cNvSpPr>
          <p:nvPr>
            <p:ph type="body" idx="1"/>
          </p:nvPr>
        </p:nvSpPr>
        <p:spPr/>
        <p:txBody>
          <a:bodyPr/>
          <a:lstStyle/>
          <a:p>
            <a:r>
              <a:rPr lang="en-US" sz="2400"/>
              <a:t>GUIDELINE 1: Informally, each tuple in a relation should represent one entity or relationship instance. (Applies to individual relations and their attributes).</a:t>
            </a:r>
          </a:p>
          <a:p>
            <a:pPr lvl="1"/>
            <a:r>
              <a:rPr lang="en-US" sz="2200"/>
              <a:t>Attributes of different entities (EMPLOYEEs, DEPARTMENTs, PROJECTs) should not be mixed in the same relation</a:t>
            </a:r>
          </a:p>
          <a:p>
            <a:pPr lvl="1"/>
            <a:r>
              <a:rPr lang="en-US" sz="2200"/>
              <a:t>Only foreign keys should be used to refer to other entities</a:t>
            </a:r>
          </a:p>
          <a:p>
            <a:pPr lvl="1"/>
            <a:r>
              <a:rPr lang="en-US" sz="2200"/>
              <a:t>Entity and relationship attributes should be kept apart as much as possible.</a:t>
            </a:r>
          </a:p>
          <a:p>
            <a:r>
              <a:rPr lang="en-US" sz="2400" u="sng"/>
              <a:t>Bottom Line:</a:t>
            </a:r>
            <a:r>
              <a:rPr lang="en-US" sz="2400"/>
              <a:t> </a:t>
            </a:r>
            <a:r>
              <a:rPr lang="en-US" sz="2400" i="1"/>
              <a:t>Design a schema that can be explained easily relation by relation. The semantics of attributes should be easy to interpret. </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10- </a:t>
            </a:r>
            <a:fld id="{5BA3B510-CFAA-42F5-854E-AF5CCE06C6D0}" type="slidenum">
              <a:rPr lang="en-US"/>
              <a:pPr/>
              <a:t>119</a:t>
            </a:fld>
            <a:endParaRPr lang="en-CA"/>
          </a:p>
        </p:txBody>
      </p:sp>
      <p:sp>
        <p:nvSpPr>
          <p:cNvPr id="679945" name="Rectangle 9"/>
          <p:cNvSpPr>
            <a:spLocks noGrp="1" noChangeArrowheads="1"/>
          </p:cNvSpPr>
          <p:nvPr>
            <p:ph type="title"/>
          </p:nvPr>
        </p:nvSpPr>
        <p:spPr/>
        <p:txBody>
          <a:bodyPr/>
          <a:lstStyle/>
          <a:p>
            <a:r>
              <a:rPr lang="en-US" sz="3200"/>
              <a:t>Figure 10.1 A simplified COMPANY relational database schema</a:t>
            </a:r>
          </a:p>
        </p:txBody>
      </p:sp>
      <p:sp>
        <p:nvSpPr>
          <p:cNvPr id="679940" name="Rectangle 4"/>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679947" name="Picture 11" descr="fig10_01"/>
          <p:cNvPicPr>
            <a:picLocks noChangeAspect="1" noChangeArrowheads="1"/>
          </p:cNvPicPr>
          <p:nvPr/>
        </p:nvPicPr>
        <p:blipFill>
          <a:blip r:embed="rId3"/>
          <a:srcRect/>
          <a:stretch>
            <a:fillRect/>
          </a:stretch>
        </p:blipFill>
        <p:spPr bwMode="auto">
          <a:xfrm>
            <a:off x="1752600" y="1524000"/>
            <a:ext cx="5105400" cy="4930775"/>
          </a:xfrm>
          <a:prstGeom prst="rect">
            <a:avLst/>
          </a:prstGeom>
          <a:noFill/>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74735ADB-2ADB-4D55-8DF5-322295070FF8}" type="slidenum">
              <a:rPr lang="en-US"/>
              <a:pPr/>
              <a:t>12</a:t>
            </a:fld>
            <a:endParaRPr lang="en-CA"/>
          </a:p>
        </p:txBody>
      </p:sp>
      <p:sp>
        <p:nvSpPr>
          <p:cNvPr id="733186" name="Rectangle 2"/>
          <p:cNvSpPr>
            <a:spLocks noGrp="1" noChangeArrowheads="1"/>
          </p:cNvSpPr>
          <p:nvPr>
            <p:ph type="title"/>
          </p:nvPr>
        </p:nvSpPr>
        <p:spPr/>
        <p:txBody>
          <a:bodyPr/>
          <a:lstStyle/>
          <a:p>
            <a:r>
              <a:rPr lang="en-US"/>
              <a:t>Formal Definitions - Summary</a:t>
            </a:r>
          </a:p>
        </p:txBody>
      </p:sp>
      <p:sp>
        <p:nvSpPr>
          <p:cNvPr id="733187" name="Rectangle 3"/>
          <p:cNvSpPr>
            <a:spLocks noGrp="1" noChangeArrowheads="1"/>
          </p:cNvSpPr>
          <p:nvPr>
            <p:ph type="body" idx="1"/>
          </p:nvPr>
        </p:nvSpPr>
        <p:spPr/>
        <p:txBody>
          <a:bodyPr/>
          <a:lstStyle/>
          <a:p>
            <a:r>
              <a:rPr lang="en-US" sz="2400"/>
              <a:t>Formally,</a:t>
            </a:r>
          </a:p>
          <a:p>
            <a:pPr lvl="1"/>
            <a:r>
              <a:rPr lang="en-US" sz="2200"/>
              <a:t>Given R(A1, A2, .........., An)</a:t>
            </a:r>
          </a:p>
          <a:p>
            <a:pPr lvl="1"/>
            <a:r>
              <a:rPr lang="en-US" sz="2200"/>
              <a:t> 	r(R) </a:t>
            </a:r>
            <a:r>
              <a:rPr lang="en-US" sz="2200">
                <a:sym typeface="Symbol" pitchFamily="1" charset="2"/>
              </a:rPr>
              <a:t></a:t>
            </a:r>
            <a:r>
              <a:rPr lang="en-US" sz="2200"/>
              <a:t> dom (A1) X dom (A2) X ....X dom(An)</a:t>
            </a:r>
          </a:p>
          <a:p>
            <a:r>
              <a:rPr lang="en-US" sz="2400"/>
              <a:t>R(A1, A2, …, An) is the </a:t>
            </a:r>
            <a:r>
              <a:rPr lang="en-US" sz="2400" b="1"/>
              <a:t>schema</a:t>
            </a:r>
            <a:r>
              <a:rPr lang="en-US" sz="2400"/>
              <a:t> of the relation</a:t>
            </a:r>
          </a:p>
          <a:p>
            <a:r>
              <a:rPr lang="en-US" sz="2400"/>
              <a:t>R is the </a:t>
            </a:r>
            <a:r>
              <a:rPr lang="en-US" sz="2400" b="1"/>
              <a:t>name</a:t>
            </a:r>
            <a:r>
              <a:rPr lang="en-US" sz="2400"/>
              <a:t> of the relation</a:t>
            </a:r>
          </a:p>
          <a:p>
            <a:r>
              <a:rPr lang="en-US" sz="2400"/>
              <a:t>A1, A2, …, An are the </a:t>
            </a:r>
            <a:r>
              <a:rPr lang="en-US" sz="2400" b="1"/>
              <a:t>attributes</a:t>
            </a:r>
            <a:r>
              <a:rPr lang="en-US" sz="2400"/>
              <a:t> of the relation</a:t>
            </a:r>
          </a:p>
          <a:p>
            <a:r>
              <a:rPr lang="en-US" sz="2400"/>
              <a:t>r(R):  a specific </a:t>
            </a:r>
            <a:r>
              <a:rPr lang="en-US" sz="2400" b="1"/>
              <a:t>state</a:t>
            </a:r>
            <a:r>
              <a:rPr lang="en-US" sz="2400"/>
              <a:t> (or "value" or “population”) of relation R – this is a </a:t>
            </a:r>
            <a:r>
              <a:rPr lang="en-US" sz="2400" i="1"/>
              <a:t>set of tuples</a:t>
            </a:r>
            <a:r>
              <a:rPr lang="en-US" sz="2400"/>
              <a:t> (rows)</a:t>
            </a:r>
          </a:p>
          <a:p>
            <a:pPr lvl="1"/>
            <a:r>
              <a:rPr lang="en-US" sz="2200"/>
              <a:t>r(R) = {t1, t2, …, tn} where each ti is an n-tuple</a:t>
            </a:r>
          </a:p>
          <a:p>
            <a:pPr lvl="1"/>
            <a:r>
              <a:rPr lang="en-US" sz="2200"/>
              <a:t>ti = &lt;v1, v2, …, vn&gt; where each vj </a:t>
            </a:r>
            <a:r>
              <a:rPr lang="en-US" sz="2200" i="1"/>
              <a:t>element-of</a:t>
            </a:r>
            <a:r>
              <a:rPr lang="en-US" sz="2200"/>
              <a:t> dom(Aj)</a:t>
            </a:r>
          </a:p>
        </p:txBody>
      </p:sp>
    </p:spTree>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714F946A-7A72-42DB-9542-F2A6CB055B97}" type="slidenum">
              <a:rPr lang="en-US"/>
              <a:pPr/>
              <a:t>120</a:t>
            </a:fld>
            <a:endParaRPr lang="en-CA"/>
          </a:p>
        </p:txBody>
      </p:sp>
      <p:sp>
        <p:nvSpPr>
          <p:cNvPr id="681990" name="Rectangle 6"/>
          <p:cNvSpPr>
            <a:spLocks noGrp="1" noChangeArrowheads="1"/>
          </p:cNvSpPr>
          <p:nvPr>
            <p:ph type="title"/>
          </p:nvPr>
        </p:nvSpPr>
        <p:spPr/>
        <p:txBody>
          <a:bodyPr/>
          <a:lstStyle/>
          <a:p>
            <a:r>
              <a:rPr lang="en-US" sz="3200"/>
              <a:t>1.2 Redundant Information in Tuples and Update Anomalies </a:t>
            </a:r>
          </a:p>
        </p:txBody>
      </p:sp>
      <p:sp>
        <p:nvSpPr>
          <p:cNvPr id="681991" name="Rectangle 7"/>
          <p:cNvSpPr>
            <a:spLocks noGrp="1" noChangeArrowheads="1"/>
          </p:cNvSpPr>
          <p:nvPr>
            <p:ph type="body" idx="1"/>
          </p:nvPr>
        </p:nvSpPr>
        <p:spPr/>
        <p:txBody>
          <a:bodyPr/>
          <a:lstStyle/>
          <a:p>
            <a:r>
              <a:rPr lang="en-US"/>
              <a:t>Information is stored redundantly </a:t>
            </a:r>
          </a:p>
          <a:p>
            <a:pPr lvl="1"/>
            <a:r>
              <a:rPr lang="en-US"/>
              <a:t>Wastes storage</a:t>
            </a:r>
          </a:p>
          <a:p>
            <a:pPr lvl="1"/>
            <a:r>
              <a:rPr lang="en-US"/>
              <a:t>Causes problems with update anomalies</a:t>
            </a:r>
          </a:p>
          <a:p>
            <a:pPr lvl="2"/>
            <a:r>
              <a:rPr lang="en-US"/>
              <a:t>Insertion anomalies</a:t>
            </a:r>
          </a:p>
          <a:p>
            <a:pPr lvl="2"/>
            <a:r>
              <a:rPr lang="en-US"/>
              <a:t>Deletion anomalies</a:t>
            </a:r>
          </a:p>
          <a:p>
            <a:pPr lvl="2"/>
            <a:r>
              <a:rPr lang="en-US"/>
              <a:t>Modification anomalies </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101D159F-2740-43AA-8A20-EE20C7511923}" type="slidenum">
              <a:rPr lang="en-US"/>
              <a:pPr/>
              <a:t>121</a:t>
            </a:fld>
            <a:endParaRPr lang="en-CA"/>
          </a:p>
        </p:txBody>
      </p:sp>
      <p:sp>
        <p:nvSpPr>
          <p:cNvPr id="684038" name="Rectangle 6"/>
          <p:cNvSpPr>
            <a:spLocks noGrp="1" noChangeArrowheads="1"/>
          </p:cNvSpPr>
          <p:nvPr>
            <p:ph type="title"/>
          </p:nvPr>
        </p:nvSpPr>
        <p:spPr/>
        <p:txBody>
          <a:bodyPr/>
          <a:lstStyle/>
          <a:p>
            <a:r>
              <a:rPr lang="en-US" sz="3200"/>
              <a:t>EXAMPLE OF AN UPDATE ANOMALY</a:t>
            </a:r>
          </a:p>
        </p:txBody>
      </p:sp>
      <p:sp>
        <p:nvSpPr>
          <p:cNvPr id="684039" name="Rectangle 7"/>
          <p:cNvSpPr>
            <a:spLocks noGrp="1" noChangeArrowheads="1"/>
          </p:cNvSpPr>
          <p:nvPr>
            <p:ph type="body" idx="1"/>
          </p:nvPr>
        </p:nvSpPr>
        <p:spPr/>
        <p:txBody>
          <a:bodyPr/>
          <a:lstStyle/>
          <a:p>
            <a:r>
              <a:rPr lang="en-US"/>
              <a:t>Consider the relation:</a:t>
            </a:r>
          </a:p>
          <a:p>
            <a:pPr lvl="1"/>
            <a:r>
              <a:rPr lang="en-US"/>
              <a:t>EMP_PROJ(Emp#, Proj#, Ename, Pname, No_hours)</a:t>
            </a:r>
          </a:p>
          <a:p>
            <a:r>
              <a:rPr lang="en-US"/>
              <a:t>Update Anomaly:</a:t>
            </a:r>
          </a:p>
          <a:p>
            <a:pPr lvl="1"/>
            <a:r>
              <a:rPr lang="en-US"/>
              <a:t>Changing the name of  project number P1 from “Billing” to “Customer-Accounting” may cause this update to be made for all 100 employees working on project P1. </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A6E94B33-B6CF-4093-90DE-FA0C98985F6A}" type="slidenum">
              <a:rPr lang="en-US"/>
              <a:pPr/>
              <a:t>122</a:t>
            </a:fld>
            <a:endParaRPr lang="en-CA"/>
          </a:p>
        </p:txBody>
      </p:sp>
      <p:sp>
        <p:nvSpPr>
          <p:cNvPr id="686086" name="Rectangle 6"/>
          <p:cNvSpPr>
            <a:spLocks noGrp="1" noChangeArrowheads="1"/>
          </p:cNvSpPr>
          <p:nvPr>
            <p:ph type="title"/>
          </p:nvPr>
        </p:nvSpPr>
        <p:spPr/>
        <p:txBody>
          <a:bodyPr/>
          <a:lstStyle/>
          <a:p>
            <a:r>
              <a:rPr lang="en-US" sz="3200"/>
              <a:t>EXAMPLE OF AN INSERT ANOMALY</a:t>
            </a:r>
          </a:p>
        </p:txBody>
      </p:sp>
      <p:sp>
        <p:nvSpPr>
          <p:cNvPr id="686087" name="Rectangle 7"/>
          <p:cNvSpPr>
            <a:spLocks noGrp="1" noChangeArrowheads="1"/>
          </p:cNvSpPr>
          <p:nvPr>
            <p:ph type="body" idx="1"/>
          </p:nvPr>
        </p:nvSpPr>
        <p:spPr/>
        <p:txBody>
          <a:bodyPr/>
          <a:lstStyle/>
          <a:p>
            <a:r>
              <a:rPr lang="en-US"/>
              <a:t>Consider the relation:</a:t>
            </a:r>
          </a:p>
          <a:p>
            <a:pPr lvl="1"/>
            <a:r>
              <a:rPr lang="en-US"/>
              <a:t>EMP_PROJ(Emp#, Proj#, Ename, Pname, No_hours)</a:t>
            </a:r>
          </a:p>
          <a:p>
            <a:r>
              <a:rPr lang="en-US"/>
              <a:t>Insert  Anomaly:</a:t>
            </a:r>
          </a:p>
          <a:p>
            <a:pPr lvl="1"/>
            <a:r>
              <a:rPr lang="en-US"/>
              <a:t>Cannot insert a project unless an employee is assigned to it.</a:t>
            </a:r>
          </a:p>
          <a:p>
            <a:r>
              <a:rPr lang="en-US"/>
              <a:t>Conversely</a:t>
            </a:r>
          </a:p>
          <a:p>
            <a:pPr lvl="1"/>
            <a:r>
              <a:rPr lang="en-US"/>
              <a:t>Cannot insert an employee unless an he/she is assigned to a project. </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4FCB3CB1-FCF6-417F-AC53-776769D36838}" type="slidenum">
              <a:rPr lang="en-US"/>
              <a:pPr/>
              <a:t>123</a:t>
            </a:fld>
            <a:endParaRPr lang="en-CA"/>
          </a:p>
        </p:txBody>
      </p:sp>
      <p:sp>
        <p:nvSpPr>
          <p:cNvPr id="769026" name="Rectangle 2"/>
          <p:cNvSpPr>
            <a:spLocks noGrp="1" noChangeArrowheads="1"/>
          </p:cNvSpPr>
          <p:nvPr>
            <p:ph type="title"/>
          </p:nvPr>
        </p:nvSpPr>
        <p:spPr/>
        <p:txBody>
          <a:bodyPr/>
          <a:lstStyle/>
          <a:p>
            <a:r>
              <a:rPr lang="en-US" sz="3200"/>
              <a:t>EXAMPLE OF AN DELETE ANOMALY</a:t>
            </a:r>
          </a:p>
        </p:txBody>
      </p:sp>
      <p:sp>
        <p:nvSpPr>
          <p:cNvPr id="769027" name="Rectangle 3"/>
          <p:cNvSpPr>
            <a:spLocks noGrp="1" noChangeArrowheads="1"/>
          </p:cNvSpPr>
          <p:nvPr>
            <p:ph type="body" idx="1"/>
          </p:nvPr>
        </p:nvSpPr>
        <p:spPr/>
        <p:txBody>
          <a:bodyPr/>
          <a:lstStyle/>
          <a:p>
            <a:r>
              <a:rPr lang="en-US"/>
              <a:t>Consider the relation:</a:t>
            </a:r>
          </a:p>
          <a:p>
            <a:pPr lvl="1"/>
            <a:r>
              <a:rPr lang="en-US"/>
              <a:t>EMP_PROJ(Emp#, Proj#, Ename, Pname, No_hours)</a:t>
            </a:r>
          </a:p>
          <a:p>
            <a:r>
              <a:rPr lang="en-US"/>
              <a:t>Delete Anomaly:</a:t>
            </a:r>
          </a:p>
          <a:p>
            <a:pPr lvl="1"/>
            <a:r>
              <a:rPr lang="en-US"/>
              <a:t>When a project is deleted, it will result in deleting all the employees who work on that project.</a:t>
            </a:r>
          </a:p>
          <a:p>
            <a:pPr lvl="1"/>
            <a:r>
              <a:rPr lang="en-US"/>
              <a:t>Alternately, if an employee is the sole employee on a project, deleting that employee would result in deleting the corresponding project.</a:t>
            </a:r>
          </a:p>
          <a:p>
            <a:endParaRPr lang="en-US"/>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10- </a:t>
            </a:r>
            <a:fld id="{8A8A0C61-1539-4A51-A6C0-C73605B26776}" type="slidenum">
              <a:rPr lang="en-US"/>
              <a:pPr/>
              <a:t>124</a:t>
            </a:fld>
            <a:endParaRPr lang="en-CA"/>
          </a:p>
        </p:txBody>
      </p:sp>
      <p:sp>
        <p:nvSpPr>
          <p:cNvPr id="688137" name="Rectangle 9"/>
          <p:cNvSpPr>
            <a:spLocks noGrp="1" noChangeArrowheads="1"/>
          </p:cNvSpPr>
          <p:nvPr>
            <p:ph type="title"/>
          </p:nvPr>
        </p:nvSpPr>
        <p:spPr/>
        <p:txBody>
          <a:bodyPr/>
          <a:lstStyle/>
          <a:p>
            <a:r>
              <a:rPr lang="en-US" sz="3200"/>
              <a:t>Figure 10.3 Two relation schemas suffering from update anomalies</a:t>
            </a:r>
          </a:p>
        </p:txBody>
      </p:sp>
      <p:sp>
        <p:nvSpPr>
          <p:cNvPr id="688132" name="Rectangle 4"/>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688139" name="Picture 11" descr="fig10_03"/>
          <p:cNvPicPr>
            <a:picLocks noChangeAspect="1" noChangeArrowheads="1"/>
          </p:cNvPicPr>
          <p:nvPr/>
        </p:nvPicPr>
        <p:blipFill>
          <a:blip r:embed="rId3"/>
          <a:srcRect/>
          <a:stretch>
            <a:fillRect/>
          </a:stretch>
        </p:blipFill>
        <p:spPr bwMode="auto">
          <a:xfrm>
            <a:off x="327025" y="2057400"/>
            <a:ext cx="8207375" cy="3392488"/>
          </a:xfrm>
          <a:prstGeom prst="rect">
            <a:avLst/>
          </a:prstGeom>
          <a:noFill/>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10- </a:t>
            </a:r>
            <a:fld id="{9F32C733-15EF-4FD1-A0AD-8FF14107C058}" type="slidenum">
              <a:rPr lang="en-US"/>
              <a:pPr/>
              <a:t>125</a:t>
            </a:fld>
            <a:endParaRPr lang="en-CA"/>
          </a:p>
        </p:txBody>
      </p:sp>
      <p:sp>
        <p:nvSpPr>
          <p:cNvPr id="690184" name="Rectangle 8"/>
          <p:cNvSpPr>
            <a:spLocks noGrp="1" noChangeArrowheads="1"/>
          </p:cNvSpPr>
          <p:nvPr>
            <p:ph type="title"/>
          </p:nvPr>
        </p:nvSpPr>
        <p:spPr/>
        <p:txBody>
          <a:bodyPr/>
          <a:lstStyle/>
          <a:p>
            <a:r>
              <a:rPr lang="en-US" sz="3200"/>
              <a:t>Figure 10.4 Example States for EMP_DEPT and EMP_PROJ</a:t>
            </a:r>
          </a:p>
        </p:txBody>
      </p:sp>
      <p:pic>
        <p:nvPicPr>
          <p:cNvPr id="690186" name="Picture 10" descr="fig10_04"/>
          <p:cNvPicPr>
            <a:picLocks noChangeAspect="1" noChangeArrowheads="1"/>
          </p:cNvPicPr>
          <p:nvPr/>
        </p:nvPicPr>
        <p:blipFill>
          <a:blip r:embed="rId3"/>
          <a:srcRect/>
          <a:stretch>
            <a:fillRect/>
          </a:stretch>
        </p:blipFill>
        <p:spPr bwMode="auto">
          <a:xfrm>
            <a:off x="2133600" y="1608138"/>
            <a:ext cx="4646613" cy="4792662"/>
          </a:xfrm>
          <a:prstGeom prst="rect">
            <a:avLst/>
          </a:prstGeom>
          <a:noFill/>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93CBE05E-CECE-4AF2-AC9B-D0A56CC07F37}" type="slidenum">
              <a:rPr lang="en-US"/>
              <a:pPr/>
              <a:t>126</a:t>
            </a:fld>
            <a:endParaRPr lang="en-CA"/>
          </a:p>
        </p:txBody>
      </p:sp>
      <p:sp>
        <p:nvSpPr>
          <p:cNvPr id="692230" name="Rectangle 6"/>
          <p:cNvSpPr>
            <a:spLocks noGrp="1" noChangeArrowheads="1"/>
          </p:cNvSpPr>
          <p:nvPr>
            <p:ph type="title"/>
          </p:nvPr>
        </p:nvSpPr>
        <p:spPr/>
        <p:txBody>
          <a:bodyPr/>
          <a:lstStyle/>
          <a:p>
            <a:r>
              <a:rPr lang="en-US" sz="3200"/>
              <a:t>Guideline to Redundant Information in Tuples and Update Anomalies</a:t>
            </a:r>
          </a:p>
        </p:txBody>
      </p:sp>
      <p:sp>
        <p:nvSpPr>
          <p:cNvPr id="692231" name="Rectangle 7"/>
          <p:cNvSpPr>
            <a:spLocks noGrp="1" noChangeArrowheads="1"/>
          </p:cNvSpPr>
          <p:nvPr>
            <p:ph type="body" idx="1"/>
          </p:nvPr>
        </p:nvSpPr>
        <p:spPr/>
        <p:txBody>
          <a:bodyPr/>
          <a:lstStyle/>
          <a:p>
            <a:r>
              <a:rPr lang="en-US"/>
              <a:t>GUIDELINE 2: </a:t>
            </a:r>
          </a:p>
          <a:p>
            <a:pPr lvl="1"/>
            <a:r>
              <a:rPr lang="en-US"/>
              <a:t>Design a schema that does not suffer from the insertion, deletion and update anomalies.</a:t>
            </a:r>
          </a:p>
          <a:p>
            <a:pPr lvl="1"/>
            <a:r>
              <a:rPr lang="en-US"/>
              <a:t>If there are any anomalies present, then note them so that applications can be made to take them into account. </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771B5FF7-DF71-4516-BFB9-6A447DFFB979}" type="slidenum">
              <a:rPr lang="en-US"/>
              <a:pPr/>
              <a:t>127</a:t>
            </a:fld>
            <a:endParaRPr lang="en-CA"/>
          </a:p>
        </p:txBody>
      </p:sp>
      <p:sp>
        <p:nvSpPr>
          <p:cNvPr id="694278" name="Rectangle 6"/>
          <p:cNvSpPr>
            <a:spLocks noGrp="1" noChangeArrowheads="1"/>
          </p:cNvSpPr>
          <p:nvPr>
            <p:ph type="title"/>
          </p:nvPr>
        </p:nvSpPr>
        <p:spPr/>
        <p:txBody>
          <a:bodyPr/>
          <a:lstStyle/>
          <a:p>
            <a:r>
              <a:rPr lang="en-US"/>
              <a:t>1.3 Null Values in Tuples </a:t>
            </a:r>
          </a:p>
        </p:txBody>
      </p:sp>
      <p:sp>
        <p:nvSpPr>
          <p:cNvPr id="694279" name="Rectangle 7"/>
          <p:cNvSpPr>
            <a:spLocks noGrp="1" noChangeArrowheads="1"/>
          </p:cNvSpPr>
          <p:nvPr>
            <p:ph type="body" idx="1"/>
          </p:nvPr>
        </p:nvSpPr>
        <p:spPr/>
        <p:txBody>
          <a:bodyPr/>
          <a:lstStyle/>
          <a:p>
            <a:r>
              <a:rPr lang="en-US"/>
              <a:t>GUIDELINE 3:</a:t>
            </a:r>
          </a:p>
          <a:p>
            <a:pPr lvl="1"/>
            <a:r>
              <a:rPr lang="en-US"/>
              <a:t>Relations should be designed such that their tuples will have as few NULL values as possible</a:t>
            </a:r>
          </a:p>
          <a:p>
            <a:pPr lvl="1"/>
            <a:r>
              <a:rPr lang="en-US"/>
              <a:t>Attributes that are NULL frequently could be placed in separate relations (with the primary key)</a:t>
            </a:r>
          </a:p>
          <a:p>
            <a:r>
              <a:rPr lang="en-US"/>
              <a:t> Reasons for nulls:</a:t>
            </a:r>
          </a:p>
          <a:p>
            <a:pPr lvl="1"/>
            <a:r>
              <a:rPr lang="en-US"/>
              <a:t>Attribute not applicable or invalid</a:t>
            </a:r>
          </a:p>
          <a:p>
            <a:pPr lvl="1"/>
            <a:r>
              <a:rPr lang="en-US"/>
              <a:t>Attribute value unknown  (may exist)</a:t>
            </a:r>
          </a:p>
          <a:p>
            <a:pPr lvl="1"/>
            <a:r>
              <a:rPr lang="en-US"/>
              <a:t>Value known to exist, but unavailable </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22CDD176-7240-492E-96BD-90461F7B7449}" type="slidenum">
              <a:rPr lang="en-US"/>
              <a:pPr/>
              <a:t>128</a:t>
            </a:fld>
            <a:endParaRPr lang="en-CA"/>
          </a:p>
        </p:txBody>
      </p:sp>
      <p:sp>
        <p:nvSpPr>
          <p:cNvPr id="696326" name="Rectangle 6"/>
          <p:cNvSpPr>
            <a:spLocks noGrp="1" noChangeArrowheads="1"/>
          </p:cNvSpPr>
          <p:nvPr>
            <p:ph type="title"/>
          </p:nvPr>
        </p:nvSpPr>
        <p:spPr/>
        <p:txBody>
          <a:bodyPr/>
          <a:lstStyle/>
          <a:p>
            <a:r>
              <a:rPr lang="en-US"/>
              <a:t>1.4 Spurious Tuples </a:t>
            </a:r>
          </a:p>
        </p:txBody>
      </p:sp>
      <p:sp>
        <p:nvSpPr>
          <p:cNvPr id="696327" name="Rectangle 7"/>
          <p:cNvSpPr>
            <a:spLocks noGrp="1" noChangeArrowheads="1"/>
          </p:cNvSpPr>
          <p:nvPr>
            <p:ph type="body" idx="1"/>
          </p:nvPr>
        </p:nvSpPr>
        <p:spPr/>
        <p:txBody>
          <a:bodyPr/>
          <a:lstStyle/>
          <a:p>
            <a:pPr>
              <a:lnSpc>
                <a:spcPct val="90000"/>
              </a:lnSpc>
            </a:pPr>
            <a:r>
              <a:rPr lang="en-US"/>
              <a:t>Bad designs for a relational database may result in erroneous results for certain JOIN operations</a:t>
            </a:r>
          </a:p>
          <a:p>
            <a:pPr>
              <a:lnSpc>
                <a:spcPct val="90000"/>
              </a:lnSpc>
            </a:pPr>
            <a:r>
              <a:rPr lang="en-US"/>
              <a:t>The "lossless join" property is used to guarantee meaningful results for join operations </a:t>
            </a:r>
          </a:p>
          <a:p>
            <a:pPr>
              <a:lnSpc>
                <a:spcPct val="90000"/>
              </a:lnSpc>
            </a:pPr>
            <a:endParaRPr lang="en-US"/>
          </a:p>
          <a:p>
            <a:pPr>
              <a:lnSpc>
                <a:spcPct val="90000"/>
              </a:lnSpc>
            </a:pPr>
            <a:r>
              <a:rPr lang="en-US"/>
              <a:t>GUIDELINE 4:</a:t>
            </a:r>
          </a:p>
          <a:p>
            <a:pPr lvl="1">
              <a:lnSpc>
                <a:spcPct val="90000"/>
              </a:lnSpc>
            </a:pPr>
            <a:r>
              <a:rPr lang="en-US"/>
              <a:t>The relations should be designed to satisfy the lossless join condition.</a:t>
            </a:r>
          </a:p>
          <a:p>
            <a:pPr lvl="1">
              <a:lnSpc>
                <a:spcPct val="90000"/>
              </a:lnSpc>
            </a:pPr>
            <a:r>
              <a:rPr lang="en-US"/>
              <a:t>No spurious tuples should be generated by doing a natural-join of any relations.</a:t>
            </a:r>
          </a:p>
          <a:p>
            <a:pPr>
              <a:lnSpc>
                <a:spcPct val="90000"/>
              </a:lnSpc>
            </a:pPr>
            <a:endParaRPr lang="en-US"/>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4322F7FB-99CA-43C5-963C-8222BA0CD798}" type="slidenum">
              <a:rPr lang="en-US"/>
              <a:pPr/>
              <a:t>129</a:t>
            </a:fld>
            <a:endParaRPr lang="en-CA"/>
          </a:p>
        </p:txBody>
      </p:sp>
      <p:sp>
        <p:nvSpPr>
          <p:cNvPr id="698374" name="Rectangle 6"/>
          <p:cNvSpPr>
            <a:spLocks noGrp="1" noChangeArrowheads="1"/>
          </p:cNvSpPr>
          <p:nvPr>
            <p:ph type="title"/>
          </p:nvPr>
        </p:nvSpPr>
        <p:spPr/>
        <p:txBody>
          <a:bodyPr/>
          <a:lstStyle/>
          <a:p>
            <a:r>
              <a:rPr lang="en-US"/>
              <a:t>Spurious Tuples (2)</a:t>
            </a:r>
          </a:p>
        </p:txBody>
      </p:sp>
      <p:sp>
        <p:nvSpPr>
          <p:cNvPr id="698375" name="Rectangle 7"/>
          <p:cNvSpPr>
            <a:spLocks noGrp="1" noChangeArrowheads="1"/>
          </p:cNvSpPr>
          <p:nvPr>
            <p:ph type="body" idx="1"/>
          </p:nvPr>
        </p:nvSpPr>
        <p:spPr/>
        <p:txBody>
          <a:bodyPr/>
          <a:lstStyle/>
          <a:p>
            <a:pPr marL="457200" indent="-457200"/>
            <a:r>
              <a:rPr lang="en-US" sz="2400"/>
              <a:t>There are two important properties of decompositions: </a:t>
            </a:r>
          </a:p>
          <a:p>
            <a:pPr marL="876300" lvl="1" indent="-419100">
              <a:buSzTx/>
              <a:buFont typeface="Wingdings" pitchFamily="2" charset="2"/>
              <a:buAutoNum type="alphaLcParenR"/>
            </a:pPr>
            <a:r>
              <a:rPr lang="en-US" sz="2200"/>
              <a:t>Non-additive or losslessness of the corresponding join</a:t>
            </a:r>
          </a:p>
          <a:p>
            <a:pPr marL="876300" lvl="1" indent="-419100">
              <a:buSzTx/>
              <a:buFont typeface="Wingdings" pitchFamily="2" charset="2"/>
              <a:buAutoNum type="alphaLcParenR"/>
            </a:pPr>
            <a:r>
              <a:rPr lang="en-US" sz="2200"/>
              <a:t>Preservation of the functional dependencies. </a:t>
            </a:r>
          </a:p>
          <a:p>
            <a:pPr marL="457200" indent="-457200"/>
            <a:endParaRPr lang="en-US" sz="2400"/>
          </a:p>
          <a:p>
            <a:pPr marL="457200" indent="-457200"/>
            <a:r>
              <a:rPr lang="en-US" sz="2400"/>
              <a:t>Note that:</a:t>
            </a:r>
          </a:p>
          <a:p>
            <a:pPr marL="876300" lvl="1" indent="-419100"/>
            <a:r>
              <a:rPr lang="en-US" sz="2200"/>
              <a:t>Property (a) is extremely important and </a:t>
            </a:r>
            <a:r>
              <a:rPr lang="en-US" sz="2200" i="1"/>
              <a:t>cannot</a:t>
            </a:r>
            <a:r>
              <a:rPr lang="en-US" sz="2200"/>
              <a:t> be sacrificed.</a:t>
            </a:r>
          </a:p>
          <a:p>
            <a:pPr marL="876300" lvl="1" indent="-419100"/>
            <a:r>
              <a:rPr lang="en-US" sz="2200"/>
              <a:t>Property (b) is less stringent and may be sacrificed. (See Chapter 11).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F466C5FA-B7FE-4617-8C49-4D62B9104B33}" type="slidenum">
              <a:rPr lang="en-US"/>
              <a:pPr/>
              <a:t>13</a:t>
            </a:fld>
            <a:endParaRPr lang="en-CA"/>
          </a:p>
        </p:txBody>
      </p:sp>
      <p:sp>
        <p:nvSpPr>
          <p:cNvPr id="684036" name="Rectangle 4"/>
          <p:cNvSpPr>
            <a:spLocks noGrp="1" noChangeArrowheads="1"/>
          </p:cNvSpPr>
          <p:nvPr>
            <p:ph type="title"/>
          </p:nvPr>
        </p:nvSpPr>
        <p:spPr/>
        <p:txBody>
          <a:bodyPr/>
          <a:lstStyle/>
          <a:p>
            <a:r>
              <a:rPr lang="en-US"/>
              <a:t>Formal Definitions - Example</a:t>
            </a:r>
          </a:p>
        </p:txBody>
      </p:sp>
      <p:sp>
        <p:nvSpPr>
          <p:cNvPr id="684037" name="Rectangle 5"/>
          <p:cNvSpPr>
            <a:spLocks noGrp="1" noChangeArrowheads="1"/>
          </p:cNvSpPr>
          <p:nvPr>
            <p:ph type="body" idx="1"/>
          </p:nvPr>
        </p:nvSpPr>
        <p:spPr/>
        <p:txBody>
          <a:bodyPr/>
          <a:lstStyle/>
          <a:p>
            <a:r>
              <a:rPr lang="en-US" sz="2400"/>
              <a:t>Let R(A1, A2) be a relation schema:</a:t>
            </a:r>
          </a:p>
          <a:p>
            <a:pPr lvl="1"/>
            <a:r>
              <a:rPr lang="en-US" sz="2200"/>
              <a:t>Let dom(A1) = {0,1}</a:t>
            </a:r>
          </a:p>
          <a:p>
            <a:pPr lvl="1"/>
            <a:r>
              <a:rPr lang="en-US" sz="2200"/>
              <a:t>Let  dom(A2) =  {a,b,c}</a:t>
            </a:r>
          </a:p>
          <a:p>
            <a:r>
              <a:rPr lang="en-US" sz="2400"/>
              <a:t>Then: dom(A1) X dom(A2) is all possible combinations:</a:t>
            </a:r>
          </a:p>
          <a:p>
            <a:pPr lvl="1">
              <a:buFont typeface="Wingdings" pitchFamily="2" charset="2"/>
              <a:buNone/>
            </a:pPr>
            <a:r>
              <a:rPr lang="en-US" sz="2200"/>
              <a:t>{&lt;0,a&gt; , &lt;0,b&gt; , &lt;0,c&gt;, &lt;1,a&gt;, &lt;1,b&gt;, &lt;1,c&gt; } </a:t>
            </a:r>
          </a:p>
          <a:p>
            <a:pPr lvl="1">
              <a:buFont typeface="Wingdings" pitchFamily="2" charset="2"/>
              <a:buNone/>
            </a:pPr>
            <a:endParaRPr lang="en-US" sz="2200"/>
          </a:p>
          <a:p>
            <a:r>
              <a:rPr lang="en-US" sz="2400"/>
              <a:t>The relation state r(R) </a:t>
            </a:r>
            <a:r>
              <a:rPr lang="en-US" sz="2400">
                <a:sym typeface="Symbol" pitchFamily="1" charset="2"/>
              </a:rPr>
              <a:t></a:t>
            </a:r>
            <a:r>
              <a:rPr lang="en-US" sz="2400"/>
              <a:t> dom(A1) X dom(A2)</a:t>
            </a:r>
          </a:p>
          <a:p>
            <a:r>
              <a:rPr lang="en-US" sz="2400"/>
              <a:t>For example: r(R) could be {&lt;0,a&gt; , &lt;0,b&gt; , &lt;1,c&gt; }</a:t>
            </a:r>
          </a:p>
          <a:p>
            <a:pPr lvl="1"/>
            <a:r>
              <a:rPr lang="en-US" sz="2200"/>
              <a:t>this is one possible state (or “population” or “extension”) r of the relation R, defined over A1 and A2.</a:t>
            </a:r>
          </a:p>
          <a:p>
            <a:pPr lvl="1"/>
            <a:r>
              <a:rPr lang="en-US" sz="2200"/>
              <a:t>It has three 2-tuples: &lt;0,a&gt; , &lt;0,b&gt; , &lt;1,c&gt; </a:t>
            </a:r>
          </a:p>
        </p:txBody>
      </p:sp>
    </p:spTree>
  </p:cSld>
  <p:clrMapOvr>
    <a:masterClrMapping/>
  </p:clrMapOvr>
  <p:transition spd="med"/>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6E497C0F-92EA-4357-994B-CE58778B300A}" type="slidenum">
              <a:rPr lang="en-US"/>
              <a:pPr/>
              <a:t>130</a:t>
            </a:fld>
            <a:endParaRPr lang="en-CA"/>
          </a:p>
        </p:txBody>
      </p:sp>
      <p:sp>
        <p:nvSpPr>
          <p:cNvPr id="700422" name="Rectangle 6"/>
          <p:cNvSpPr>
            <a:spLocks noGrp="1" noChangeArrowheads="1"/>
          </p:cNvSpPr>
          <p:nvPr>
            <p:ph type="title"/>
          </p:nvPr>
        </p:nvSpPr>
        <p:spPr/>
        <p:txBody>
          <a:bodyPr/>
          <a:lstStyle/>
          <a:p>
            <a:r>
              <a:rPr lang="en-US"/>
              <a:t>2.1  Functional Dependencies (1) </a:t>
            </a:r>
          </a:p>
        </p:txBody>
      </p:sp>
      <p:sp>
        <p:nvSpPr>
          <p:cNvPr id="700423" name="Rectangle 7"/>
          <p:cNvSpPr>
            <a:spLocks noGrp="1" noChangeArrowheads="1"/>
          </p:cNvSpPr>
          <p:nvPr>
            <p:ph type="body" idx="1"/>
          </p:nvPr>
        </p:nvSpPr>
        <p:spPr/>
        <p:txBody>
          <a:bodyPr/>
          <a:lstStyle/>
          <a:p>
            <a:r>
              <a:rPr lang="en-US"/>
              <a:t>Functional dependencies (FDs)</a:t>
            </a:r>
          </a:p>
          <a:p>
            <a:pPr lvl="1"/>
            <a:r>
              <a:rPr lang="en-US"/>
              <a:t>Are used to specify </a:t>
            </a:r>
            <a:r>
              <a:rPr lang="en-US" i="1"/>
              <a:t>formal measures</a:t>
            </a:r>
            <a:r>
              <a:rPr lang="en-US"/>
              <a:t> of the "goodness" of relational designs</a:t>
            </a:r>
          </a:p>
          <a:p>
            <a:pPr lvl="1"/>
            <a:r>
              <a:rPr lang="en-US"/>
              <a:t>And keys are used to define </a:t>
            </a:r>
            <a:r>
              <a:rPr lang="en-US" b="1"/>
              <a:t>normal forms</a:t>
            </a:r>
            <a:r>
              <a:rPr lang="en-US"/>
              <a:t> for relations</a:t>
            </a:r>
          </a:p>
          <a:p>
            <a:pPr lvl="1"/>
            <a:r>
              <a:rPr lang="en-US"/>
              <a:t>Are </a:t>
            </a:r>
            <a:r>
              <a:rPr lang="en-US" b="1"/>
              <a:t>constraints</a:t>
            </a:r>
            <a:r>
              <a:rPr lang="en-US"/>
              <a:t> that are derived from the </a:t>
            </a:r>
            <a:r>
              <a:rPr lang="en-US" i="1"/>
              <a:t>meaning</a:t>
            </a:r>
            <a:r>
              <a:rPr lang="en-US"/>
              <a:t>  and </a:t>
            </a:r>
            <a:r>
              <a:rPr lang="en-US" i="1"/>
              <a:t>interrelationships</a:t>
            </a:r>
            <a:r>
              <a:rPr lang="en-US"/>
              <a:t>  of the data attributes</a:t>
            </a:r>
          </a:p>
          <a:p>
            <a:r>
              <a:rPr lang="en-US"/>
              <a:t>A set of attributes X </a:t>
            </a:r>
            <a:r>
              <a:rPr lang="en-US" i="1"/>
              <a:t>functionally</a:t>
            </a:r>
            <a:r>
              <a:rPr lang="en-US"/>
              <a:t> </a:t>
            </a:r>
            <a:r>
              <a:rPr lang="en-US" i="1"/>
              <a:t>determines</a:t>
            </a:r>
            <a:r>
              <a:rPr lang="en-US"/>
              <a:t>  a set of attributes Y if the value of X determines a unique value for Y</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B8F9A3A0-86A6-457D-BEDA-0FE63598D24F}" type="slidenum">
              <a:rPr lang="en-US"/>
              <a:pPr/>
              <a:t>131</a:t>
            </a:fld>
            <a:endParaRPr lang="en-CA"/>
          </a:p>
        </p:txBody>
      </p:sp>
      <p:sp>
        <p:nvSpPr>
          <p:cNvPr id="702470" name="Rectangle 6"/>
          <p:cNvSpPr>
            <a:spLocks noGrp="1" noChangeArrowheads="1"/>
          </p:cNvSpPr>
          <p:nvPr>
            <p:ph type="title"/>
          </p:nvPr>
        </p:nvSpPr>
        <p:spPr/>
        <p:txBody>
          <a:bodyPr/>
          <a:lstStyle/>
          <a:p>
            <a:r>
              <a:rPr lang="en-US"/>
              <a:t>Functional Dependencies (2)</a:t>
            </a:r>
          </a:p>
        </p:txBody>
      </p:sp>
      <p:sp>
        <p:nvSpPr>
          <p:cNvPr id="702471" name="Rectangle 7"/>
          <p:cNvSpPr>
            <a:spLocks noGrp="1" noChangeArrowheads="1"/>
          </p:cNvSpPr>
          <p:nvPr>
            <p:ph type="body" idx="1"/>
          </p:nvPr>
        </p:nvSpPr>
        <p:spPr/>
        <p:txBody>
          <a:bodyPr/>
          <a:lstStyle/>
          <a:p>
            <a:r>
              <a:rPr lang="en-US" sz="2400"/>
              <a:t>X -&gt; Y holds if whenever two tuples have the same value for X, they </a:t>
            </a:r>
            <a:r>
              <a:rPr lang="en-US" sz="2400" i="1"/>
              <a:t>must have </a:t>
            </a:r>
            <a:r>
              <a:rPr lang="en-US" sz="2400"/>
              <a:t>the same value for Y</a:t>
            </a:r>
          </a:p>
          <a:p>
            <a:pPr lvl="1"/>
            <a:r>
              <a:rPr lang="en-US" sz="2200"/>
              <a:t>For any two tuples t1 and t2 in any relation instance r(R): If  t1[X]=t2[X], </a:t>
            </a:r>
            <a:r>
              <a:rPr lang="en-US" sz="2200" i="1"/>
              <a:t>then</a:t>
            </a:r>
            <a:r>
              <a:rPr lang="en-US" sz="2200"/>
              <a:t> t1[Y]=t2[Y]</a:t>
            </a:r>
          </a:p>
          <a:p>
            <a:r>
              <a:rPr lang="en-US" sz="2400"/>
              <a:t>X -&gt; Y in R specifies a </a:t>
            </a:r>
            <a:r>
              <a:rPr lang="en-US" sz="2400" i="1"/>
              <a:t>constraint</a:t>
            </a:r>
            <a:r>
              <a:rPr lang="en-US" sz="2400"/>
              <a:t> on all relation instances r(R)</a:t>
            </a:r>
          </a:p>
          <a:p>
            <a:r>
              <a:rPr lang="en-US" sz="2400"/>
              <a:t>Written as X -&gt; Y; can be displayed graphically on a relation schema as in Figures.  ( denoted by the arrow:  ).</a:t>
            </a:r>
          </a:p>
          <a:p>
            <a:r>
              <a:rPr lang="en-US" sz="2400"/>
              <a:t>FDs are derived from the real-world constraints on the attributes </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E3E2319B-28D8-4A2D-BEBB-9E37E19127D2}" type="slidenum">
              <a:rPr lang="en-US"/>
              <a:pPr/>
              <a:t>132</a:t>
            </a:fld>
            <a:endParaRPr lang="en-CA"/>
          </a:p>
        </p:txBody>
      </p:sp>
      <p:sp>
        <p:nvSpPr>
          <p:cNvPr id="704518" name="Rectangle 6"/>
          <p:cNvSpPr>
            <a:spLocks noGrp="1" noChangeArrowheads="1"/>
          </p:cNvSpPr>
          <p:nvPr>
            <p:ph type="title"/>
          </p:nvPr>
        </p:nvSpPr>
        <p:spPr/>
        <p:txBody>
          <a:bodyPr/>
          <a:lstStyle/>
          <a:p>
            <a:r>
              <a:rPr lang="en-US"/>
              <a:t>Examples of FD constraints (1) </a:t>
            </a:r>
          </a:p>
        </p:txBody>
      </p:sp>
      <p:sp>
        <p:nvSpPr>
          <p:cNvPr id="704519" name="Rectangle 7"/>
          <p:cNvSpPr>
            <a:spLocks noGrp="1" noChangeArrowheads="1"/>
          </p:cNvSpPr>
          <p:nvPr>
            <p:ph type="body" idx="1"/>
          </p:nvPr>
        </p:nvSpPr>
        <p:spPr/>
        <p:txBody>
          <a:bodyPr/>
          <a:lstStyle/>
          <a:p>
            <a:pPr>
              <a:lnSpc>
                <a:spcPct val="90000"/>
              </a:lnSpc>
            </a:pPr>
            <a:r>
              <a:rPr lang="en-US"/>
              <a:t>Social security number determines employee name</a:t>
            </a:r>
          </a:p>
          <a:p>
            <a:pPr lvl="1">
              <a:lnSpc>
                <a:spcPct val="90000"/>
              </a:lnSpc>
            </a:pPr>
            <a:r>
              <a:rPr lang="en-US"/>
              <a:t>SSN -&gt; ENAME</a:t>
            </a:r>
          </a:p>
          <a:p>
            <a:pPr>
              <a:lnSpc>
                <a:spcPct val="90000"/>
              </a:lnSpc>
            </a:pPr>
            <a:r>
              <a:rPr lang="en-US"/>
              <a:t>Project number determines project name and location</a:t>
            </a:r>
          </a:p>
          <a:p>
            <a:pPr lvl="1">
              <a:lnSpc>
                <a:spcPct val="90000"/>
              </a:lnSpc>
            </a:pPr>
            <a:r>
              <a:rPr lang="en-US"/>
              <a:t>PNUMBER -&gt; {PNAME, PLOCATION}</a:t>
            </a:r>
          </a:p>
          <a:p>
            <a:pPr>
              <a:lnSpc>
                <a:spcPct val="90000"/>
              </a:lnSpc>
            </a:pPr>
            <a:r>
              <a:rPr lang="en-US"/>
              <a:t>Employee ssn and project number determines the hours per week that the employee works on the project</a:t>
            </a:r>
          </a:p>
          <a:p>
            <a:pPr lvl="1">
              <a:lnSpc>
                <a:spcPct val="90000"/>
              </a:lnSpc>
            </a:pPr>
            <a:r>
              <a:rPr lang="en-US"/>
              <a:t>{SSN, PNUMBER} -&gt; HOURS </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A11FBEAA-2445-4CF4-B37E-BB33A1F4DE52}" type="slidenum">
              <a:rPr lang="en-US"/>
              <a:pPr/>
              <a:t>133</a:t>
            </a:fld>
            <a:endParaRPr lang="en-CA"/>
          </a:p>
        </p:txBody>
      </p:sp>
      <p:sp>
        <p:nvSpPr>
          <p:cNvPr id="706566" name="Rectangle 6"/>
          <p:cNvSpPr>
            <a:spLocks noGrp="1" noChangeArrowheads="1"/>
          </p:cNvSpPr>
          <p:nvPr>
            <p:ph type="title"/>
          </p:nvPr>
        </p:nvSpPr>
        <p:spPr/>
        <p:txBody>
          <a:bodyPr/>
          <a:lstStyle/>
          <a:p>
            <a:r>
              <a:rPr lang="en-US"/>
              <a:t>Examples of FD constraints (2)</a:t>
            </a:r>
          </a:p>
        </p:txBody>
      </p:sp>
      <p:sp>
        <p:nvSpPr>
          <p:cNvPr id="706567" name="Rectangle 7"/>
          <p:cNvSpPr>
            <a:spLocks noGrp="1" noChangeArrowheads="1"/>
          </p:cNvSpPr>
          <p:nvPr>
            <p:ph type="body" idx="1"/>
          </p:nvPr>
        </p:nvSpPr>
        <p:spPr/>
        <p:txBody>
          <a:bodyPr/>
          <a:lstStyle/>
          <a:p>
            <a:r>
              <a:rPr lang="en-US"/>
              <a:t>An FD is a property of the attributes in the schema R</a:t>
            </a:r>
          </a:p>
          <a:p>
            <a:r>
              <a:rPr lang="en-US"/>
              <a:t>The constraint must hold on </a:t>
            </a:r>
            <a:r>
              <a:rPr lang="en-US" i="1"/>
              <a:t>every</a:t>
            </a:r>
            <a:r>
              <a:rPr lang="en-US"/>
              <a:t> relation instance r(R)</a:t>
            </a:r>
          </a:p>
          <a:p>
            <a:r>
              <a:rPr lang="en-US"/>
              <a:t>If K is a key of R, then K functionally determines all attributes in R </a:t>
            </a:r>
          </a:p>
          <a:p>
            <a:pPr lvl="1"/>
            <a:r>
              <a:rPr lang="en-US"/>
              <a:t>(since we never have two distinct tuples with t1[K]=t2[K]) </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1E3C6598-C0E2-4467-A45E-5C554BC77404}" type="slidenum">
              <a:rPr lang="en-US"/>
              <a:pPr/>
              <a:t>134</a:t>
            </a:fld>
            <a:endParaRPr lang="en-CA"/>
          </a:p>
        </p:txBody>
      </p:sp>
      <p:sp>
        <p:nvSpPr>
          <p:cNvPr id="708614" name="Rectangle 6"/>
          <p:cNvSpPr>
            <a:spLocks noGrp="1" noChangeArrowheads="1"/>
          </p:cNvSpPr>
          <p:nvPr>
            <p:ph type="title"/>
          </p:nvPr>
        </p:nvSpPr>
        <p:spPr/>
        <p:txBody>
          <a:bodyPr/>
          <a:lstStyle/>
          <a:p>
            <a:r>
              <a:rPr lang="en-US"/>
              <a:t>2.2 Inference Rules for FDs (1) </a:t>
            </a:r>
          </a:p>
        </p:txBody>
      </p:sp>
      <p:sp>
        <p:nvSpPr>
          <p:cNvPr id="708615" name="Rectangle 7"/>
          <p:cNvSpPr>
            <a:spLocks noGrp="1" noChangeArrowheads="1"/>
          </p:cNvSpPr>
          <p:nvPr>
            <p:ph type="body" idx="1"/>
          </p:nvPr>
        </p:nvSpPr>
        <p:spPr/>
        <p:txBody>
          <a:bodyPr/>
          <a:lstStyle/>
          <a:p>
            <a:pPr>
              <a:lnSpc>
                <a:spcPct val="90000"/>
              </a:lnSpc>
            </a:pPr>
            <a:r>
              <a:rPr lang="en-US" sz="2400"/>
              <a:t>Given a set of FDs F, we can </a:t>
            </a:r>
            <a:r>
              <a:rPr lang="en-US" sz="2400" b="1"/>
              <a:t>infer</a:t>
            </a:r>
            <a:r>
              <a:rPr lang="en-US" sz="2400"/>
              <a:t> additional FDs that hold whenever the FDs in F hold</a:t>
            </a:r>
          </a:p>
          <a:p>
            <a:pPr>
              <a:lnSpc>
                <a:spcPct val="90000"/>
              </a:lnSpc>
            </a:pPr>
            <a:r>
              <a:rPr lang="en-US" sz="2400"/>
              <a:t>Armstrong's inference rules:</a:t>
            </a:r>
          </a:p>
          <a:p>
            <a:pPr lvl="1">
              <a:lnSpc>
                <a:spcPct val="90000"/>
              </a:lnSpc>
            </a:pPr>
            <a:r>
              <a:rPr lang="en-US" sz="2200"/>
              <a:t>IR1. (</a:t>
            </a:r>
            <a:r>
              <a:rPr lang="en-US" sz="2200" b="1"/>
              <a:t>Reflexive</a:t>
            </a:r>
            <a:r>
              <a:rPr lang="en-US" sz="2200"/>
              <a:t>) If Y </a:t>
            </a:r>
            <a:r>
              <a:rPr lang="en-US" sz="2200" i="1"/>
              <a:t>subset-of</a:t>
            </a:r>
            <a:r>
              <a:rPr lang="en-US" sz="2200"/>
              <a:t> X, then X -&gt; Y</a:t>
            </a:r>
          </a:p>
          <a:p>
            <a:pPr lvl="1">
              <a:lnSpc>
                <a:spcPct val="90000"/>
              </a:lnSpc>
            </a:pPr>
            <a:r>
              <a:rPr lang="en-US" sz="2200"/>
              <a:t>IR2. (</a:t>
            </a:r>
            <a:r>
              <a:rPr lang="en-US" sz="2200" b="1"/>
              <a:t>Augmentation</a:t>
            </a:r>
            <a:r>
              <a:rPr lang="en-US" sz="2200"/>
              <a:t>) If X -&gt; Y, then XZ -&gt; YZ</a:t>
            </a:r>
          </a:p>
          <a:p>
            <a:pPr lvl="2">
              <a:lnSpc>
                <a:spcPct val="90000"/>
              </a:lnSpc>
            </a:pPr>
            <a:r>
              <a:rPr lang="en-US" sz="2000"/>
              <a:t>(Notation: XZ stands for X U Z)</a:t>
            </a:r>
          </a:p>
          <a:p>
            <a:pPr lvl="1">
              <a:lnSpc>
                <a:spcPct val="90000"/>
              </a:lnSpc>
            </a:pPr>
            <a:r>
              <a:rPr lang="en-US" sz="2200"/>
              <a:t>IR3. (</a:t>
            </a:r>
            <a:r>
              <a:rPr lang="en-US" sz="2200" b="1"/>
              <a:t>Transitive</a:t>
            </a:r>
            <a:r>
              <a:rPr lang="en-US" sz="2200"/>
              <a:t>) If X -&gt; Y and Y -&gt; Z, then X -&gt; Z</a:t>
            </a:r>
          </a:p>
          <a:p>
            <a:pPr>
              <a:lnSpc>
                <a:spcPct val="90000"/>
              </a:lnSpc>
            </a:pPr>
            <a:endParaRPr lang="en-US" sz="2400"/>
          </a:p>
          <a:p>
            <a:pPr>
              <a:lnSpc>
                <a:spcPct val="90000"/>
              </a:lnSpc>
            </a:pPr>
            <a:r>
              <a:rPr lang="en-US" sz="2400"/>
              <a:t>IR1, IR2, IR3 form a </a:t>
            </a:r>
            <a:r>
              <a:rPr lang="en-US" sz="2400" b="1"/>
              <a:t>sound</a:t>
            </a:r>
            <a:r>
              <a:rPr lang="en-US" sz="2400"/>
              <a:t> and </a:t>
            </a:r>
            <a:r>
              <a:rPr lang="en-US" sz="2400" b="1"/>
              <a:t>complete</a:t>
            </a:r>
            <a:r>
              <a:rPr lang="en-US" sz="2400"/>
              <a:t> set of inference rules</a:t>
            </a:r>
          </a:p>
          <a:p>
            <a:pPr lvl="1">
              <a:lnSpc>
                <a:spcPct val="90000"/>
              </a:lnSpc>
            </a:pPr>
            <a:r>
              <a:rPr lang="en-US" sz="2200"/>
              <a:t>These are rules hold and all other rules that hold can be deduced from these</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29B2B86C-264F-4F8C-886A-2F18FC17D8BE}" type="slidenum">
              <a:rPr lang="en-US"/>
              <a:pPr/>
              <a:t>135</a:t>
            </a:fld>
            <a:endParaRPr lang="en-CA"/>
          </a:p>
        </p:txBody>
      </p:sp>
      <p:sp>
        <p:nvSpPr>
          <p:cNvPr id="710662" name="Rectangle 6"/>
          <p:cNvSpPr>
            <a:spLocks noGrp="1" noChangeArrowheads="1"/>
          </p:cNvSpPr>
          <p:nvPr>
            <p:ph type="title"/>
          </p:nvPr>
        </p:nvSpPr>
        <p:spPr/>
        <p:txBody>
          <a:bodyPr/>
          <a:lstStyle/>
          <a:p>
            <a:r>
              <a:rPr lang="en-US"/>
              <a:t>Inference Rules for FDs (2)</a:t>
            </a:r>
          </a:p>
        </p:txBody>
      </p:sp>
      <p:sp>
        <p:nvSpPr>
          <p:cNvPr id="710663" name="Rectangle 7"/>
          <p:cNvSpPr>
            <a:spLocks noGrp="1" noChangeArrowheads="1"/>
          </p:cNvSpPr>
          <p:nvPr>
            <p:ph type="body" idx="1"/>
          </p:nvPr>
        </p:nvSpPr>
        <p:spPr/>
        <p:txBody>
          <a:bodyPr/>
          <a:lstStyle/>
          <a:p>
            <a:pPr>
              <a:lnSpc>
                <a:spcPct val="90000"/>
              </a:lnSpc>
            </a:pPr>
            <a:r>
              <a:rPr lang="en-US"/>
              <a:t>Some additional inference rules that are useful:</a:t>
            </a:r>
          </a:p>
          <a:p>
            <a:pPr lvl="1">
              <a:lnSpc>
                <a:spcPct val="90000"/>
              </a:lnSpc>
            </a:pPr>
            <a:r>
              <a:rPr lang="en-US" b="1"/>
              <a:t>Decomposition:</a:t>
            </a:r>
            <a:r>
              <a:rPr lang="en-US"/>
              <a:t> If X -&gt; YZ, then X -&gt; Y and X -&gt; Z</a:t>
            </a:r>
          </a:p>
          <a:p>
            <a:pPr lvl="1">
              <a:lnSpc>
                <a:spcPct val="90000"/>
              </a:lnSpc>
            </a:pPr>
            <a:r>
              <a:rPr lang="en-US" b="1"/>
              <a:t>Union:</a:t>
            </a:r>
            <a:r>
              <a:rPr lang="en-US"/>
              <a:t> If X -&gt; Y and X -&gt; Z, then X -&gt; YZ</a:t>
            </a:r>
          </a:p>
          <a:p>
            <a:pPr lvl="1">
              <a:lnSpc>
                <a:spcPct val="90000"/>
              </a:lnSpc>
            </a:pPr>
            <a:r>
              <a:rPr lang="en-US" b="1"/>
              <a:t>Psuedotransitivity:</a:t>
            </a:r>
            <a:r>
              <a:rPr lang="en-US"/>
              <a:t> If X -&gt; Y and WY -&gt; Z, then WX -&gt; Z</a:t>
            </a:r>
          </a:p>
          <a:p>
            <a:pPr>
              <a:lnSpc>
                <a:spcPct val="90000"/>
              </a:lnSpc>
            </a:pPr>
            <a:endParaRPr lang="en-US"/>
          </a:p>
          <a:p>
            <a:pPr>
              <a:lnSpc>
                <a:spcPct val="90000"/>
              </a:lnSpc>
            </a:pPr>
            <a:r>
              <a:rPr lang="en-US"/>
              <a:t>The last three inference rules, as well as any other inference rules, can be deduced from IR1, IR2, and IR3 (completeness property) </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989AEECF-074E-4E0C-9038-E6696CB4734D}" type="slidenum">
              <a:rPr lang="en-US"/>
              <a:pPr/>
              <a:t>136</a:t>
            </a:fld>
            <a:endParaRPr lang="en-CA"/>
          </a:p>
        </p:txBody>
      </p:sp>
      <p:sp>
        <p:nvSpPr>
          <p:cNvPr id="712710" name="Rectangle 6"/>
          <p:cNvSpPr>
            <a:spLocks noGrp="1" noChangeArrowheads="1"/>
          </p:cNvSpPr>
          <p:nvPr>
            <p:ph type="title"/>
          </p:nvPr>
        </p:nvSpPr>
        <p:spPr/>
        <p:txBody>
          <a:bodyPr/>
          <a:lstStyle/>
          <a:p>
            <a:r>
              <a:rPr lang="en-US"/>
              <a:t>Inference Rules for FDs (3)</a:t>
            </a:r>
          </a:p>
        </p:txBody>
      </p:sp>
      <p:sp>
        <p:nvSpPr>
          <p:cNvPr id="712711" name="Rectangle 7"/>
          <p:cNvSpPr>
            <a:spLocks noGrp="1" noChangeArrowheads="1"/>
          </p:cNvSpPr>
          <p:nvPr>
            <p:ph type="body" idx="1"/>
          </p:nvPr>
        </p:nvSpPr>
        <p:spPr/>
        <p:txBody>
          <a:bodyPr/>
          <a:lstStyle/>
          <a:p>
            <a:r>
              <a:rPr lang="en-US" b="1"/>
              <a:t>Closure</a:t>
            </a:r>
            <a:r>
              <a:rPr lang="en-US"/>
              <a:t> of a set F of FDs is the set F</a:t>
            </a:r>
            <a:r>
              <a:rPr lang="en-US" baseline="30000"/>
              <a:t>+</a:t>
            </a:r>
            <a:r>
              <a:rPr lang="en-US"/>
              <a:t> of all FDs that can be inferred from F</a:t>
            </a:r>
          </a:p>
          <a:p>
            <a:endParaRPr lang="en-US"/>
          </a:p>
          <a:p>
            <a:r>
              <a:rPr lang="en-US" b="1"/>
              <a:t>Closure</a:t>
            </a:r>
            <a:r>
              <a:rPr lang="en-US"/>
              <a:t> of a set of attributes X with respect to F is the set X</a:t>
            </a:r>
            <a:r>
              <a:rPr lang="en-US" baseline="30000"/>
              <a:t>+</a:t>
            </a:r>
            <a:r>
              <a:rPr lang="en-US"/>
              <a:t> of all attributes that are functionally determined by X</a:t>
            </a:r>
          </a:p>
          <a:p>
            <a:endParaRPr lang="en-US"/>
          </a:p>
          <a:p>
            <a:r>
              <a:rPr lang="en-US"/>
              <a:t>X</a:t>
            </a:r>
            <a:r>
              <a:rPr lang="en-US" baseline="30000"/>
              <a:t>+</a:t>
            </a:r>
            <a:r>
              <a:rPr lang="en-US"/>
              <a:t> can be calculated by repeatedly applying IR1, IR2, IR3 using the FDs in F </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BBB1771F-22FC-4CFE-A405-BADB0B0AE081}" type="slidenum">
              <a:rPr lang="en-US"/>
              <a:pPr/>
              <a:t>137</a:t>
            </a:fld>
            <a:endParaRPr lang="en-CA"/>
          </a:p>
        </p:txBody>
      </p:sp>
      <p:sp>
        <p:nvSpPr>
          <p:cNvPr id="714758" name="Rectangle 6"/>
          <p:cNvSpPr>
            <a:spLocks noGrp="1" noChangeArrowheads="1"/>
          </p:cNvSpPr>
          <p:nvPr>
            <p:ph type="title"/>
          </p:nvPr>
        </p:nvSpPr>
        <p:spPr/>
        <p:txBody>
          <a:bodyPr/>
          <a:lstStyle/>
          <a:p>
            <a:r>
              <a:rPr lang="en-US"/>
              <a:t>2.3 Equivalence of Sets of FDs </a:t>
            </a:r>
          </a:p>
        </p:txBody>
      </p:sp>
      <p:sp>
        <p:nvSpPr>
          <p:cNvPr id="714759" name="Rectangle 7"/>
          <p:cNvSpPr>
            <a:spLocks noGrp="1" noChangeArrowheads="1"/>
          </p:cNvSpPr>
          <p:nvPr>
            <p:ph type="body" idx="1"/>
          </p:nvPr>
        </p:nvSpPr>
        <p:spPr/>
        <p:txBody>
          <a:bodyPr/>
          <a:lstStyle/>
          <a:p>
            <a:r>
              <a:rPr lang="en-US" sz="2400"/>
              <a:t>Two sets of FDs F and G are </a:t>
            </a:r>
            <a:r>
              <a:rPr lang="en-US" sz="2400" b="1"/>
              <a:t>equivalent</a:t>
            </a:r>
            <a:r>
              <a:rPr lang="en-US" sz="2400"/>
              <a:t> if:</a:t>
            </a:r>
          </a:p>
          <a:p>
            <a:pPr lvl="1"/>
            <a:r>
              <a:rPr lang="en-US" sz="2200"/>
              <a:t>Every FD in F can be inferred from G, and</a:t>
            </a:r>
          </a:p>
          <a:p>
            <a:pPr lvl="1"/>
            <a:r>
              <a:rPr lang="en-US" sz="2200"/>
              <a:t>Every FD in G can be inferred from F</a:t>
            </a:r>
          </a:p>
          <a:p>
            <a:pPr lvl="1"/>
            <a:r>
              <a:rPr lang="en-US" sz="2200"/>
              <a:t>Hence, F and G are equivalent if F</a:t>
            </a:r>
            <a:r>
              <a:rPr lang="en-US" sz="2200" baseline="30000"/>
              <a:t>+</a:t>
            </a:r>
            <a:r>
              <a:rPr lang="en-US" sz="2200"/>
              <a:t> =G</a:t>
            </a:r>
            <a:r>
              <a:rPr lang="en-US" sz="2200" baseline="30000"/>
              <a:t>+</a:t>
            </a:r>
          </a:p>
          <a:p>
            <a:r>
              <a:rPr lang="en-US" sz="2400"/>
              <a:t>Definition (</a:t>
            </a:r>
            <a:r>
              <a:rPr lang="en-US" sz="2400" b="1"/>
              <a:t>Covers</a:t>
            </a:r>
            <a:r>
              <a:rPr lang="en-US" sz="2400"/>
              <a:t>):</a:t>
            </a:r>
          </a:p>
          <a:p>
            <a:pPr lvl="1"/>
            <a:r>
              <a:rPr lang="en-US" sz="2200"/>
              <a:t>F </a:t>
            </a:r>
            <a:r>
              <a:rPr lang="en-US" sz="2200" b="1"/>
              <a:t>covers</a:t>
            </a:r>
            <a:r>
              <a:rPr lang="en-US" sz="2200"/>
              <a:t> G if every FD in G can be inferred from F</a:t>
            </a:r>
          </a:p>
          <a:p>
            <a:pPr lvl="2"/>
            <a:r>
              <a:rPr lang="en-US" sz="2000"/>
              <a:t>(i.e., if G</a:t>
            </a:r>
            <a:r>
              <a:rPr lang="en-US" sz="2000" baseline="30000"/>
              <a:t>+</a:t>
            </a:r>
            <a:r>
              <a:rPr lang="en-US" sz="2000"/>
              <a:t> </a:t>
            </a:r>
            <a:r>
              <a:rPr lang="en-US" sz="2000" i="1"/>
              <a:t>subset-of</a:t>
            </a:r>
            <a:r>
              <a:rPr lang="en-US" sz="2000"/>
              <a:t> F</a:t>
            </a:r>
            <a:r>
              <a:rPr lang="en-US" sz="2000" baseline="30000"/>
              <a:t>+</a:t>
            </a:r>
            <a:r>
              <a:rPr lang="en-US" sz="2000"/>
              <a:t>)</a:t>
            </a:r>
          </a:p>
          <a:p>
            <a:r>
              <a:rPr lang="en-US" sz="2400"/>
              <a:t>F and G are equivalent if F covers G and G covers F</a:t>
            </a:r>
          </a:p>
          <a:p>
            <a:r>
              <a:rPr lang="en-US" sz="2400"/>
              <a:t>There is an algorithm for checking equivalence of sets of FDs </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A6001696-3886-4BB3-84A2-F56691E1A248}" type="slidenum">
              <a:rPr lang="en-US"/>
              <a:pPr/>
              <a:t>138</a:t>
            </a:fld>
            <a:endParaRPr lang="en-CA"/>
          </a:p>
        </p:txBody>
      </p:sp>
      <p:sp>
        <p:nvSpPr>
          <p:cNvPr id="716806" name="Rectangle 6"/>
          <p:cNvSpPr>
            <a:spLocks noGrp="1" noChangeArrowheads="1"/>
          </p:cNvSpPr>
          <p:nvPr>
            <p:ph type="title"/>
          </p:nvPr>
        </p:nvSpPr>
        <p:spPr/>
        <p:txBody>
          <a:bodyPr/>
          <a:lstStyle/>
          <a:p>
            <a:r>
              <a:rPr lang="en-US"/>
              <a:t>2.4 Minimal Sets of FDs (1)</a:t>
            </a:r>
          </a:p>
        </p:txBody>
      </p:sp>
      <p:sp>
        <p:nvSpPr>
          <p:cNvPr id="716807" name="Rectangle 7"/>
          <p:cNvSpPr>
            <a:spLocks noGrp="1" noChangeArrowheads="1"/>
          </p:cNvSpPr>
          <p:nvPr>
            <p:ph type="body" idx="1"/>
          </p:nvPr>
        </p:nvSpPr>
        <p:spPr/>
        <p:txBody>
          <a:bodyPr/>
          <a:lstStyle/>
          <a:p>
            <a:pPr marL="533400" indent="-533400">
              <a:lnSpc>
                <a:spcPct val="90000"/>
              </a:lnSpc>
            </a:pPr>
            <a:r>
              <a:rPr lang="en-US"/>
              <a:t>A set of FDs is </a:t>
            </a:r>
            <a:r>
              <a:rPr lang="en-US" b="1"/>
              <a:t>minimal</a:t>
            </a:r>
            <a:r>
              <a:rPr lang="en-US"/>
              <a:t> if it satisfies the following conditions:</a:t>
            </a:r>
          </a:p>
          <a:p>
            <a:pPr marL="952500" lvl="1" indent="-495300">
              <a:lnSpc>
                <a:spcPct val="90000"/>
              </a:lnSpc>
              <a:buSzTx/>
              <a:buFont typeface="Wingdings" pitchFamily="2" charset="2"/>
              <a:buAutoNum type="arabicPeriod"/>
            </a:pPr>
            <a:r>
              <a:rPr lang="en-US"/>
              <a:t>Every dependency in F has a single attribute for its RHS.</a:t>
            </a:r>
          </a:p>
          <a:p>
            <a:pPr marL="952500" lvl="1" indent="-495300">
              <a:lnSpc>
                <a:spcPct val="90000"/>
              </a:lnSpc>
              <a:buSzTx/>
              <a:buFont typeface="Wingdings" pitchFamily="2" charset="2"/>
              <a:buAutoNum type="arabicPeriod"/>
            </a:pPr>
            <a:r>
              <a:rPr lang="en-US"/>
              <a:t>We cannot remove any dependency from F and have a set of dependencies that is equivalent to F.</a:t>
            </a:r>
          </a:p>
          <a:p>
            <a:pPr marL="952500" lvl="1" indent="-495300">
              <a:lnSpc>
                <a:spcPct val="90000"/>
              </a:lnSpc>
              <a:buSzTx/>
              <a:buFont typeface="Wingdings" pitchFamily="2" charset="2"/>
              <a:buAutoNum type="arabicPeriod"/>
            </a:pPr>
            <a:r>
              <a:rPr lang="en-US"/>
              <a:t>We cannot replace any dependency X -&gt; A in F with a dependency Y -&gt; A, where Y proper-subset-of X ( Y subset-of X) and still have a set of dependencies that is equivalent to F.</a:t>
            </a: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4C2340FA-B3AF-4CCE-B208-0AD5987DCD21}" type="slidenum">
              <a:rPr lang="en-US"/>
              <a:pPr/>
              <a:t>139</a:t>
            </a:fld>
            <a:endParaRPr lang="en-CA"/>
          </a:p>
        </p:txBody>
      </p:sp>
      <p:sp>
        <p:nvSpPr>
          <p:cNvPr id="718854" name="Rectangle 6"/>
          <p:cNvSpPr>
            <a:spLocks noGrp="1" noChangeArrowheads="1"/>
          </p:cNvSpPr>
          <p:nvPr>
            <p:ph type="title"/>
          </p:nvPr>
        </p:nvSpPr>
        <p:spPr/>
        <p:txBody>
          <a:bodyPr/>
          <a:lstStyle/>
          <a:p>
            <a:r>
              <a:rPr lang="en-US"/>
              <a:t>Minimal Sets of FDs (2)</a:t>
            </a:r>
          </a:p>
        </p:txBody>
      </p:sp>
      <p:sp>
        <p:nvSpPr>
          <p:cNvPr id="718855" name="Rectangle 7"/>
          <p:cNvSpPr>
            <a:spLocks noGrp="1" noChangeArrowheads="1"/>
          </p:cNvSpPr>
          <p:nvPr>
            <p:ph type="body" idx="1"/>
          </p:nvPr>
        </p:nvSpPr>
        <p:spPr/>
        <p:txBody>
          <a:bodyPr/>
          <a:lstStyle/>
          <a:p>
            <a:r>
              <a:rPr lang="en-US"/>
              <a:t>Every set of FDs has an equivalent minimal set</a:t>
            </a:r>
          </a:p>
          <a:p>
            <a:r>
              <a:rPr lang="en-US"/>
              <a:t>There can be several equivalent minimal sets</a:t>
            </a:r>
          </a:p>
          <a:p>
            <a:r>
              <a:rPr lang="en-US"/>
              <a:t>There is no simple algorithm for computing a minimal set of FDs that is equivalent to a set F of FDs</a:t>
            </a:r>
          </a:p>
          <a:p>
            <a:r>
              <a:rPr lang="en-US"/>
              <a:t>To synthesize a set of relations, we assume that we start with a set of dependencies that is a minimal set</a:t>
            </a:r>
          </a:p>
          <a:p>
            <a:pPr lvl="1"/>
            <a:r>
              <a:rPr lang="en-US"/>
              <a:t>E.g., see algorithms 11.2 and 11.4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2"/>
          <p:cNvSpPr>
            <a:spLocks noGrp="1"/>
          </p:cNvSpPr>
          <p:nvPr>
            <p:ph type="sldNum" sz="quarter" idx="10"/>
          </p:nvPr>
        </p:nvSpPr>
        <p:spPr/>
        <p:txBody>
          <a:bodyPr/>
          <a:lstStyle/>
          <a:p>
            <a:r>
              <a:rPr lang="en-US"/>
              <a:t>Slide 5- </a:t>
            </a:r>
            <a:fld id="{3B0F3C1B-3A5D-4410-884A-B8265EC50EBD}" type="slidenum">
              <a:rPr lang="en-US"/>
              <a:pPr/>
              <a:t>14</a:t>
            </a:fld>
            <a:endParaRPr lang="en-CA"/>
          </a:p>
        </p:txBody>
      </p:sp>
      <p:sp>
        <p:nvSpPr>
          <p:cNvPr id="686122" name="Rectangle 42"/>
          <p:cNvSpPr>
            <a:spLocks noGrp="1" noChangeArrowheads="1"/>
          </p:cNvSpPr>
          <p:nvPr>
            <p:ph type="title"/>
          </p:nvPr>
        </p:nvSpPr>
        <p:spPr/>
        <p:txBody>
          <a:bodyPr/>
          <a:lstStyle/>
          <a:p>
            <a:r>
              <a:rPr lang="en-US"/>
              <a:t>Definition Summary</a:t>
            </a:r>
          </a:p>
        </p:txBody>
      </p:sp>
      <p:graphicFrame>
        <p:nvGraphicFramePr>
          <p:cNvPr id="686130" name="Group 50"/>
          <p:cNvGraphicFramePr>
            <a:graphicFrameLocks noGrp="1"/>
          </p:cNvGraphicFramePr>
          <p:nvPr>
            <p:ph type="tbl" idx="4294967295"/>
          </p:nvPr>
        </p:nvGraphicFramePr>
        <p:xfrm>
          <a:off x="609600" y="1600200"/>
          <a:ext cx="8050213" cy="4823460"/>
        </p:xfrm>
        <a:graphic>
          <a:graphicData uri="http://schemas.openxmlformats.org/drawingml/2006/table">
            <a:tbl>
              <a:tblPr/>
              <a:tblGrid>
                <a:gridCol w="3438525"/>
                <a:gridCol w="1111250"/>
                <a:gridCol w="3500438"/>
              </a:tblGrid>
              <a:tr h="571500">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sng" strike="noStrike" cap="none" normalizeH="0" baseline="0" smtClean="0">
                          <a:ln>
                            <a:noFill/>
                          </a:ln>
                          <a:solidFill>
                            <a:srgbClr val="000000"/>
                          </a:solidFill>
                          <a:effectLst/>
                          <a:latin typeface="Arial" charset="0"/>
                          <a:cs typeface="Times New Roman" pitchFamily="1" charset="0"/>
                        </a:rPr>
                        <a:t>Informal Terms</a:t>
                      </a:r>
                      <a:r>
                        <a:rPr kumimoji="0" lang="en-US" sz="2400" b="0" i="0" u="none" strike="noStrike" cap="none" normalizeH="0" baseline="0" smtClean="0">
                          <a:ln>
                            <a:noFill/>
                          </a:ln>
                          <a:solidFill>
                            <a:schemeClr val="tx2"/>
                          </a:solidFill>
                          <a:effectLst/>
                          <a:latin typeface="Arial" charset="0"/>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sng" strike="noStrike" cap="none" normalizeH="0" baseline="0" smtClean="0">
                          <a:ln>
                            <a:noFill/>
                          </a:ln>
                          <a:solidFill>
                            <a:srgbClr val="000000"/>
                          </a:solidFill>
                          <a:effectLst/>
                          <a:latin typeface="Arial" charset="0"/>
                          <a:cs typeface="Times New Roman" pitchFamily="1" charset="0"/>
                        </a:rPr>
                        <a:t>Formal Terms</a:t>
                      </a:r>
                      <a:r>
                        <a:rPr kumimoji="0" lang="en-US" sz="2400" b="0" i="0" u="none" strike="noStrike" cap="none" normalizeH="0" baseline="0" smtClean="0">
                          <a:ln>
                            <a:noFill/>
                          </a:ln>
                          <a:solidFill>
                            <a:schemeClr val="tx2"/>
                          </a:solidFill>
                          <a:effectLst/>
                          <a:latin typeface="Arial" charset="0"/>
                        </a:rPr>
                        <a:t>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71500">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cs typeface="Times New Roman" pitchFamily="1" charset="0"/>
                        </a:rPr>
                        <a:t>Table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cs typeface="Times New Roman" pitchFamily="1" charset="0"/>
                        </a:rPr>
                        <a:t>Relation</a:t>
                      </a:r>
                      <a:r>
                        <a:rPr kumimoji="0" lang="en-US" sz="2400" b="0" i="0" u="none" strike="noStrike" cap="none" normalizeH="0" baseline="0" smtClean="0">
                          <a:ln>
                            <a:noFill/>
                          </a:ln>
                          <a:solidFill>
                            <a:schemeClr val="tx2"/>
                          </a:solidFill>
                          <a:effectLst/>
                          <a:latin typeface="Arial" charset="0"/>
                        </a:rPr>
                        <a:t>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71500">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Column Header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Attribute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71500">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All possible Column Values</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Domain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71500">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Row</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Tuple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71500">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71500">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Table Definition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Schema of a Relation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71500">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Populated Table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endParaRPr kumimoji="0" lang="en-US" sz="2400" b="0" i="0" u="none" strike="noStrike" cap="none" normalizeH="0" baseline="0" smtClean="0">
                        <a:ln>
                          <a:noFill/>
                        </a:ln>
                        <a:solidFill>
                          <a:schemeClr val="tx2"/>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990033"/>
                        </a:buClr>
                        <a:buSzPct val="60000"/>
                        <a:buFont typeface="Wingdings" pitchFamily="2" charset="2"/>
                        <a:buNone/>
                        <a:tabLst/>
                      </a:pPr>
                      <a:r>
                        <a:rPr kumimoji="0" lang="en-US" sz="2400" b="0" i="0" u="none" strike="noStrike" cap="none" normalizeH="0" baseline="0" smtClean="0">
                          <a:ln>
                            <a:noFill/>
                          </a:ln>
                          <a:solidFill>
                            <a:schemeClr val="tx2"/>
                          </a:solidFill>
                          <a:effectLst/>
                          <a:latin typeface="Arial" charset="0"/>
                        </a:rPr>
                        <a:t>State of the Relation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med"/>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F8ACB911-F014-4011-A906-97425C517D62}" type="slidenum">
              <a:rPr lang="en-US"/>
              <a:pPr/>
              <a:t>140</a:t>
            </a:fld>
            <a:endParaRPr lang="en-CA"/>
          </a:p>
        </p:txBody>
      </p:sp>
      <p:sp>
        <p:nvSpPr>
          <p:cNvPr id="720902" name="Rectangle 6"/>
          <p:cNvSpPr>
            <a:spLocks noGrp="1" noChangeArrowheads="1"/>
          </p:cNvSpPr>
          <p:nvPr>
            <p:ph type="title"/>
          </p:nvPr>
        </p:nvSpPr>
        <p:spPr/>
        <p:txBody>
          <a:bodyPr/>
          <a:lstStyle/>
          <a:p>
            <a:r>
              <a:rPr lang="en-US" sz="3200"/>
              <a:t>3 Normal Forms Based on Primary Keys </a:t>
            </a:r>
          </a:p>
        </p:txBody>
      </p:sp>
      <p:sp>
        <p:nvSpPr>
          <p:cNvPr id="720903" name="Rectangle 7"/>
          <p:cNvSpPr>
            <a:spLocks noGrp="1" noChangeArrowheads="1"/>
          </p:cNvSpPr>
          <p:nvPr>
            <p:ph type="body" idx="1"/>
          </p:nvPr>
        </p:nvSpPr>
        <p:spPr/>
        <p:txBody>
          <a:bodyPr/>
          <a:lstStyle/>
          <a:p>
            <a:r>
              <a:rPr lang="en-US"/>
              <a:t>3.1	Normalization of Relations </a:t>
            </a:r>
          </a:p>
          <a:p>
            <a:r>
              <a:rPr lang="en-US"/>
              <a:t>3.2	Practical Use of Normal Forms </a:t>
            </a:r>
          </a:p>
          <a:p>
            <a:r>
              <a:rPr lang="en-US"/>
              <a:t>3.3	Definitions of Keys and Attributes Participating in Keys </a:t>
            </a:r>
          </a:p>
          <a:p>
            <a:r>
              <a:rPr lang="en-US"/>
              <a:t>3.4	First Normal Form</a:t>
            </a:r>
          </a:p>
          <a:p>
            <a:r>
              <a:rPr lang="en-US"/>
              <a:t>3.5	Second Normal Form</a:t>
            </a:r>
          </a:p>
          <a:p>
            <a:r>
              <a:rPr lang="en-US"/>
              <a:t>3.6	Third Normal Form</a:t>
            </a:r>
          </a:p>
          <a:p>
            <a:endParaRPr lang="en-US"/>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36EEA17E-F4AC-48B3-87F7-864064E5A5DC}" type="slidenum">
              <a:rPr lang="en-US"/>
              <a:pPr/>
              <a:t>141</a:t>
            </a:fld>
            <a:endParaRPr lang="en-CA"/>
          </a:p>
        </p:txBody>
      </p:sp>
      <p:sp>
        <p:nvSpPr>
          <p:cNvPr id="722950" name="Rectangle 6"/>
          <p:cNvSpPr>
            <a:spLocks noGrp="1" noChangeArrowheads="1"/>
          </p:cNvSpPr>
          <p:nvPr>
            <p:ph type="title"/>
          </p:nvPr>
        </p:nvSpPr>
        <p:spPr/>
        <p:txBody>
          <a:bodyPr/>
          <a:lstStyle/>
          <a:p>
            <a:r>
              <a:rPr lang="en-US"/>
              <a:t>3.1 Normalization of Relations (1)</a:t>
            </a:r>
          </a:p>
        </p:txBody>
      </p:sp>
      <p:sp>
        <p:nvSpPr>
          <p:cNvPr id="722951" name="Rectangle 7"/>
          <p:cNvSpPr>
            <a:spLocks noGrp="1" noChangeArrowheads="1"/>
          </p:cNvSpPr>
          <p:nvPr>
            <p:ph type="body" idx="1"/>
          </p:nvPr>
        </p:nvSpPr>
        <p:spPr/>
        <p:txBody>
          <a:bodyPr/>
          <a:lstStyle/>
          <a:p>
            <a:r>
              <a:rPr lang="en-US" b="1"/>
              <a:t>Normalization:</a:t>
            </a:r>
          </a:p>
          <a:p>
            <a:pPr lvl="1"/>
            <a:r>
              <a:rPr lang="en-US"/>
              <a:t>The process of decomposing unsatisfactory "bad" relations by breaking up their attributes into smaller relations</a:t>
            </a:r>
          </a:p>
          <a:p>
            <a:endParaRPr lang="en-US"/>
          </a:p>
          <a:p>
            <a:r>
              <a:rPr lang="en-US" b="1"/>
              <a:t>Normal form:</a:t>
            </a:r>
          </a:p>
          <a:p>
            <a:pPr lvl="1"/>
            <a:r>
              <a:rPr lang="en-US"/>
              <a:t>Condition using keys and FDs of a relation to certify whether a relation schema is in a particular normal form </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545F20C1-CC02-4339-851C-FE8FD4BF591B}" type="slidenum">
              <a:rPr lang="en-US"/>
              <a:pPr/>
              <a:t>142</a:t>
            </a:fld>
            <a:endParaRPr lang="en-CA"/>
          </a:p>
        </p:txBody>
      </p:sp>
      <p:sp>
        <p:nvSpPr>
          <p:cNvPr id="724998" name="Rectangle 6"/>
          <p:cNvSpPr>
            <a:spLocks noGrp="1" noChangeArrowheads="1"/>
          </p:cNvSpPr>
          <p:nvPr>
            <p:ph type="title"/>
          </p:nvPr>
        </p:nvSpPr>
        <p:spPr/>
        <p:txBody>
          <a:bodyPr/>
          <a:lstStyle/>
          <a:p>
            <a:r>
              <a:rPr lang="en-US"/>
              <a:t>Normalization of Relations (2)</a:t>
            </a:r>
          </a:p>
        </p:txBody>
      </p:sp>
      <p:sp>
        <p:nvSpPr>
          <p:cNvPr id="724999" name="Rectangle 7"/>
          <p:cNvSpPr>
            <a:spLocks noGrp="1" noChangeArrowheads="1"/>
          </p:cNvSpPr>
          <p:nvPr>
            <p:ph type="body" idx="1"/>
          </p:nvPr>
        </p:nvSpPr>
        <p:spPr/>
        <p:txBody>
          <a:bodyPr/>
          <a:lstStyle/>
          <a:p>
            <a:r>
              <a:rPr lang="en-US"/>
              <a:t>2NF, 3NF, BCNF </a:t>
            </a:r>
          </a:p>
          <a:p>
            <a:pPr lvl="1"/>
            <a:r>
              <a:rPr lang="en-US"/>
              <a:t>based on keys and FDs of a relation schema</a:t>
            </a:r>
          </a:p>
          <a:p>
            <a:r>
              <a:rPr lang="en-US"/>
              <a:t>4NF</a:t>
            </a:r>
          </a:p>
          <a:p>
            <a:pPr lvl="1"/>
            <a:r>
              <a:rPr lang="en-US"/>
              <a:t>based on keys, multi-valued dependencies : MVDs; 5NF based on keys, join dependencies : JDs (Chapter 11)</a:t>
            </a:r>
          </a:p>
          <a:p>
            <a:r>
              <a:rPr lang="en-US"/>
              <a:t>Additional properties may be needed to ensure a good relational design (lossless join, dependency preservation; Chapter 11)</a:t>
            </a: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9AFD7A71-0055-46DC-B1BA-1E0C59DD0F82}" type="slidenum">
              <a:rPr lang="en-US"/>
              <a:pPr/>
              <a:t>143</a:t>
            </a:fld>
            <a:endParaRPr lang="en-CA"/>
          </a:p>
        </p:txBody>
      </p:sp>
      <p:sp>
        <p:nvSpPr>
          <p:cNvPr id="727046" name="Rectangle 6"/>
          <p:cNvSpPr>
            <a:spLocks noGrp="1" noChangeArrowheads="1"/>
          </p:cNvSpPr>
          <p:nvPr>
            <p:ph type="title"/>
          </p:nvPr>
        </p:nvSpPr>
        <p:spPr/>
        <p:txBody>
          <a:bodyPr/>
          <a:lstStyle/>
          <a:p>
            <a:r>
              <a:rPr lang="en-US"/>
              <a:t>3.2	Practical Use of Normal Forms</a:t>
            </a:r>
          </a:p>
        </p:txBody>
      </p:sp>
      <p:sp>
        <p:nvSpPr>
          <p:cNvPr id="727047" name="Rectangle 7"/>
          <p:cNvSpPr>
            <a:spLocks noGrp="1" noChangeArrowheads="1"/>
          </p:cNvSpPr>
          <p:nvPr>
            <p:ph type="body" idx="1"/>
          </p:nvPr>
        </p:nvSpPr>
        <p:spPr/>
        <p:txBody>
          <a:bodyPr/>
          <a:lstStyle/>
          <a:p>
            <a:pPr>
              <a:lnSpc>
                <a:spcPct val="80000"/>
              </a:lnSpc>
            </a:pPr>
            <a:r>
              <a:rPr lang="en-US" sz="2400" b="1"/>
              <a:t>Normalization</a:t>
            </a:r>
            <a:r>
              <a:rPr lang="en-US" sz="2400"/>
              <a:t> is carried out in practice so that the resulting designs are of high quality and meet the desirable properties </a:t>
            </a:r>
          </a:p>
          <a:p>
            <a:pPr>
              <a:lnSpc>
                <a:spcPct val="80000"/>
              </a:lnSpc>
            </a:pPr>
            <a:r>
              <a:rPr lang="en-US" sz="2400"/>
              <a:t>The practical utility of these normal forms becomes questionable when the constraints on which they are based are </a:t>
            </a:r>
            <a:r>
              <a:rPr lang="en-US" sz="2400" i="1"/>
              <a:t>hard to understand</a:t>
            </a:r>
            <a:r>
              <a:rPr lang="en-US" sz="2400"/>
              <a:t> or to </a:t>
            </a:r>
            <a:r>
              <a:rPr lang="en-US" sz="2400" i="1"/>
              <a:t>detect</a:t>
            </a:r>
          </a:p>
          <a:p>
            <a:pPr>
              <a:lnSpc>
                <a:spcPct val="80000"/>
              </a:lnSpc>
            </a:pPr>
            <a:r>
              <a:rPr lang="en-US" sz="2400"/>
              <a:t>The database designers </a:t>
            </a:r>
            <a:r>
              <a:rPr lang="en-US" sz="2400" i="1"/>
              <a:t>need not</a:t>
            </a:r>
            <a:r>
              <a:rPr lang="en-US" sz="2400"/>
              <a:t> normalize to the highest possible normal form</a:t>
            </a:r>
          </a:p>
          <a:p>
            <a:pPr lvl="1">
              <a:lnSpc>
                <a:spcPct val="80000"/>
              </a:lnSpc>
            </a:pPr>
            <a:r>
              <a:rPr lang="en-US" sz="2200"/>
              <a:t>(usually up to 3NF, BCNF or 4NF)</a:t>
            </a:r>
          </a:p>
          <a:p>
            <a:pPr>
              <a:lnSpc>
                <a:spcPct val="80000"/>
              </a:lnSpc>
            </a:pPr>
            <a:r>
              <a:rPr lang="en-US" sz="2400" b="1"/>
              <a:t>Denormalization</a:t>
            </a:r>
            <a:r>
              <a:rPr lang="en-US" sz="2400"/>
              <a:t>:</a:t>
            </a:r>
          </a:p>
          <a:p>
            <a:pPr lvl="1">
              <a:lnSpc>
                <a:spcPct val="80000"/>
              </a:lnSpc>
            </a:pPr>
            <a:r>
              <a:rPr lang="en-US" sz="2200"/>
              <a:t>The process of storing the join of higher normal form relations as a base relation—which is in a lower normal form    </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BF13FFEC-09CB-431E-A48F-B691D2607F8E}" type="slidenum">
              <a:rPr lang="en-US"/>
              <a:pPr/>
              <a:t>144</a:t>
            </a:fld>
            <a:endParaRPr lang="en-CA"/>
          </a:p>
        </p:txBody>
      </p:sp>
      <p:sp>
        <p:nvSpPr>
          <p:cNvPr id="729094" name="Rectangle 6"/>
          <p:cNvSpPr>
            <a:spLocks noGrp="1" noChangeArrowheads="1"/>
          </p:cNvSpPr>
          <p:nvPr>
            <p:ph type="title"/>
          </p:nvPr>
        </p:nvSpPr>
        <p:spPr/>
        <p:txBody>
          <a:bodyPr/>
          <a:lstStyle/>
          <a:p>
            <a:r>
              <a:rPr lang="en-US" sz="3200"/>
              <a:t>3.3	Definitions of Keys and Attributes 	Participating in Keys (1)</a:t>
            </a:r>
          </a:p>
        </p:txBody>
      </p:sp>
      <p:sp>
        <p:nvSpPr>
          <p:cNvPr id="729095" name="Rectangle 7"/>
          <p:cNvSpPr>
            <a:spLocks noGrp="1" noChangeArrowheads="1"/>
          </p:cNvSpPr>
          <p:nvPr>
            <p:ph type="body" idx="1"/>
          </p:nvPr>
        </p:nvSpPr>
        <p:spPr/>
        <p:txBody>
          <a:bodyPr/>
          <a:lstStyle/>
          <a:p>
            <a:r>
              <a:rPr lang="en-US"/>
              <a:t>A </a:t>
            </a:r>
            <a:r>
              <a:rPr lang="en-US" b="1"/>
              <a:t>superkey</a:t>
            </a:r>
            <a:r>
              <a:rPr lang="en-US"/>
              <a:t> of a relation schema R = {A1, A2, ...., An} is a set of attributes S </a:t>
            </a:r>
            <a:r>
              <a:rPr lang="en-US" i="1"/>
              <a:t>subset-of</a:t>
            </a:r>
            <a:r>
              <a:rPr lang="en-US"/>
              <a:t> R with the property that no two tuples t1 and t2 in any legal relation state r of R will have t1[S] = t2[S] </a:t>
            </a:r>
          </a:p>
          <a:p>
            <a:endParaRPr lang="en-US"/>
          </a:p>
          <a:p>
            <a:r>
              <a:rPr lang="en-US"/>
              <a:t>A </a:t>
            </a:r>
            <a:r>
              <a:rPr lang="en-US" b="1"/>
              <a:t>key</a:t>
            </a:r>
            <a:r>
              <a:rPr lang="en-US"/>
              <a:t> K is a </a:t>
            </a:r>
            <a:r>
              <a:rPr lang="en-US" b="1"/>
              <a:t>superkey</a:t>
            </a:r>
            <a:r>
              <a:rPr lang="en-US"/>
              <a:t> with the </a:t>
            </a:r>
            <a:r>
              <a:rPr lang="en-US" i="1"/>
              <a:t>additional property</a:t>
            </a:r>
            <a:r>
              <a:rPr lang="en-US"/>
              <a:t> that removal of any attribute from K will cause K not to be a superkey any more. </a:t>
            </a:r>
          </a:p>
          <a:p>
            <a:endParaRPr lang="en-US"/>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A77621E7-C5CD-4596-A5DB-A559EF5960AB}" type="slidenum">
              <a:rPr lang="en-US"/>
              <a:pPr/>
              <a:t>145</a:t>
            </a:fld>
            <a:endParaRPr lang="en-CA"/>
          </a:p>
        </p:txBody>
      </p:sp>
      <p:sp>
        <p:nvSpPr>
          <p:cNvPr id="731142" name="Rectangle 6"/>
          <p:cNvSpPr>
            <a:spLocks noGrp="1" noChangeArrowheads="1"/>
          </p:cNvSpPr>
          <p:nvPr>
            <p:ph type="title"/>
          </p:nvPr>
        </p:nvSpPr>
        <p:spPr/>
        <p:txBody>
          <a:bodyPr/>
          <a:lstStyle/>
          <a:p>
            <a:r>
              <a:rPr lang="en-US" sz="3200"/>
              <a:t>Definitions of Keys and Attributes 	Participating in Keys (2)</a:t>
            </a:r>
          </a:p>
        </p:txBody>
      </p:sp>
      <p:sp>
        <p:nvSpPr>
          <p:cNvPr id="731143" name="Rectangle 7"/>
          <p:cNvSpPr>
            <a:spLocks noGrp="1" noChangeArrowheads="1"/>
          </p:cNvSpPr>
          <p:nvPr>
            <p:ph type="body" idx="1"/>
          </p:nvPr>
        </p:nvSpPr>
        <p:spPr/>
        <p:txBody>
          <a:bodyPr/>
          <a:lstStyle/>
          <a:p>
            <a:r>
              <a:rPr lang="en-US"/>
              <a:t>If a relation schema has more than one key, each is called a </a:t>
            </a:r>
            <a:r>
              <a:rPr lang="en-US" b="1"/>
              <a:t>candidate</a:t>
            </a:r>
            <a:r>
              <a:rPr lang="en-US"/>
              <a:t> key.</a:t>
            </a:r>
          </a:p>
          <a:p>
            <a:pPr lvl="1"/>
            <a:r>
              <a:rPr lang="en-US"/>
              <a:t>One of the candidate keys is </a:t>
            </a:r>
            <a:r>
              <a:rPr lang="en-US" i="1"/>
              <a:t>arbitrarily</a:t>
            </a:r>
            <a:r>
              <a:rPr lang="en-US"/>
              <a:t> designated to be the </a:t>
            </a:r>
            <a:r>
              <a:rPr lang="en-US" b="1"/>
              <a:t>primary key</a:t>
            </a:r>
            <a:r>
              <a:rPr lang="en-US"/>
              <a:t>, and the others are called </a:t>
            </a:r>
            <a:r>
              <a:rPr lang="en-US" b="1"/>
              <a:t>secondary keys</a:t>
            </a:r>
            <a:r>
              <a:rPr lang="en-US"/>
              <a:t>.</a:t>
            </a:r>
          </a:p>
          <a:p>
            <a:r>
              <a:rPr lang="en-US"/>
              <a:t>A </a:t>
            </a:r>
            <a:r>
              <a:rPr lang="en-US" b="1"/>
              <a:t>Prime attribute</a:t>
            </a:r>
            <a:r>
              <a:rPr lang="en-US"/>
              <a:t> must be a member of </a:t>
            </a:r>
            <a:r>
              <a:rPr lang="en-US" i="1"/>
              <a:t>some</a:t>
            </a:r>
            <a:r>
              <a:rPr lang="en-US"/>
              <a:t> candidate key</a:t>
            </a:r>
          </a:p>
          <a:p>
            <a:r>
              <a:rPr lang="en-US"/>
              <a:t>A </a:t>
            </a:r>
            <a:r>
              <a:rPr lang="en-US" b="1"/>
              <a:t>Nonprime attribute</a:t>
            </a:r>
            <a:r>
              <a:rPr lang="en-US"/>
              <a:t> is not a prime attribute—that is, it is not a member of any candidate key. </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6D415806-30E2-4449-BD37-292783CB0E20}" type="slidenum">
              <a:rPr lang="en-US"/>
              <a:pPr/>
              <a:t>146</a:t>
            </a:fld>
            <a:endParaRPr lang="en-CA"/>
          </a:p>
        </p:txBody>
      </p:sp>
      <p:sp>
        <p:nvSpPr>
          <p:cNvPr id="733190" name="Rectangle 6"/>
          <p:cNvSpPr>
            <a:spLocks noGrp="1" noChangeArrowheads="1"/>
          </p:cNvSpPr>
          <p:nvPr>
            <p:ph type="title"/>
          </p:nvPr>
        </p:nvSpPr>
        <p:spPr/>
        <p:txBody>
          <a:bodyPr/>
          <a:lstStyle/>
          <a:p>
            <a:r>
              <a:rPr lang="en-US"/>
              <a:t>3.2 First Normal Form </a:t>
            </a:r>
          </a:p>
        </p:txBody>
      </p:sp>
      <p:sp>
        <p:nvSpPr>
          <p:cNvPr id="733191" name="Rectangle 7"/>
          <p:cNvSpPr>
            <a:spLocks noGrp="1" noChangeArrowheads="1"/>
          </p:cNvSpPr>
          <p:nvPr>
            <p:ph type="body" idx="1"/>
          </p:nvPr>
        </p:nvSpPr>
        <p:spPr/>
        <p:txBody>
          <a:bodyPr/>
          <a:lstStyle/>
          <a:p>
            <a:r>
              <a:rPr lang="en-US"/>
              <a:t>Disallows</a:t>
            </a:r>
          </a:p>
          <a:p>
            <a:pPr lvl="1"/>
            <a:r>
              <a:rPr lang="en-US"/>
              <a:t>composite attributes</a:t>
            </a:r>
          </a:p>
          <a:p>
            <a:pPr lvl="1"/>
            <a:r>
              <a:rPr lang="en-US"/>
              <a:t>multivalued attributes</a:t>
            </a:r>
          </a:p>
          <a:p>
            <a:pPr lvl="1"/>
            <a:r>
              <a:rPr lang="en-US" b="1"/>
              <a:t>nested relations</a:t>
            </a:r>
            <a:r>
              <a:rPr lang="en-US"/>
              <a:t>; attributes whose values for an </a:t>
            </a:r>
            <a:r>
              <a:rPr lang="en-US" i="1"/>
              <a:t>individual tuple</a:t>
            </a:r>
            <a:r>
              <a:rPr lang="en-US"/>
              <a:t> are non-atomic</a:t>
            </a:r>
          </a:p>
          <a:p>
            <a:endParaRPr lang="en-US"/>
          </a:p>
          <a:p>
            <a:r>
              <a:rPr lang="en-US"/>
              <a:t>Considered to be part of the definition of relation </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10- </a:t>
            </a:r>
            <a:fld id="{DA487D4D-4091-41BC-87CF-17B68E75C704}" type="slidenum">
              <a:rPr lang="en-US"/>
              <a:pPr/>
              <a:t>147</a:t>
            </a:fld>
            <a:endParaRPr lang="en-CA"/>
          </a:p>
        </p:txBody>
      </p:sp>
      <p:sp>
        <p:nvSpPr>
          <p:cNvPr id="735241" name="Rectangle 9"/>
          <p:cNvSpPr>
            <a:spLocks noGrp="1" noChangeArrowheads="1"/>
          </p:cNvSpPr>
          <p:nvPr>
            <p:ph type="title"/>
          </p:nvPr>
        </p:nvSpPr>
        <p:spPr/>
        <p:txBody>
          <a:bodyPr/>
          <a:lstStyle/>
          <a:p>
            <a:r>
              <a:rPr lang="en-US"/>
              <a:t>Figure 10.8 Normalization into 1NF</a:t>
            </a:r>
          </a:p>
        </p:txBody>
      </p:sp>
      <p:sp>
        <p:nvSpPr>
          <p:cNvPr id="735236" name="Rectangle 4"/>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735243" name="Picture 11" descr="fig10_08"/>
          <p:cNvPicPr>
            <a:picLocks noChangeAspect="1" noChangeArrowheads="1"/>
          </p:cNvPicPr>
          <p:nvPr/>
        </p:nvPicPr>
        <p:blipFill>
          <a:blip r:embed="rId3"/>
          <a:srcRect/>
          <a:stretch>
            <a:fillRect/>
          </a:stretch>
        </p:blipFill>
        <p:spPr bwMode="auto">
          <a:xfrm>
            <a:off x="1371600" y="1600200"/>
            <a:ext cx="6096000" cy="4670425"/>
          </a:xfrm>
          <a:prstGeom prst="rect">
            <a:avLst/>
          </a:prstGeom>
          <a:noFill/>
        </p:spPr>
      </p:pic>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10- </a:t>
            </a:r>
            <a:fld id="{66C0D5DF-2FB3-4C9B-9970-7F761A0B86D5}" type="slidenum">
              <a:rPr lang="en-US"/>
              <a:pPr/>
              <a:t>148</a:t>
            </a:fld>
            <a:endParaRPr lang="en-CA"/>
          </a:p>
        </p:txBody>
      </p:sp>
      <p:sp>
        <p:nvSpPr>
          <p:cNvPr id="737289" name="Rectangle 9"/>
          <p:cNvSpPr>
            <a:spLocks noGrp="1" noChangeArrowheads="1"/>
          </p:cNvSpPr>
          <p:nvPr>
            <p:ph type="title"/>
          </p:nvPr>
        </p:nvSpPr>
        <p:spPr/>
        <p:txBody>
          <a:bodyPr/>
          <a:lstStyle/>
          <a:p>
            <a:r>
              <a:rPr lang="en-US" sz="3200"/>
              <a:t>Figure 10.9 Normalization nested relations into 1NF</a:t>
            </a:r>
          </a:p>
        </p:txBody>
      </p:sp>
      <p:sp>
        <p:nvSpPr>
          <p:cNvPr id="737284" name="Rectangle 4"/>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737291" name="Picture 11" descr="fig10_09"/>
          <p:cNvPicPr>
            <a:picLocks noChangeAspect="1" noChangeArrowheads="1"/>
          </p:cNvPicPr>
          <p:nvPr/>
        </p:nvPicPr>
        <p:blipFill>
          <a:blip r:embed="rId3"/>
          <a:srcRect/>
          <a:stretch>
            <a:fillRect/>
          </a:stretch>
        </p:blipFill>
        <p:spPr bwMode="auto">
          <a:xfrm>
            <a:off x="2398713" y="1600200"/>
            <a:ext cx="4611687" cy="4800600"/>
          </a:xfrm>
          <a:prstGeom prst="rect">
            <a:avLst/>
          </a:prstGeom>
          <a:noFill/>
        </p:spPr>
      </p:pic>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35D8AF21-7211-425A-9F69-155615F62B40}" type="slidenum">
              <a:rPr lang="en-US"/>
              <a:pPr/>
              <a:t>149</a:t>
            </a:fld>
            <a:endParaRPr lang="en-CA"/>
          </a:p>
        </p:txBody>
      </p:sp>
      <p:sp>
        <p:nvSpPr>
          <p:cNvPr id="739334" name="Rectangle 6"/>
          <p:cNvSpPr>
            <a:spLocks noGrp="1" noChangeArrowheads="1"/>
          </p:cNvSpPr>
          <p:nvPr>
            <p:ph type="title"/>
          </p:nvPr>
        </p:nvSpPr>
        <p:spPr/>
        <p:txBody>
          <a:bodyPr/>
          <a:lstStyle/>
          <a:p>
            <a:r>
              <a:rPr lang="en-US"/>
              <a:t>3.3 Second Normal Form (1) </a:t>
            </a:r>
          </a:p>
        </p:txBody>
      </p:sp>
      <p:sp>
        <p:nvSpPr>
          <p:cNvPr id="739335" name="Rectangle 7"/>
          <p:cNvSpPr>
            <a:spLocks noGrp="1" noChangeArrowheads="1"/>
          </p:cNvSpPr>
          <p:nvPr>
            <p:ph type="body" idx="1"/>
          </p:nvPr>
        </p:nvSpPr>
        <p:spPr/>
        <p:txBody>
          <a:bodyPr/>
          <a:lstStyle/>
          <a:p>
            <a:pPr>
              <a:lnSpc>
                <a:spcPct val="90000"/>
              </a:lnSpc>
            </a:pPr>
            <a:r>
              <a:rPr lang="en-US" sz="2400"/>
              <a:t>Uses the concepts of </a:t>
            </a:r>
            <a:r>
              <a:rPr lang="en-US" sz="2400" b="1"/>
              <a:t>FDs, primary key</a:t>
            </a:r>
          </a:p>
          <a:p>
            <a:pPr>
              <a:lnSpc>
                <a:spcPct val="90000"/>
              </a:lnSpc>
            </a:pPr>
            <a:r>
              <a:rPr lang="en-US" sz="2400"/>
              <a:t>Definitions</a:t>
            </a:r>
          </a:p>
          <a:p>
            <a:pPr lvl="1">
              <a:lnSpc>
                <a:spcPct val="90000"/>
              </a:lnSpc>
            </a:pPr>
            <a:r>
              <a:rPr lang="en-US" sz="2200" b="1"/>
              <a:t>Prime attribute:</a:t>
            </a:r>
            <a:r>
              <a:rPr lang="en-US" sz="2200"/>
              <a:t> An attribute that is member of the primary key K</a:t>
            </a:r>
          </a:p>
          <a:p>
            <a:pPr lvl="1">
              <a:lnSpc>
                <a:spcPct val="90000"/>
              </a:lnSpc>
            </a:pPr>
            <a:r>
              <a:rPr lang="en-US" sz="2200" b="1"/>
              <a:t>Full functional dependency:</a:t>
            </a:r>
            <a:r>
              <a:rPr lang="en-US" sz="2200"/>
              <a:t> a FD  Y -&gt; Z where removal of any attribute from Y means the FD does not hold any more</a:t>
            </a:r>
          </a:p>
          <a:p>
            <a:pPr>
              <a:lnSpc>
                <a:spcPct val="90000"/>
              </a:lnSpc>
            </a:pPr>
            <a:r>
              <a:rPr lang="en-US" sz="2400"/>
              <a:t>Examples:</a:t>
            </a:r>
          </a:p>
          <a:p>
            <a:pPr lvl="1">
              <a:lnSpc>
                <a:spcPct val="90000"/>
              </a:lnSpc>
            </a:pPr>
            <a:r>
              <a:rPr lang="en-US" sz="2200"/>
              <a:t>{SSN, PNUMBER} -&gt; HOURS is a full FD since neither SSN -&gt; HOURS nor PNUMBER -&gt; HOURS hold </a:t>
            </a:r>
          </a:p>
          <a:p>
            <a:pPr lvl="1">
              <a:lnSpc>
                <a:spcPct val="90000"/>
              </a:lnSpc>
            </a:pPr>
            <a:r>
              <a:rPr lang="en-US" sz="2200"/>
              <a:t>{SSN, PNUMBER} -&gt; ENAME is not  a full FD (it is called a partial dependency ) since SSN -&gt; ENAME also holds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5- </a:t>
            </a:r>
            <a:fld id="{46CC29E3-B8F2-4052-88A9-AB6A5013BED3}" type="slidenum">
              <a:rPr lang="en-US"/>
              <a:pPr/>
              <a:t>15</a:t>
            </a:fld>
            <a:endParaRPr lang="en-CA"/>
          </a:p>
        </p:txBody>
      </p:sp>
      <p:sp>
        <p:nvSpPr>
          <p:cNvPr id="688135" name="Rectangle 7"/>
          <p:cNvSpPr>
            <a:spLocks noGrp="1" noChangeArrowheads="1"/>
          </p:cNvSpPr>
          <p:nvPr>
            <p:ph type="title"/>
          </p:nvPr>
        </p:nvSpPr>
        <p:spPr/>
        <p:txBody>
          <a:bodyPr/>
          <a:lstStyle/>
          <a:p>
            <a:r>
              <a:rPr lang="en-US"/>
              <a:t>Example – A relation STUDENT</a:t>
            </a:r>
          </a:p>
        </p:txBody>
      </p:sp>
      <p:sp>
        <p:nvSpPr>
          <p:cNvPr id="688133" name="Rectangle 5"/>
          <p:cNvSpPr>
            <a:spLocks noChangeArrowheads="1"/>
          </p:cNvSpPr>
          <p:nvPr/>
        </p:nvSpPr>
        <p:spPr bwMode="auto">
          <a:xfrm>
            <a:off x="8886825" y="6159500"/>
            <a:ext cx="184150" cy="457200"/>
          </a:xfrm>
          <a:prstGeom prst="rect">
            <a:avLst/>
          </a:prstGeom>
          <a:noFill/>
          <a:ln w="9525">
            <a:noFill/>
            <a:miter lim="800000"/>
            <a:headEnd/>
            <a:tailEnd/>
          </a:ln>
          <a:effectLst/>
        </p:spPr>
        <p:txBody>
          <a:bodyPr wrap="none">
            <a:spAutoFit/>
          </a:bodyPr>
          <a:lstStyle/>
          <a:p>
            <a:endParaRPr lang="en-US">
              <a:latin typeface="Times New Roman" pitchFamily="1" charset="0"/>
            </a:endParaRPr>
          </a:p>
        </p:txBody>
      </p:sp>
      <p:pic>
        <p:nvPicPr>
          <p:cNvPr id="688136" name="Picture 8" descr="fig05_01"/>
          <p:cNvPicPr>
            <a:picLocks noChangeAspect="1" noChangeArrowheads="1"/>
          </p:cNvPicPr>
          <p:nvPr/>
        </p:nvPicPr>
        <p:blipFill>
          <a:blip r:embed="rId3"/>
          <a:srcRect/>
          <a:stretch>
            <a:fillRect/>
          </a:stretch>
        </p:blipFill>
        <p:spPr bwMode="auto">
          <a:xfrm>
            <a:off x="152400" y="2219325"/>
            <a:ext cx="8589963" cy="3114675"/>
          </a:xfrm>
          <a:prstGeom prst="rect">
            <a:avLst/>
          </a:prstGeom>
          <a:noFill/>
        </p:spPr>
      </p:pic>
    </p:spTree>
  </p:cSld>
  <p:clrMapOvr>
    <a:masterClrMapping/>
  </p:clrMapOvr>
  <p:transition spd="med"/>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62B3D99E-3050-40B2-BE0B-AC06090F153C}" type="slidenum">
              <a:rPr lang="en-US"/>
              <a:pPr/>
              <a:t>150</a:t>
            </a:fld>
            <a:endParaRPr lang="en-CA"/>
          </a:p>
        </p:txBody>
      </p:sp>
      <p:sp>
        <p:nvSpPr>
          <p:cNvPr id="741382" name="Rectangle 6"/>
          <p:cNvSpPr>
            <a:spLocks noGrp="1" noChangeArrowheads="1"/>
          </p:cNvSpPr>
          <p:nvPr>
            <p:ph type="title"/>
          </p:nvPr>
        </p:nvSpPr>
        <p:spPr/>
        <p:txBody>
          <a:bodyPr/>
          <a:lstStyle/>
          <a:p>
            <a:r>
              <a:rPr lang="en-US"/>
              <a:t>Second Normal Form (2)</a:t>
            </a:r>
          </a:p>
        </p:txBody>
      </p:sp>
      <p:sp>
        <p:nvSpPr>
          <p:cNvPr id="741383" name="Rectangle 7"/>
          <p:cNvSpPr>
            <a:spLocks noGrp="1" noChangeArrowheads="1"/>
          </p:cNvSpPr>
          <p:nvPr>
            <p:ph type="body" idx="1"/>
          </p:nvPr>
        </p:nvSpPr>
        <p:spPr/>
        <p:txBody>
          <a:bodyPr/>
          <a:lstStyle/>
          <a:p>
            <a:r>
              <a:rPr lang="en-US"/>
              <a:t>A relation schema R is in </a:t>
            </a:r>
            <a:r>
              <a:rPr lang="en-US" b="1"/>
              <a:t>second normal form (2NF)</a:t>
            </a:r>
            <a:r>
              <a:rPr lang="en-US"/>
              <a:t> if every non-prime attribute A in R is fully functionally dependent on the primary key</a:t>
            </a:r>
          </a:p>
          <a:p>
            <a:endParaRPr lang="en-US"/>
          </a:p>
          <a:p>
            <a:r>
              <a:rPr lang="en-US"/>
              <a:t>R can be decomposed into 2NF relations via the process of 2NF normalization </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10- </a:t>
            </a:r>
            <a:fld id="{25DA4AB4-EA5B-42ED-9FCD-D0B033BC9714}" type="slidenum">
              <a:rPr lang="en-US"/>
              <a:pPr/>
              <a:t>151</a:t>
            </a:fld>
            <a:endParaRPr lang="en-CA"/>
          </a:p>
        </p:txBody>
      </p:sp>
      <p:sp>
        <p:nvSpPr>
          <p:cNvPr id="743433" name="Rectangle 9"/>
          <p:cNvSpPr>
            <a:spLocks noGrp="1" noChangeArrowheads="1"/>
          </p:cNvSpPr>
          <p:nvPr>
            <p:ph type="title"/>
          </p:nvPr>
        </p:nvSpPr>
        <p:spPr/>
        <p:txBody>
          <a:bodyPr/>
          <a:lstStyle/>
          <a:p>
            <a:r>
              <a:rPr lang="en-US" sz="3200"/>
              <a:t>Figure 10.10 Normalizing into 2NF and 3NF</a:t>
            </a:r>
          </a:p>
        </p:txBody>
      </p:sp>
      <p:sp>
        <p:nvSpPr>
          <p:cNvPr id="743428" name="Rectangle 4"/>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743435" name="Picture 11" descr="fig10_10"/>
          <p:cNvPicPr>
            <a:picLocks noChangeAspect="1" noChangeArrowheads="1"/>
          </p:cNvPicPr>
          <p:nvPr/>
        </p:nvPicPr>
        <p:blipFill>
          <a:blip r:embed="rId3"/>
          <a:srcRect/>
          <a:stretch>
            <a:fillRect/>
          </a:stretch>
        </p:blipFill>
        <p:spPr bwMode="auto">
          <a:xfrm>
            <a:off x="2209800" y="1627188"/>
            <a:ext cx="5141913" cy="4773612"/>
          </a:xfrm>
          <a:prstGeom prst="rect">
            <a:avLst/>
          </a:prstGeom>
          <a:noFill/>
        </p:spPr>
      </p:pic>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10- </a:t>
            </a:r>
            <a:fld id="{F3708327-129E-48CD-8030-633AE6A854CE}" type="slidenum">
              <a:rPr lang="en-US"/>
              <a:pPr/>
              <a:t>152</a:t>
            </a:fld>
            <a:endParaRPr lang="en-CA"/>
          </a:p>
        </p:txBody>
      </p:sp>
      <p:sp>
        <p:nvSpPr>
          <p:cNvPr id="745481" name="Rectangle 9"/>
          <p:cNvSpPr>
            <a:spLocks noGrp="1" noChangeArrowheads="1"/>
          </p:cNvSpPr>
          <p:nvPr>
            <p:ph type="title"/>
          </p:nvPr>
        </p:nvSpPr>
        <p:spPr/>
        <p:txBody>
          <a:bodyPr/>
          <a:lstStyle/>
          <a:p>
            <a:r>
              <a:rPr lang="en-US" sz="3200"/>
              <a:t>Figure 10.11 Normalization into 2NF and 3NF</a:t>
            </a:r>
          </a:p>
        </p:txBody>
      </p:sp>
      <p:sp>
        <p:nvSpPr>
          <p:cNvPr id="745476" name="Rectangle 4"/>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745483" name="Picture 11" descr="fig10_11"/>
          <p:cNvPicPr>
            <a:picLocks noChangeAspect="1" noChangeArrowheads="1"/>
          </p:cNvPicPr>
          <p:nvPr/>
        </p:nvPicPr>
        <p:blipFill>
          <a:blip r:embed="rId3"/>
          <a:srcRect/>
          <a:stretch>
            <a:fillRect/>
          </a:stretch>
        </p:blipFill>
        <p:spPr bwMode="auto">
          <a:xfrm>
            <a:off x="2590800" y="1295400"/>
            <a:ext cx="4211638" cy="5181600"/>
          </a:xfrm>
          <a:prstGeom prst="rect">
            <a:avLst/>
          </a:prstGeom>
          <a:noFill/>
        </p:spPr>
      </p:pic>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C8B2D7EE-9E27-4E03-83E8-DD25ADC7E98B}" type="slidenum">
              <a:rPr lang="en-US"/>
              <a:pPr/>
              <a:t>153</a:t>
            </a:fld>
            <a:endParaRPr lang="en-CA"/>
          </a:p>
        </p:txBody>
      </p:sp>
      <p:sp>
        <p:nvSpPr>
          <p:cNvPr id="747526" name="Rectangle 6"/>
          <p:cNvSpPr>
            <a:spLocks noGrp="1" noChangeArrowheads="1"/>
          </p:cNvSpPr>
          <p:nvPr>
            <p:ph type="title"/>
          </p:nvPr>
        </p:nvSpPr>
        <p:spPr/>
        <p:txBody>
          <a:bodyPr/>
          <a:lstStyle/>
          <a:p>
            <a:r>
              <a:rPr lang="en-US"/>
              <a:t>3.4 Third Normal Form (1)</a:t>
            </a:r>
          </a:p>
        </p:txBody>
      </p:sp>
      <p:sp>
        <p:nvSpPr>
          <p:cNvPr id="747527" name="Rectangle 7"/>
          <p:cNvSpPr>
            <a:spLocks noGrp="1" noChangeArrowheads="1"/>
          </p:cNvSpPr>
          <p:nvPr>
            <p:ph type="body" idx="1"/>
          </p:nvPr>
        </p:nvSpPr>
        <p:spPr/>
        <p:txBody>
          <a:bodyPr/>
          <a:lstStyle/>
          <a:p>
            <a:pPr>
              <a:lnSpc>
                <a:spcPct val="90000"/>
              </a:lnSpc>
            </a:pPr>
            <a:r>
              <a:rPr lang="en-US"/>
              <a:t>Definition:</a:t>
            </a:r>
          </a:p>
          <a:p>
            <a:pPr lvl="1">
              <a:lnSpc>
                <a:spcPct val="90000"/>
              </a:lnSpc>
            </a:pPr>
            <a:r>
              <a:rPr lang="en-US" b="1"/>
              <a:t>Transitive functional dependency:</a:t>
            </a:r>
            <a:r>
              <a:rPr lang="en-US"/>
              <a:t> a FD  X -&gt; Z that can be derived from two FDs   X -&gt; Y and Y -&gt; Z </a:t>
            </a:r>
          </a:p>
          <a:p>
            <a:pPr>
              <a:lnSpc>
                <a:spcPct val="90000"/>
              </a:lnSpc>
            </a:pPr>
            <a:r>
              <a:rPr lang="en-US"/>
              <a:t>Examples:</a:t>
            </a:r>
          </a:p>
          <a:p>
            <a:pPr lvl="1">
              <a:lnSpc>
                <a:spcPct val="90000"/>
              </a:lnSpc>
            </a:pPr>
            <a:r>
              <a:rPr lang="en-US"/>
              <a:t>SSN -&gt; DMGRSSN is a </a:t>
            </a:r>
            <a:r>
              <a:rPr lang="en-US" b="1"/>
              <a:t>transitive</a:t>
            </a:r>
            <a:r>
              <a:rPr lang="en-US"/>
              <a:t> FD </a:t>
            </a:r>
          </a:p>
          <a:p>
            <a:pPr lvl="2">
              <a:lnSpc>
                <a:spcPct val="90000"/>
              </a:lnSpc>
            </a:pPr>
            <a:r>
              <a:rPr lang="en-US"/>
              <a:t>Since SSN -&gt; DNUMBER and DNUMBER -&gt; DMGRSSN hold </a:t>
            </a:r>
          </a:p>
          <a:p>
            <a:pPr lvl="1">
              <a:lnSpc>
                <a:spcPct val="90000"/>
              </a:lnSpc>
            </a:pPr>
            <a:r>
              <a:rPr lang="en-US"/>
              <a:t>SSN -&gt; ENAME is </a:t>
            </a:r>
            <a:r>
              <a:rPr lang="en-US" b="1"/>
              <a:t>non-transitive</a:t>
            </a:r>
          </a:p>
          <a:p>
            <a:pPr lvl="2">
              <a:lnSpc>
                <a:spcPct val="90000"/>
              </a:lnSpc>
            </a:pPr>
            <a:r>
              <a:rPr lang="en-US"/>
              <a:t>Since there is no set of attributes X where SSN -&gt; X and X -&gt; ENAME </a:t>
            </a: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3D5409EC-6042-4D20-9A1F-F3EBAD83A026}" type="slidenum">
              <a:rPr lang="en-US"/>
              <a:pPr/>
              <a:t>154</a:t>
            </a:fld>
            <a:endParaRPr lang="en-CA"/>
          </a:p>
        </p:txBody>
      </p:sp>
      <p:sp>
        <p:nvSpPr>
          <p:cNvPr id="749574" name="Rectangle 6"/>
          <p:cNvSpPr>
            <a:spLocks noGrp="1" noChangeArrowheads="1"/>
          </p:cNvSpPr>
          <p:nvPr>
            <p:ph type="title"/>
          </p:nvPr>
        </p:nvSpPr>
        <p:spPr/>
        <p:txBody>
          <a:bodyPr/>
          <a:lstStyle/>
          <a:p>
            <a:r>
              <a:rPr lang="en-US"/>
              <a:t>Third Normal Form (2)</a:t>
            </a:r>
          </a:p>
        </p:txBody>
      </p:sp>
      <p:sp>
        <p:nvSpPr>
          <p:cNvPr id="749575" name="Rectangle 7"/>
          <p:cNvSpPr>
            <a:spLocks noGrp="1" noChangeArrowheads="1"/>
          </p:cNvSpPr>
          <p:nvPr>
            <p:ph type="body" idx="1"/>
          </p:nvPr>
        </p:nvSpPr>
        <p:spPr/>
        <p:txBody>
          <a:bodyPr/>
          <a:lstStyle/>
          <a:p>
            <a:pPr>
              <a:lnSpc>
                <a:spcPct val="90000"/>
              </a:lnSpc>
            </a:pPr>
            <a:r>
              <a:rPr lang="en-US" sz="2400"/>
              <a:t>A relation schema R is in </a:t>
            </a:r>
            <a:r>
              <a:rPr lang="en-US" sz="2400" b="1"/>
              <a:t>third normal form (3NF)</a:t>
            </a:r>
            <a:r>
              <a:rPr lang="en-US" sz="2400"/>
              <a:t> if it is in 2NF </a:t>
            </a:r>
            <a:r>
              <a:rPr lang="en-US" sz="2400" i="1"/>
              <a:t>and</a:t>
            </a:r>
            <a:r>
              <a:rPr lang="en-US" sz="2400"/>
              <a:t> no non-prime attribute A in R is transitively dependent on the primary key</a:t>
            </a:r>
          </a:p>
          <a:p>
            <a:pPr>
              <a:lnSpc>
                <a:spcPct val="90000"/>
              </a:lnSpc>
            </a:pPr>
            <a:r>
              <a:rPr lang="en-US" sz="2400"/>
              <a:t>R can be decomposed into 3NF relations via the process of 3NF normalization </a:t>
            </a:r>
          </a:p>
          <a:p>
            <a:pPr>
              <a:lnSpc>
                <a:spcPct val="90000"/>
              </a:lnSpc>
            </a:pPr>
            <a:r>
              <a:rPr lang="en-US" sz="2400"/>
              <a:t>NOTE:</a:t>
            </a:r>
          </a:p>
          <a:p>
            <a:pPr lvl="1">
              <a:lnSpc>
                <a:spcPct val="90000"/>
              </a:lnSpc>
            </a:pPr>
            <a:r>
              <a:rPr lang="en-US" sz="2200"/>
              <a:t>In X -&gt; Y and Y -&gt; Z, with X as the primary key, we consider this a problem only if Y is not a candidate key.</a:t>
            </a:r>
          </a:p>
          <a:p>
            <a:pPr lvl="1">
              <a:lnSpc>
                <a:spcPct val="90000"/>
              </a:lnSpc>
            </a:pPr>
            <a:r>
              <a:rPr lang="en-US" sz="2200"/>
              <a:t>When Y is a candidate key, there is no problem with the transitive dependency .</a:t>
            </a:r>
          </a:p>
          <a:p>
            <a:pPr lvl="1">
              <a:lnSpc>
                <a:spcPct val="90000"/>
              </a:lnSpc>
            </a:pPr>
            <a:r>
              <a:rPr lang="en-US" sz="2200"/>
              <a:t>E.g., Consider EMP (SSN, Emp#, Salary ). </a:t>
            </a:r>
          </a:p>
          <a:p>
            <a:pPr lvl="2">
              <a:lnSpc>
                <a:spcPct val="90000"/>
              </a:lnSpc>
            </a:pPr>
            <a:r>
              <a:rPr lang="en-US" sz="2000"/>
              <a:t>Here, SSN -&gt; Emp# -&gt; Salary and Emp# is a candidate key. </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62A98F66-C1FE-402D-83BF-F12E71DA145C}" type="slidenum">
              <a:rPr lang="en-US"/>
              <a:pPr/>
              <a:t>155</a:t>
            </a:fld>
            <a:endParaRPr lang="en-CA"/>
          </a:p>
        </p:txBody>
      </p:sp>
      <p:sp>
        <p:nvSpPr>
          <p:cNvPr id="776194" name="Rectangle 2"/>
          <p:cNvSpPr>
            <a:spLocks noGrp="1" noChangeArrowheads="1"/>
          </p:cNvSpPr>
          <p:nvPr>
            <p:ph type="title"/>
          </p:nvPr>
        </p:nvSpPr>
        <p:spPr/>
        <p:txBody>
          <a:bodyPr/>
          <a:lstStyle/>
          <a:p>
            <a:r>
              <a:rPr lang="en-US"/>
              <a:t>Normal Forms Defined Informally	</a:t>
            </a:r>
          </a:p>
        </p:txBody>
      </p:sp>
      <p:sp>
        <p:nvSpPr>
          <p:cNvPr id="776195" name="Rectangle 3"/>
          <p:cNvSpPr>
            <a:spLocks noGrp="1" noChangeArrowheads="1"/>
          </p:cNvSpPr>
          <p:nvPr>
            <p:ph type="body" idx="1"/>
          </p:nvPr>
        </p:nvSpPr>
        <p:spPr/>
        <p:txBody>
          <a:bodyPr/>
          <a:lstStyle/>
          <a:p>
            <a:r>
              <a:rPr lang="en-US"/>
              <a:t>1</a:t>
            </a:r>
            <a:r>
              <a:rPr lang="en-US" baseline="30000"/>
              <a:t>st</a:t>
            </a:r>
            <a:r>
              <a:rPr lang="en-US"/>
              <a:t> normal form</a:t>
            </a:r>
          </a:p>
          <a:p>
            <a:pPr lvl="1"/>
            <a:r>
              <a:rPr lang="en-US"/>
              <a:t>All attributes depend on </a:t>
            </a:r>
            <a:r>
              <a:rPr lang="en-US" b="1"/>
              <a:t>the key</a:t>
            </a:r>
          </a:p>
          <a:p>
            <a:r>
              <a:rPr lang="en-US"/>
              <a:t>2</a:t>
            </a:r>
            <a:r>
              <a:rPr lang="en-US" baseline="30000"/>
              <a:t>nd</a:t>
            </a:r>
            <a:r>
              <a:rPr lang="en-US"/>
              <a:t> normal form</a:t>
            </a:r>
          </a:p>
          <a:p>
            <a:pPr lvl="1"/>
            <a:r>
              <a:rPr lang="en-US"/>
              <a:t>All attributes depend on </a:t>
            </a:r>
            <a:r>
              <a:rPr lang="en-US" b="1"/>
              <a:t>the whole key</a:t>
            </a:r>
          </a:p>
          <a:p>
            <a:r>
              <a:rPr lang="en-US"/>
              <a:t>3</a:t>
            </a:r>
            <a:r>
              <a:rPr lang="en-US" baseline="30000"/>
              <a:t>rd</a:t>
            </a:r>
            <a:r>
              <a:rPr lang="en-US"/>
              <a:t> normal form</a:t>
            </a:r>
          </a:p>
          <a:p>
            <a:pPr lvl="1"/>
            <a:r>
              <a:rPr lang="en-US"/>
              <a:t>All attributes depend on </a:t>
            </a:r>
            <a:r>
              <a:rPr lang="en-US" b="1"/>
              <a:t>nothing but the key</a:t>
            </a:r>
            <a:endParaRPr lang="en-US"/>
          </a:p>
        </p:txBody>
      </p:sp>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11A3CD6B-53AE-45C1-A2B4-8416ABBAB639}" type="slidenum">
              <a:rPr lang="en-US"/>
              <a:pPr/>
              <a:t>156</a:t>
            </a:fld>
            <a:endParaRPr lang="en-CA"/>
          </a:p>
        </p:txBody>
      </p:sp>
      <p:sp>
        <p:nvSpPr>
          <p:cNvPr id="751622" name="Rectangle 6"/>
          <p:cNvSpPr>
            <a:spLocks noGrp="1" noChangeArrowheads="1"/>
          </p:cNvSpPr>
          <p:nvPr>
            <p:ph type="title"/>
          </p:nvPr>
        </p:nvSpPr>
        <p:spPr/>
        <p:txBody>
          <a:bodyPr/>
          <a:lstStyle/>
          <a:p>
            <a:r>
              <a:rPr lang="en-US" sz="3200"/>
              <a:t>4 General Normal Form Definitions (For Multiple Keys) (1)</a:t>
            </a:r>
          </a:p>
        </p:txBody>
      </p:sp>
      <p:sp>
        <p:nvSpPr>
          <p:cNvPr id="751623" name="Rectangle 7"/>
          <p:cNvSpPr>
            <a:spLocks noGrp="1" noChangeArrowheads="1"/>
          </p:cNvSpPr>
          <p:nvPr>
            <p:ph type="body" idx="1"/>
          </p:nvPr>
        </p:nvSpPr>
        <p:spPr/>
        <p:txBody>
          <a:bodyPr/>
          <a:lstStyle/>
          <a:p>
            <a:r>
              <a:rPr lang="en-US"/>
              <a:t>The above definitions consider the primary key only</a:t>
            </a:r>
          </a:p>
          <a:p>
            <a:r>
              <a:rPr lang="en-US"/>
              <a:t>The following more general definitions take into account relations with multiple candidate keys</a:t>
            </a:r>
          </a:p>
          <a:p>
            <a:r>
              <a:rPr lang="en-US"/>
              <a:t>A relation schema R is in </a:t>
            </a:r>
            <a:r>
              <a:rPr lang="en-US" b="1"/>
              <a:t>second normal form (2NF)</a:t>
            </a:r>
            <a:r>
              <a:rPr lang="en-US"/>
              <a:t> if every non-prime attribute A in R is fully functionally dependent on </a:t>
            </a:r>
            <a:r>
              <a:rPr lang="en-US" i="1"/>
              <a:t>every</a:t>
            </a:r>
            <a:r>
              <a:rPr lang="en-US"/>
              <a:t> key  of R </a:t>
            </a: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1DBD48FF-3A4B-47CC-947A-3F15D761B2FE}" type="slidenum">
              <a:rPr lang="en-US"/>
              <a:pPr/>
              <a:t>157</a:t>
            </a:fld>
            <a:endParaRPr lang="en-CA"/>
          </a:p>
        </p:txBody>
      </p:sp>
      <p:sp>
        <p:nvSpPr>
          <p:cNvPr id="753670" name="Rectangle 6"/>
          <p:cNvSpPr>
            <a:spLocks noGrp="1" noChangeArrowheads="1"/>
          </p:cNvSpPr>
          <p:nvPr>
            <p:ph type="title"/>
          </p:nvPr>
        </p:nvSpPr>
        <p:spPr/>
        <p:txBody>
          <a:bodyPr/>
          <a:lstStyle/>
          <a:p>
            <a:r>
              <a:rPr lang="en-US"/>
              <a:t>General Normal Form Definitions (2)</a:t>
            </a:r>
          </a:p>
        </p:txBody>
      </p:sp>
      <p:sp>
        <p:nvSpPr>
          <p:cNvPr id="753671" name="Rectangle 7"/>
          <p:cNvSpPr>
            <a:spLocks noGrp="1" noChangeArrowheads="1"/>
          </p:cNvSpPr>
          <p:nvPr>
            <p:ph type="body" idx="1"/>
          </p:nvPr>
        </p:nvSpPr>
        <p:spPr/>
        <p:txBody>
          <a:bodyPr/>
          <a:lstStyle/>
          <a:p>
            <a:r>
              <a:rPr lang="en-US"/>
              <a:t>Definition:</a:t>
            </a:r>
          </a:p>
          <a:p>
            <a:pPr lvl="1"/>
            <a:r>
              <a:rPr lang="en-US" b="1"/>
              <a:t>Superkey</a:t>
            </a:r>
            <a:r>
              <a:rPr lang="en-US"/>
              <a:t> of relation schema R - a set of attributes S of R that contains a key of R</a:t>
            </a:r>
          </a:p>
          <a:p>
            <a:pPr lvl="1"/>
            <a:r>
              <a:rPr lang="en-US"/>
              <a:t>A relation schema R is in </a:t>
            </a:r>
            <a:r>
              <a:rPr lang="en-US" b="1"/>
              <a:t>third normal form (3NF)</a:t>
            </a:r>
            <a:r>
              <a:rPr lang="en-US"/>
              <a:t> if whenever a FD X -&gt; A holds in R, then either: </a:t>
            </a:r>
          </a:p>
          <a:p>
            <a:pPr lvl="2"/>
            <a:r>
              <a:rPr lang="en-US"/>
              <a:t>(a) X is a superkey of R, or </a:t>
            </a:r>
          </a:p>
          <a:p>
            <a:pPr lvl="2"/>
            <a:r>
              <a:rPr lang="en-US"/>
              <a:t>(b) A is a prime attribute of R</a:t>
            </a:r>
          </a:p>
          <a:p>
            <a:r>
              <a:rPr lang="en-US"/>
              <a:t>NOTE: Boyce-Codd normal form disallows condition (b) above </a:t>
            </a:r>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39D55C70-B282-4F83-9054-E5E815A7149B}" type="slidenum">
              <a:rPr lang="en-US"/>
              <a:pPr/>
              <a:t>158</a:t>
            </a:fld>
            <a:endParaRPr lang="en-CA"/>
          </a:p>
        </p:txBody>
      </p:sp>
      <p:sp>
        <p:nvSpPr>
          <p:cNvPr id="755718" name="Rectangle 6"/>
          <p:cNvSpPr>
            <a:spLocks noGrp="1" noChangeArrowheads="1"/>
          </p:cNvSpPr>
          <p:nvPr>
            <p:ph type="title"/>
          </p:nvPr>
        </p:nvSpPr>
        <p:spPr/>
        <p:txBody>
          <a:bodyPr/>
          <a:lstStyle/>
          <a:p>
            <a:r>
              <a:rPr lang="en-US"/>
              <a:t>5 BCNF (Boyce-Codd Normal Form) </a:t>
            </a:r>
          </a:p>
        </p:txBody>
      </p:sp>
      <p:sp>
        <p:nvSpPr>
          <p:cNvPr id="755719" name="Rectangle 7"/>
          <p:cNvSpPr>
            <a:spLocks noGrp="1" noChangeArrowheads="1"/>
          </p:cNvSpPr>
          <p:nvPr>
            <p:ph type="body" idx="1"/>
          </p:nvPr>
        </p:nvSpPr>
        <p:spPr/>
        <p:txBody>
          <a:bodyPr/>
          <a:lstStyle/>
          <a:p>
            <a:r>
              <a:rPr lang="en-US" sz="2400"/>
              <a:t>A relation schema R is in </a:t>
            </a:r>
            <a:r>
              <a:rPr lang="en-US" sz="2400" b="1"/>
              <a:t>Boyce-Codd Normal Form (BCNF)</a:t>
            </a:r>
            <a:r>
              <a:rPr lang="en-US" sz="2400"/>
              <a:t> if whenever an </a:t>
            </a:r>
            <a:r>
              <a:rPr lang="en-US" sz="2400" b="1"/>
              <a:t>FD X -&gt; A</a:t>
            </a:r>
            <a:r>
              <a:rPr lang="en-US" sz="2400"/>
              <a:t> holds in R, then </a:t>
            </a:r>
            <a:r>
              <a:rPr lang="en-US" sz="2400" b="1"/>
              <a:t>X is a superkey</a:t>
            </a:r>
            <a:r>
              <a:rPr lang="en-US" sz="2400"/>
              <a:t> of R</a:t>
            </a:r>
          </a:p>
          <a:p>
            <a:r>
              <a:rPr lang="en-US" sz="2400"/>
              <a:t>Each normal form is strictly stronger than the previous one</a:t>
            </a:r>
          </a:p>
          <a:p>
            <a:pPr lvl="1"/>
            <a:r>
              <a:rPr lang="en-US" sz="2200"/>
              <a:t>Every 2NF relation is in 1NF</a:t>
            </a:r>
          </a:p>
          <a:p>
            <a:pPr lvl="1"/>
            <a:r>
              <a:rPr lang="en-US" sz="2200"/>
              <a:t>Every 3NF relation is in 2NF</a:t>
            </a:r>
          </a:p>
          <a:p>
            <a:pPr lvl="1"/>
            <a:r>
              <a:rPr lang="en-US" sz="2200"/>
              <a:t>Every BCNF relation is in 3NF</a:t>
            </a:r>
          </a:p>
          <a:p>
            <a:r>
              <a:rPr lang="en-US" sz="2400"/>
              <a:t>There exist relations that are in 3NF but not in BCNF</a:t>
            </a:r>
          </a:p>
          <a:p>
            <a:r>
              <a:rPr lang="en-US" sz="2400"/>
              <a:t>The goal is to have each relation in BCNF (or 3NF) </a:t>
            </a:r>
          </a:p>
        </p:txBody>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10- </a:t>
            </a:r>
            <a:fld id="{D7711E56-9C3E-4A68-992F-99A9DF3FC272}" type="slidenum">
              <a:rPr lang="en-US"/>
              <a:pPr/>
              <a:t>159</a:t>
            </a:fld>
            <a:endParaRPr lang="en-CA"/>
          </a:p>
        </p:txBody>
      </p:sp>
      <p:sp>
        <p:nvSpPr>
          <p:cNvPr id="757769" name="Rectangle 9"/>
          <p:cNvSpPr>
            <a:spLocks noGrp="1" noChangeArrowheads="1"/>
          </p:cNvSpPr>
          <p:nvPr>
            <p:ph type="title"/>
          </p:nvPr>
        </p:nvSpPr>
        <p:spPr/>
        <p:txBody>
          <a:bodyPr/>
          <a:lstStyle/>
          <a:p>
            <a:r>
              <a:rPr lang="en-US" sz="3200"/>
              <a:t>Figure 10.12 Boyce-Codd normal form</a:t>
            </a:r>
          </a:p>
        </p:txBody>
      </p:sp>
      <p:sp>
        <p:nvSpPr>
          <p:cNvPr id="757764" name="Rectangle 4"/>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757771" name="Picture 11" descr="fig10_12"/>
          <p:cNvPicPr>
            <a:picLocks noChangeAspect="1" noChangeArrowheads="1"/>
          </p:cNvPicPr>
          <p:nvPr/>
        </p:nvPicPr>
        <p:blipFill>
          <a:blip r:embed="rId3"/>
          <a:srcRect/>
          <a:stretch>
            <a:fillRect/>
          </a:stretch>
        </p:blipFill>
        <p:spPr bwMode="auto">
          <a:xfrm>
            <a:off x="663575" y="1752600"/>
            <a:ext cx="7642225" cy="4441825"/>
          </a:xfrm>
          <a:prstGeom prst="rect">
            <a:avLst/>
          </a:prstGeom>
          <a:noFill/>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4F3AF857-AB69-4DD3-9ACA-273266E3C00D}" type="slidenum">
              <a:rPr lang="en-US"/>
              <a:pPr/>
              <a:t>16</a:t>
            </a:fld>
            <a:endParaRPr lang="en-CA"/>
          </a:p>
        </p:txBody>
      </p:sp>
      <p:sp>
        <p:nvSpPr>
          <p:cNvPr id="690180" name="Rectangle 4"/>
          <p:cNvSpPr>
            <a:spLocks noGrp="1" noChangeArrowheads="1"/>
          </p:cNvSpPr>
          <p:nvPr>
            <p:ph type="title"/>
          </p:nvPr>
        </p:nvSpPr>
        <p:spPr/>
        <p:txBody>
          <a:bodyPr/>
          <a:lstStyle/>
          <a:p>
            <a:r>
              <a:rPr lang="en-US"/>
              <a:t>Characteristics Of Relations</a:t>
            </a:r>
          </a:p>
        </p:txBody>
      </p:sp>
      <p:sp>
        <p:nvSpPr>
          <p:cNvPr id="690181" name="Rectangle 5"/>
          <p:cNvSpPr>
            <a:spLocks noGrp="1" noChangeArrowheads="1"/>
          </p:cNvSpPr>
          <p:nvPr>
            <p:ph type="body" idx="1"/>
          </p:nvPr>
        </p:nvSpPr>
        <p:spPr/>
        <p:txBody>
          <a:bodyPr/>
          <a:lstStyle/>
          <a:p>
            <a:pPr>
              <a:lnSpc>
                <a:spcPct val="90000"/>
              </a:lnSpc>
            </a:pPr>
            <a:r>
              <a:rPr lang="en-US"/>
              <a:t>Ordering of tuples in a relation r(R):</a:t>
            </a:r>
          </a:p>
          <a:p>
            <a:pPr lvl="1">
              <a:lnSpc>
                <a:spcPct val="90000"/>
              </a:lnSpc>
            </a:pPr>
            <a:r>
              <a:rPr lang="en-US" sz="2800"/>
              <a:t>The tuples are </a:t>
            </a:r>
            <a:r>
              <a:rPr lang="en-US" sz="2800" i="1"/>
              <a:t>not considered to be ordered</a:t>
            </a:r>
            <a:r>
              <a:rPr lang="en-US" sz="2800"/>
              <a:t>, even though they appear to be in the tabular form.</a:t>
            </a:r>
          </a:p>
          <a:p>
            <a:pPr>
              <a:lnSpc>
                <a:spcPct val="90000"/>
              </a:lnSpc>
            </a:pPr>
            <a:r>
              <a:rPr lang="en-US"/>
              <a:t>Ordering of attributes in a relation schema R (and of values within each tuple):</a:t>
            </a:r>
          </a:p>
          <a:p>
            <a:pPr lvl="1">
              <a:lnSpc>
                <a:spcPct val="90000"/>
              </a:lnSpc>
            </a:pPr>
            <a:r>
              <a:rPr lang="en-US" sz="2800"/>
              <a:t>We will consider the attributes in R(A1, A2, ..., An) and the values in t=&lt;v1, v2, ..., vn&gt; to be ordered .</a:t>
            </a:r>
          </a:p>
          <a:p>
            <a:pPr lvl="2">
              <a:lnSpc>
                <a:spcPct val="90000"/>
              </a:lnSpc>
            </a:pPr>
            <a:r>
              <a:rPr lang="en-US"/>
              <a:t>(However, a more general alternative definition  of relation does not require this ordering).</a:t>
            </a:r>
          </a:p>
        </p:txBody>
      </p:sp>
    </p:spTree>
  </p:cSld>
  <p:clrMapOvr>
    <a:masterClrMapping/>
  </p:clrMapOvr>
  <p:transition spd="med"/>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10- </a:t>
            </a:r>
            <a:fld id="{A76AFF5F-C8C1-4972-897E-978495A37BAB}" type="slidenum">
              <a:rPr lang="en-US"/>
              <a:pPr/>
              <a:t>160</a:t>
            </a:fld>
            <a:endParaRPr lang="en-CA"/>
          </a:p>
        </p:txBody>
      </p:sp>
      <p:sp>
        <p:nvSpPr>
          <p:cNvPr id="759817" name="Rectangle 9"/>
          <p:cNvSpPr>
            <a:spLocks noGrp="1" noChangeArrowheads="1"/>
          </p:cNvSpPr>
          <p:nvPr>
            <p:ph type="title"/>
          </p:nvPr>
        </p:nvSpPr>
        <p:spPr/>
        <p:txBody>
          <a:bodyPr/>
          <a:lstStyle/>
          <a:p>
            <a:r>
              <a:rPr lang="en-US" sz="3200"/>
              <a:t>Figure 10.13 a relation TEACH that is in 3NF but not in BCNF</a:t>
            </a:r>
          </a:p>
        </p:txBody>
      </p:sp>
      <p:sp>
        <p:nvSpPr>
          <p:cNvPr id="759811" name="Rectangle 3"/>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759819" name="Picture 11" descr="fig10_13"/>
          <p:cNvPicPr>
            <a:picLocks noChangeAspect="1" noChangeArrowheads="1"/>
          </p:cNvPicPr>
          <p:nvPr/>
        </p:nvPicPr>
        <p:blipFill>
          <a:blip r:embed="rId3"/>
          <a:srcRect/>
          <a:stretch>
            <a:fillRect/>
          </a:stretch>
        </p:blipFill>
        <p:spPr bwMode="auto">
          <a:xfrm>
            <a:off x="819150" y="2057400"/>
            <a:ext cx="7505700" cy="3863975"/>
          </a:xfrm>
          <a:prstGeom prst="rect">
            <a:avLst/>
          </a:prstGeom>
          <a:noFill/>
        </p:spPr>
      </p:pic>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0E93BF18-6725-4D6B-A4C0-0C08EA6FA558}" type="slidenum">
              <a:rPr lang="en-US"/>
              <a:pPr/>
              <a:t>161</a:t>
            </a:fld>
            <a:endParaRPr lang="en-CA"/>
          </a:p>
        </p:txBody>
      </p:sp>
      <p:sp>
        <p:nvSpPr>
          <p:cNvPr id="761862" name="Rectangle 6"/>
          <p:cNvSpPr>
            <a:spLocks noGrp="1" noChangeArrowheads="1"/>
          </p:cNvSpPr>
          <p:nvPr>
            <p:ph type="title"/>
          </p:nvPr>
        </p:nvSpPr>
        <p:spPr/>
        <p:txBody>
          <a:bodyPr/>
          <a:lstStyle/>
          <a:p>
            <a:r>
              <a:rPr lang="en-US" sz="3200"/>
              <a:t>Achieving the BCNF by Decomposition (1)</a:t>
            </a:r>
          </a:p>
        </p:txBody>
      </p:sp>
      <p:sp>
        <p:nvSpPr>
          <p:cNvPr id="761863" name="Rectangle 7"/>
          <p:cNvSpPr>
            <a:spLocks noGrp="1" noChangeArrowheads="1"/>
          </p:cNvSpPr>
          <p:nvPr>
            <p:ph type="body" idx="1"/>
          </p:nvPr>
        </p:nvSpPr>
        <p:spPr/>
        <p:txBody>
          <a:bodyPr/>
          <a:lstStyle/>
          <a:p>
            <a:pPr>
              <a:lnSpc>
                <a:spcPct val="90000"/>
              </a:lnSpc>
            </a:pPr>
            <a:r>
              <a:rPr lang="en-US" sz="2400"/>
              <a:t>Two FDs exist in the relation TEACH:</a:t>
            </a:r>
          </a:p>
          <a:p>
            <a:pPr lvl="1">
              <a:lnSpc>
                <a:spcPct val="90000"/>
              </a:lnSpc>
            </a:pPr>
            <a:r>
              <a:rPr lang="en-US" sz="2200"/>
              <a:t>fd1: { student, course} </a:t>
            </a:r>
            <a:r>
              <a:rPr lang="en-US" sz="2200">
                <a:sym typeface="Symbol" pitchFamily="1" charset="2"/>
              </a:rPr>
              <a:t>-&gt;</a:t>
            </a:r>
            <a:r>
              <a:rPr lang="en-US" sz="2200"/>
              <a:t> instructor</a:t>
            </a:r>
          </a:p>
          <a:p>
            <a:pPr lvl="1">
              <a:lnSpc>
                <a:spcPct val="90000"/>
              </a:lnSpc>
            </a:pPr>
            <a:r>
              <a:rPr lang="en-US" sz="2200"/>
              <a:t>fd2: instructor </a:t>
            </a:r>
            <a:r>
              <a:rPr lang="en-US" sz="2200">
                <a:sym typeface="Symbol" pitchFamily="1" charset="2"/>
              </a:rPr>
              <a:t> -&gt;</a:t>
            </a:r>
            <a:r>
              <a:rPr lang="en-US" sz="2200"/>
              <a:t> course </a:t>
            </a:r>
          </a:p>
          <a:p>
            <a:pPr>
              <a:lnSpc>
                <a:spcPct val="90000"/>
              </a:lnSpc>
            </a:pPr>
            <a:r>
              <a:rPr lang="en-US" sz="2400"/>
              <a:t>{student, course} is a candidate key for this relation and that the dependencies shown follow the pattern in Figure 10.12 (b).</a:t>
            </a:r>
          </a:p>
          <a:p>
            <a:pPr lvl="1">
              <a:lnSpc>
                <a:spcPct val="90000"/>
              </a:lnSpc>
            </a:pPr>
            <a:r>
              <a:rPr lang="en-US" sz="2200"/>
              <a:t>So this relation is in 3NF </a:t>
            </a:r>
            <a:r>
              <a:rPr lang="en-US" sz="2200" i="1"/>
              <a:t>but not in</a:t>
            </a:r>
            <a:r>
              <a:rPr lang="en-US" sz="2200"/>
              <a:t> BCNF </a:t>
            </a:r>
          </a:p>
          <a:p>
            <a:pPr>
              <a:lnSpc>
                <a:spcPct val="90000"/>
              </a:lnSpc>
            </a:pPr>
            <a:r>
              <a:rPr lang="en-US" sz="2400"/>
              <a:t>A relation </a:t>
            </a:r>
            <a:r>
              <a:rPr lang="en-US" sz="2400" b="1"/>
              <a:t>NOT</a:t>
            </a:r>
            <a:r>
              <a:rPr lang="en-US" sz="2400"/>
              <a:t> in BCNF should be decomposed so as to meet this property, while possibly forgoing the preservation of all functional dependencies in the decomposed relations.</a:t>
            </a:r>
          </a:p>
          <a:p>
            <a:pPr lvl="1">
              <a:lnSpc>
                <a:spcPct val="90000"/>
              </a:lnSpc>
            </a:pPr>
            <a:r>
              <a:rPr lang="en-US" sz="2200"/>
              <a:t>(See Algorithm 11.3) </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10- </a:t>
            </a:r>
            <a:fld id="{DAFD3FBF-1EE7-4271-9FE2-93D191E7A486}" type="slidenum">
              <a:rPr lang="en-US"/>
              <a:pPr/>
              <a:t>162</a:t>
            </a:fld>
            <a:endParaRPr lang="en-CA"/>
          </a:p>
        </p:txBody>
      </p:sp>
      <p:sp>
        <p:nvSpPr>
          <p:cNvPr id="763910" name="Rectangle 6"/>
          <p:cNvSpPr>
            <a:spLocks noGrp="1" noChangeArrowheads="1"/>
          </p:cNvSpPr>
          <p:nvPr>
            <p:ph type="title"/>
          </p:nvPr>
        </p:nvSpPr>
        <p:spPr/>
        <p:txBody>
          <a:bodyPr/>
          <a:lstStyle/>
          <a:p>
            <a:r>
              <a:rPr lang="en-US" sz="3200"/>
              <a:t>Achieving the BCNF by Decomposition (2)</a:t>
            </a:r>
          </a:p>
        </p:txBody>
      </p:sp>
      <p:sp>
        <p:nvSpPr>
          <p:cNvPr id="763911" name="Rectangle 7"/>
          <p:cNvSpPr>
            <a:spLocks noGrp="1" noChangeArrowheads="1"/>
          </p:cNvSpPr>
          <p:nvPr>
            <p:ph type="body" idx="1"/>
          </p:nvPr>
        </p:nvSpPr>
        <p:spPr/>
        <p:txBody>
          <a:bodyPr/>
          <a:lstStyle/>
          <a:p>
            <a:pPr>
              <a:lnSpc>
                <a:spcPct val="90000"/>
              </a:lnSpc>
            </a:pPr>
            <a:r>
              <a:rPr lang="en-US" sz="2000"/>
              <a:t>Three possible decompositions for relation TEACH</a:t>
            </a:r>
          </a:p>
          <a:p>
            <a:pPr lvl="1">
              <a:lnSpc>
                <a:spcPct val="90000"/>
              </a:lnSpc>
            </a:pPr>
            <a:r>
              <a:rPr lang="en-US" sz="2000"/>
              <a:t>{</a:t>
            </a:r>
            <a:r>
              <a:rPr lang="en-US" sz="2000" u="sng"/>
              <a:t>student, instructor</a:t>
            </a:r>
            <a:r>
              <a:rPr lang="en-US" sz="2000"/>
              <a:t>} and {</a:t>
            </a:r>
            <a:r>
              <a:rPr lang="en-US" sz="2000" u="sng"/>
              <a:t>student, course</a:t>
            </a:r>
            <a:r>
              <a:rPr lang="en-US" sz="2000"/>
              <a:t>}</a:t>
            </a:r>
          </a:p>
          <a:p>
            <a:pPr lvl="1">
              <a:lnSpc>
                <a:spcPct val="90000"/>
              </a:lnSpc>
            </a:pPr>
            <a:r>
              <a:rPr lang="en-US" sz="2000"/>
              <a:t>{course, </a:t>
            </a:r>
            <a:r>
              <a:rPr lang="en-US" sz="2000" u="sng"/>
              <a:t>instructor</a:t>
            </a:r>
            <a:r>
              <a:rPr lang="en-US" sz="2000"/>
              <a:t> } and {</a:t>
            </a:r>
            <a:r>
              <a:rPr lang="en-US" sz="2000" u="sng"/>
              <a:t>course, student</a:t>
            </a:r>
            <a:r>
              <a:rPr lang="en-US" sz="2000"/>
              <a:t>}</a:t>
            </a:r>
          </a:p>
          <a:p>
            <a:pPr lvl="1">
              <a:lnSpc>
                <a:spcPct val="90000"/>
              </a:lnSpc>
            </a:pPr>
            <a:r>
              <a:rPr lang="en-US" sz="2000"/>
              <a:t>{</a:t>
            </a:r>
            <a:r>
              <a:rPr lang="en-US" sz="2000" u="sng"/>
              <a:t>instructor</a:t>
            </a:r>
            <a:r>
              <a:rPr lang="en-US" sz="2000"/>
              <a:t>, course } and {</a:t>
            </a:r>
            <a:r>
              <a:rPr lang="en-US" sz="2000" u="sng"/>
              <a:t>instructor, student</a:t>
            </a:r>
            <a:r>
              <a:rPr lang="en-US" sz="2000"/>
              <a:t>}</a:t>
            </a:r>
          </a:p>
          <a:p>
            <a:pPr>
              <a:lnSpc>
                <a:spcPct val="90000"/>
              </a:lnSpc>
            </a:pPr>
            <a:r>
              <a:rPr lang="en-US" sz="2000"/>
              <a:t>All three decompositions will lose fd1. </a:t>
            </a:r>
          </a:p>
          <a:p>
            <a:pPr lvl="1">
              <a:lnSpc>
                <a:spcPct val="90000"/>
              </a:lnSpc>
            </a:pPr>
            <a:r>
              <a:rPr lang="en-US" sz="2000"/>
              <a:t>We have to settle for sacrificing the functional dependency preservation. But we cannot sacrifice the non-additivity property after decomposition.</a:t>
            </a:r>
          </a:p>
          <a:p>
            <a:pPr>
              <a:lnSpc>
                <a:spcPct val="90000"/>
              </a:lnSpc>
            </a:pPr>
            <a:r>
              <a:rPr lang="en-US" sz="2000"/>
              <a:t>Out of the above three, only the 3rd decomposition will not generate spurious tuples after join.(and hence has the non-additivity property).</a:t>
            </a:r>
          </a:p>
          <a:p>
            <a:pPr>
              <a:lnSpc>
                <a:spcPct val="90000"/>
              </a:lnSpc>
            </a:pPr>
            <a:r>
              <a:rPr lang="en-US" sz="2000"/>
              <a:t>A test to determine whether a binary decomposition (decomposition into two relations) is non-additive (lossless) is discussed in section 11.1.4 under Property LJ1. Verify that the third decomposition above meets the property.</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B5464AEA-9E52-4F8B-9E68-CB5ADF0BA098}" type="slidenum">
              <a:rPr lang="en-US"/>
              <a:pPr/>
              <a:t>163</a:t>
            </a:fld>
            <a:endParaRPr lang="en-CA"/>
          </a:p>
        </p:txBody>
      </p:sp>
      <p:sp>
        <p:nvSpPr>
          <p:cNvPr id="757764" name="Rectangle 4"/>
          <p:cNvSpPr>
            <a:spLocks noGrp="1" noChangeArrowheads="1"/>
          </p:cNvSpPr>
          <p:nvPr>
            <p:ph type="title"/>
          </p:nvPr>
        </p:nvSpPr>
        <p:spPr/>
        <p:txBody>
          <a:bodyPr/>
          <a:lstStyle/>
          <a:p>
            <a:r>
              <a:rPr lang="en-US" dirty="0" smtClean="0"/>
              <a:t>Outline</a:t>
            </a:r>
            <a:endParaRPr lang="en-US" dirty="0"/>
          </a:p>
        </p:txBody>
      </p:sp>
      <p:sp>
        <p:nvSpPr>
          <p:cNvPr id="757765" name="Rectangle 5"/>
          <p:cNvSpPr>
            <a:spLocks noGrp="1" noChangeArrowheads="1"/>
          </p:cNvSpPr>
          <p:nvPr>
            <p:ph type="body" idx="1"/>
          </p:nvPr>
        </p:nvSpPr>
        <p:spPr/>
        <p:txBody>
          <a:bodyPr/>
          <a:lstStyle/>
          <a:p>
            <a:r>
              <a:rPr lang="en-US" dirty="0"/>
              <a:t>0. Designing a Set of Relations </a:t>
            </a:r>
          </a:p>
          <a:p>
            <a:r>
              <a:rPr lang="en-US" dirty="0"/>
              <a:t>1. Properties of Relational Decompositions</a:t>
            </a:r>
          </a:p>
          <a:p>
            <a:r>
              <a:rPr lang="en-US" dirty="0"/>
              <a:t>2. Algorithms for Relational Database Schema </a:t>
            </a:r>
          </a:p>
          <a:p>
            <a:r>
              <a:rPr lang="en-US" dirty="0"/>
              <a:t>3. </a:t>
            </a:r>
            <a:r>
              <a:rPr lang="en-US" dirty="0" err="1"/>
              <a:t>Multivalued</a:t>
            </a:r>
            <a:r>
              <a:rPr lang="en-US" dirty="0"/>
              <a:t> Dependencies and Fourth Normal Form </a:t>
            </a:r>
          </a:p>
          <a:p>
            <a:r>
              <a:rPr lang="en-US" dirty="0"/>
              <a:t>4. Join Dependencies and Fifth Normal Form </a:t>
            </a:r>
          </a:p>
          <a:p>
            <a:r>
              <a:rPr lang="en-US" dirty="0"/>
              <a:t>5. Inclusion Dependencies</a:t>
            </a:r>
          </a:p>
          <a:p>
            <a:r>
              <a:rPr lang="en-US" dirty="0"/>
              <a:t>6. Other Dependencies and Normal Forms</a:t>
            </a:r>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88ACD940-0C8F-4DBB-AFE6-C8C5B01720B2}" type="slidenum">
              <a:rPr lang="en-US"/>
              <a:pPr/>
              <a:t>164</a:t>
            </a:fld>
            <a:endParaRPr lang="en-CA"/>
          </a:p>
        </p:txBody>
      </p:sp>
      <p:sp>
        <p:nvSpPr>
          <p:cNvPr id="759812" name="Rectangle 4"/>
          <p:cNvSpPr>
            <a:spLocks noGrp="1" noChangeArrowheads="1"/>
          </p:cNvSpPr>
          <p:nvPr>
            <p:ph type="title"/>
          </p:nvPr>
        </p:nvSpPr>
        <p:spPr/>
        <p:txBody>
          <a:bodyPr/>
          <a:lstStyle/>
          <a:p>
            <a:r>
              <a:rPr lang="en-US"/>
              <a:t>DESIGNING A SET OF RELATIONS (1) </a:t>
            </a:r>
          </a:p>
        </p:txBody>
      </p:sp>
      <p:sp>
        <p:nvSpPr>
          <p:cNvPr id="759813" name="Rectangle 5"/>
          <p:cNvSpPr>
            <a:spLocks noGrp="1" noChangeArrowheads="1"/>
          </p:cNvSpPr>
          <p:nvPr>
            <p:ph type="body" idx="1"/>
          </p:nvPr>
        </p:nvSpPr>
        <p:spPr/>
        <p:txBody>
          <a:bodyPr/>
          <a:lstStyle/>
          <a:p>
            <a:r>
              <a:rPr lang="en-US" b="1"/>
              <a:t>The Approach of Relational Synthesis (Bottom-up Design):</a:t>
            </a:r>
          </a:p>
          <a:p>
            <a:pPr lvl="1"/>
            <a:r>
              <a:rPr lang="en-US"/>
              <a:t>Assumes that all possible functional dependencies are known.</a:t>
            </a:r>
          </a:p>
          <a:p>
            <a:pPr lvl="1"/>
            <a:r>
              <a:rPr lang="en-US"/>
              <a:t>First constructs a minimal set of FDs</a:t>
            </a:r>
          </a:p>
          <a:p>
            <a:pPr lvl="1"/>
            <a:r>
              <a:rPr lang="en-US"/>
              <a:t>Then applies algorithms that construct a target set of 3NF or BCNF relations.</a:t>
            </a:r>
          </a:p>
          <a:p>
            <a:pPr lvl="1"/>
            <a:r>
              <a:rPr lang="en-US"/>
              <a:t>Additional criteria may be needed to ensure the the </a:t>
            </a:r>
            <a:r>
              <a:rPr lang="en-US" i="1"/>
              <a:t>set of relations</a:t>
            </a:r>
            <a:r>
              <a:rPr lang="en-US"/>
              <a:t> in a relational database are satisfactory (see Algorithms 11.2 and 11.4). </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8FF2C5B7-FFBF-472F-ADDB-003DF4DEC208}" type="slidenum">
              <a:rPr lang="en-US"/>
              <a:pPr/>
              <a:t>165</a:t>
            </a:fld>
            <a:endParaRPr lang="en-CA"/>
          </a:p>
        </p:txBody>
      </p:sp>
      <p:sp>
        <p:nvSpPr>
          <p:cNvPr id="761860" name="Rectangle 4"/>
          <p:cNvSpPr>
            <a:spLocks noGrp="1" noChangeArrowheads="1"/>
          </p:cNvSpPr>
          <p:nvPr>
            <p:ph type="title"/>
          </p:nvPr>
        </p:nvSpPr>
        <p:spPr/>
        <p:txBody>
          <a:bodyPr/>
          <a:lstStyle/>
          <a:p>
            <a:r>
              <a:rPr lang="en-US"/>
              <a:t>DESIGNING A SET OF RELATIONS (2)</a:t>
            </a:r>
          </a:p>
        </p:txBody>
      </p:sp>
      <p:sp>
        <p:nvSpPr>
          <p:cNvPr id="761861" name="Rectangle 5"/>
          <p:cNvSpPr>
            <a:spLocks noGrp="1" noChangeArrowheads="1"/>
          </p:cNvSpPr>
          <p:nvPr>
            <p:ph type="body" idx="1"/>
          </p:nvPr>
        </p:nvSpPr>
        <p:spPr/>
        <p:txBody>
          <a:bodyPr/>
          <a:lstStyle/>
          <a:p>
            <a:r>
              <a:rPr lang="en-US" b="1"/>
              <a:t>Goals: </a:t>
            </a:r>
          </a:p>
          <a:p>
            <a:pPr lvl="1"/>
            <a:r>
              <a:rPr lang="en-US"/>
              <a:t>Lossless join property (a must)</a:t>
            </a:r>
          </a:p>
          <a:p>
            <a:pPr lvl="2"/>
            <a:r>
              <a:rPr lang="en-US"/>
              <a:t>Algorithm 11.1 tests for general losslessness.</a:t>
            </a:r>
          </a:p>
          <a:p>
            <a:pPr lvl="1"/>
            <a:r>
              <a:rPr lang="en-US"/>
              <a:t>Dependency preservation property</a:t>
            </a:r>
          </a:p>
          <a:p>
            <a:pPr lvl="2"/>
            <a:r>
              <a:rPr lang="en-US"/>
              <a:t>Algorithm 11.3 decomposes a relation into BCNF components by sacrificing the dependency preservation.</a:t>
            </a:r>
          </a:p>
          <a:p>
            <a:pPr lvl="1"/>
            <a:r>
              <a:rPr lang="en-US"/>
              <a:t>Additional normal forms</a:t>
            </a:r>
          </a:p>
          <a:p>
            <a:pPr lvl="2"/>
            <a:r>
              <a:rPr lang="en-US"/>
              <a:t>4NF (based on multi-valued dependencies)</a:t>
            </a:r>
          </a:p>
          <a:p>
            <a:pPr lvl="2"/>
            <a:r>
              <a:rPr lang="en-US"/>
              <a:t>5NF (based on join dependencies) </a:t>
            </a:r>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50A7E014-E91C-463B-819E-60ABF0278986}" type="slidenum">
              <a:rPr lang="en-US"/>
              <a:pPr/>
              <a:t>166</a:t>
            </a:fld>
            <a:endParaRPr lang="en-CA"/>
          </a:p>
        </p:txBody>
      </p:sp>
      <p:sp>
        <p:nvSpPr>
          <p:cNvPr id="763908" name="Rectangle 4"/>
          <p:cNvSpPr>
            <a:spLocks noGrp="1" noChangeArrowheads="1"/>
          </p:cNvSpPr>
          <p:nvPr>
            <p:ph type="title"/>
          </p:nvPr>
        </p:nvSpPr>
        <p:spPr/>
        <p:txBody>
          <a:bodyPr/>
          <a:lstStyle/>
          <a:p>
            <a:r>
              <a:rPr lang="en-US"/>
              <a:t>1. Properties of Relational Decompositions (1)</a:t>
            </a:r>
          </a:p>
        </p:txBody>
      </p:sp>
      <p:sp>
        <p:nvSpPr>
          <p:cNvPr id="763909" name="Rectangle 5"/>
          <p:cNvSpPr>
            <a:spLocks noGrp="1" noChangeArrowheads="1"/>
          </p:cNvSpPr>
          <p:nvPr>
            <p:ph type="body" idx="1"/>
          </p:nvPr>
        </p:nvSpPr>
        <p:spPr/>
        <p:txBody>
          <a:bodyPr/>
          <a:lstStyle/>
          <a:p>
            <a:pPr>
              <a:spcBef>
                <a:spcPct val="0"/>
              </a:spcBef>
            </a:pPr>
            <a:r>
              <a:rPr lang="en-US" sz="3600" b="1"/>
              <a:t>Relation Decomposition and Insufficiency of Normal Forms:  </a:t>
            </a:r>
          </a:p>
          <a:p>
            <a:pPr lvl="1">
              <a:spcBef>
                <a:spcPct val="0"/>
              </a:spcBef>
            </a:pPr>
            <a:r>
              <a:rPr lang="en-US" sz="3500"/>
              <a:t>Universal Relation Schema:</a:t>
            </a:r>
          </a:p>
          <a:p>
            <a:pPr lvl="2">
              <a:spcBef>
                <a:spcPct val="0"/>
              </a:spcBef>
            </a:pPr>
            <a:r>
              <a:rPr lang="en-US" sz="3200"/>
              <a:t>A relation schema R = {A1, A2, …, An} that includes all the attributes of the database.</a:t>
            </a:r>
          </a:p>
          <a:p>
            <a:pPr lvl="1">
              <a:spcBef>
                <a:spcPct val="0"/>
              </a:spcBef>
            </a:pPr>
            <a:r>
              <a:rPr lang="en-US" sz="3500"/>
              <a:t>Universal relation assumption:</a:t>
            </a:r>
          </a:p>
          <a:p>
            <a:pPr lvl="2">
              <a:spcBef>
                <a:spcPct val="0"/>
              </a:spcBef>
            </a:pPr>
            <a:r>
              <a:rPr lang="en-US" sz="3200"/>
              <a:t>Every attribute name is unique.</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EAC88C7E-A209-4528-8EBF-9A7CE9295076}" type="slidenum">
              <a:rPr lang="en-US"/>
              <a:pPr/>
              <a:t>167</a:t>
            </a:fld>
            <a:endParaRPr lang="en-CA"/>
          </a:p>
        </p:txBody>
      </p:sp>
      <p:sp>
        <p:nvSpPr>
          <p:cNvPr id="765956" name="Rectangle 4"/>
          <p:cNvSpPr>
            <a:spLocks noGrp="1" noChangeArrowheads="1"/>
          </p:cNvSpPr>
          <p:nvPr>
            <p:ph type="title"/>
          </p:nvPr>
        </p:nvSpPr>
        <p:spPr/>
        <p:txBody>
          <a:bodyPr/>
          <a:lstStyle/>
          <a:p>
            <a:r>
              <a:rPr lang="en-US"/>
              <a:t>Properties of Relational Decompositions (2)</a:t>
            </a:r>
          </a:p>
        </p:txBody>
      </p:sp>
      <p:sp>
        <p:nvSpPr>
          <p:cNvPr id="765957" name="Rectangle 5"/>
          <p:cNvSpPr>
            <a:spLocks noGrp="1" noChangeArrowheads="1"/>
          </p:cNvSpPr>
          <p:nvPr>
            <p:ph type="body" idx="1"/>
          </p:nvPr>
        </p:nvSpPr>
        <p:spPr/>
        <p:txBody>
          <a:bodyPr/>
          <a:lstStyle/>
          <a:p>
            <a:pPr>
              <a:lnSpc>
                <a:spcPct val="80000"/>
              </a:lnSpc>
            </a:pPr>
            <a:r>
              <a:rPr lang="en-US" sz="3200" b="1"/>
              <a:t>Relation Decomposition and Insufficiency of Normal Forms (cont.):  </a:t>
            </a:r>
          </a:p>
          <a:p>
            <a:pPr lvl="1">
              <a:spcBef>
                <a:spcPct val="0"/>
              </a:spcBef>
            </a:pPr>
            <a:r>
              <a:rPr lang="en-US" sz="2800"/>
              <a:t>Decomposition:</a:t>
            </a:r>
          </a:p>
          <a:p>
            <a:pPr lvl="2">
              <a:spcBef>
                <a:spcPct val="0"/>
              </a:spcBef>
            </a:pPr>
            <a:r>
              <a:rPr lang="en-US"/>
              <a:t>The process of decomposing the universal relation schema R into a set of relation schemas D = {R1,R2, …, Rm} that will become the relational database schema by using the functional dependencies.   </a:t>
            </a:r>
          </a:p>
          <a:p>
            <a:pPr lvl="1">
              <a:lnSpc>
                <a:spcPct val="80000"/>
              </a:lnSpc>
              <a:spcBef>
                <a:spcPct val="0"/>
              </a:spcBef>
            </a:pPr>
            <a:r>
              <a:rPr lang="en-US" sz="2800"/>
              <a:t>Attribute preservation condition:</a:t>
            </a:r>
          </a:p>
          <a:p>
            <a:pPr lvl="2">
              <a:lnSpc>
                <a:spcPct val="80000"/>
              </a:lnSpc>
              <a:spcBef>
                <a:spcPct val="0"/>
              </a:spcBef>
            </a:pPr>
            <a:r>
              <a:rPr lang="en-US"/>
              <a:t>Each attribute in R will appear in at least one relation schema Ri in the decomposition so that no attributes are “lost”.</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9060D836-04D6-4962-89A2-8F736F1294DF}" type="slidenum">
              <a:rPr lang="en-US"/>
              <a:pPr/>
              <a:t>168</a:t>
            </a:fld>
            <a:endParaRPr lang="en-CA"/>
          </a:p>
        </p:txBody>
      </p:sp>
      <p:sp>
        <p:nvSpPr>
          <p:cNvPr id="841730" name="Rectangle 2"/>
          <p:cNvSpPr>
            <a:spLocks noGrp="1" noChangeArrowheads="1"/>
          </p:cNvSpPr>
          <p:nvPr>
            <p:ph type="title"/>
          </p:nvPr>
        </p:nvSpPr>
        <p:spPr/>
        <p:txBody>
          <a:bodyPr/>
          <a:lstStyle/>
          <a:p>
            <a:r>
              <a:rPr lang="en-US"/>
              <a:t>Properties of Relational Decompositions (2)</a:t>
            </a:r>
          </a:p>
        </p:txBody>
      </p:sp>
      <p:sp>
        <p:nvSpPr>
          <p:cNvPr id="841731" name="Rectangle 3"/>
          <p:cNvSpPr>
            <a:spLocks noGrp="1" noChangeArrowheads="1"/>
          </p:cNvSpPr>
          <p:nvPr>
            <p:ph type="body" idx="1"/>
          </p:nvPr>
        </p:nvSpPr>
        <p:spPr/>
        <p:txBody>
          <a:bodyPr/>
          <a:lstStyle/>
          <a:p>
            <a:r>
              <a:rPr lang="en-US"/>
              <a:t>Another goal of decomposition is to have each individual relation Ri in the decomposition D be in BCNF or 3NF. </a:t>
            </a:r>
          </a:p>
          <a:p>
            <a:r>
              <a:rPr lang="en-US"/>
              <a:t>Additional properties of decomposition  are needed to prevent from generating spurious tuples</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86799123-5DF3-4A65-8FAA-0E896EF73EF7}" type="slidenum">
              <a:rPr lang="en-US"/>
              <a:pPr/>
              <a:t>169</a:t>
            </a:fld>
            <a:endParaRPr lang="en-CA"/>
          </a:p>
        </p:txBody>
      </p:sp>
      <p:sp>
        <p:nvSpPr>
          <p:cNvPr id="768004" name="Rectangle 4"/>
          <p:cNvSpPr>
            <a:spLocks noGrp="1" noChangeArrowheads="1"/>
          </p:cNvSpPr>
          <p:nvPr>
            <p:ph type="title"/>
          </p:nvPr>
        </p:nvSpPr>
        <p:spPr/>
        <p:txBody>
          <a:bodyPr/>
          <a:lstStyle/>
          <a:p>
            <a:r>
              <a:rPr lang="en-US"/>
              <a:t>Properties of Relational Decompositions (3)</a:t>
            </a:r>
          </a:p>
        </p:txBody>
      </p:sp>
      <p:sp>
        <p:nvSpPr>
          <p:cNvPr id="768005" name="Rectangle 5"/>
          <p:cNvSpPr>
            <a:spLocks noGrp="1" noChangeArrowheads="1"/>
          </p:cNvSpPr>
          <p:nvPr>
            <p:ph type="body" idx="1"/>
          </p:nvPr>
        </p:nvSpPr>
        <p:spPr/>
        <p:txBody>
          <a:bodyPr/>
          <a:lstStyle/>
          <a:p>
            <a:pPr>
              <a:lnSpc>
                <a:spcPct val="80000"/>
              </a:lnSpc>
            </a:pPr>
            <a:r>
              <a:rPr lang="en-US" b="1"/>
              <a:t>Dependency Preservation Property of a Decomposition:</a:t>
            </a:r>
            <a:r>
              <a:rPr lang="en-US"/>
              <a:t> </a:t>
            </a:r>
          </a:p>
          <a:p>
            <a:pPr lvl="1">
              <a:lnSpc>
                <a:spcPct val="80000"/>
              </a:lnSpc>
            </a:pPr>
            <a:r>
              <a:rPr lang="en-US"/>
              <a:t>Definition: Given a set of dependencies F on R, the </a:t>
            </a:r>
            <a:r>
              <a:rPr lang="en-US" b="1"/>
              <a:t>projection</a:t>
            </a:r>
            <a:r>
              <a:rPr lang="en-US"/>
              <a:t> of F on R</a:t>
            </a:r>
            <a:r>
              <a:rPr lang="en-US" baseline="-25000"/>
              <a:t>i</a:t>
            </a:r>
            <a:r>
              <a:rPr lang="en-US"/>
              <a:t>, denoted by p</a:t>
            </a:r>
            <a:r>
              <a:rPr lang="en-US" baseline="-25000"/>
              <a:t>Ri</a:t>
            </a:r>
            <a:r>
              <a:rPr lang="en-US"/>
              <a:t>(F) where R</a:t>
            </a:r>
            <a:r>
              <a:rPr lang="en-US" baseline="-25000"/>
              <a:t>i</a:t>
            </a:r>
            <a:r>
              <a:rPr lang="en-US"/>
              <a:t> is a subset of R, is the set of dependencies X </a:t>
            </a:r>
            <a:r>
              <a:rPr lang="en-US">
                <a:sym typeface="Wingdings 3" pitchFamily="18" charset="2"/>
              </a:rPr>
              <a:t></a:t>
            </a:r>
            <a:r>
              <a:rPr lang="en-US"/>
              <a:t> Y in F</a:t>
            </a:r>
            <a:r>
              <a:rPr lang="en-US" baseline="30000"/>
              <a:t>+</a:t>
            </a:r>
            <a:r>
              <a:rPr lang="en-US"/>
              <a:t> such that the attributes in X </a:t>
            </a:r>
            <a:r>
              <a:rPr lang="en-US">
                <a:latin typeface="Lucida Grande" pitchFamily="1" charset="0"/>
              </a:rPr>
              <a:t>υ</a:t>
            </a:r>
            <a:r>
              <a:rPr lang="en-US"/>
              <a:t> Y are all contained in R</a:t>
            </a:r>
            <a:r>
              <a:rPr lang="en-US" baseline="-25000"/>
              <a:t>i</a:t>
            </a:r>
            <a:r>
              <a:rPr lang="en-US"/>
              <a:t>.</a:t>
            </a:r>
          </a:p>
          <a:p>
            <a:pPr lvl="1">
              <a:lnSpc>
                <a:spcPct val="80000"/>
              </a:lnSpc>
            </a:pPr>
            <a:r>
              <a:rPr lang="en-US"/>
              <a:t>Hence, the projection of F on each relation schema R</a:t>
            </a:r>
            <a:r>
              <a:rPr lang="en-US" baseline="-25000"/>
              <a:t>i</a:t>
            </a:r>
            <a:r>
              <a:rPr lang="en-US"/>
              <a:t> in the decomposition D is the set of functional dependencies in F</a:t>
            </a:r>
            <a:r>
              <a:rPr lang="en-US" baseline="30000"/>
              <a:t>+</a:t>
            </a:r>
            <a:r>
              <a:rPr lang="en-US"/>
              <a:t>, the closure of F, such that all their left- and right-hand-side attributes are in R</a:t>
            </a:r>
            <a:r>
              <a:rPr lang="en-US" baseline="-25000"/>
              <a:t>i</a:t>
            </a:r>
            <a:r>
              <a:rPr lang="en-US"/>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5- </a:t>
            </a:r>
            <a:fld id="{26B5DF3A-9267-4196-9B4C-68AC9A1C93B9}" type="slidenum">
              <a:rPr lang="en-US"/>
              <a:pPr/>
              <a:t>17</a:t>
            </a:fld>
            <a:endParaRPr lang="en-CA"/>
          </a:p>
        </p:txBody>
      </p:sp>
      <p:sp>
        <p:nvSpPr>
          <p:cNvPr id="753666" name="Rectangle 2"/>
          <p:cNvSpPr>
            <a:spLocks noGrp="1" noChangeArrowheads="1"/>
          </p:cNvSpPr>
          <p:nvPr>
            <p:ph type="title"/>
          </p:nvPr>
        </p:nvSpPr>
        <p:spPr/>
        <p:txBody>
          <a:bodyPr/>
          <a:lstStyle/>
          <a:p>
            <a:r>
              <a:rPr lang="en-US"/>
              <a:t>Same state as previous Figure (but with different order of tuples)</a:t>
            </a:r>
          </a:p>
        </p:txBody>
      </p:sp>
      <p:pic>
        <p:nvPicPr>
          <p:cNvPr id="753669" name="Picture 5" descr="fig05_02"/>
          <p:cNvPicPr>
            <a:picLocks noChangeAspect="1" noChangeArrowheads="1"/>
          </p:cNvPicPr>
          <p:nvPr/>
        </p:nvPicPr>
        <p:blipFill>
          <a:blip r:embed="rId3"/>
          <a:srcRect/>
          <a:stretch>
            <a:fillRect/>
          </a:stretch>
        </p:blipFill>
        <p:spPr bwMode="auto">
          <a:xfrm>
            <a:off x="228600" y="2444750"/>
            <a:ext cx="8450263" cy="2540000"/>
          </a:xfrm>
          <a:prstGeom prst="rect">
            <a:avLst/>
          </a:prstGeom>
          <a:noFill/>
        </p:spPr>
      </p:pic>
    </p:spTree>
  </p:cSld>
  <p:clrMapOvr>
    <a:masterClrMapping/>
  </p:clrMapOvr>
  <p:transition spd="med"/>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32CB7226-1EF6-49C1-B58A-5372F8F73C41}" type="slidenum">
              <a:rPr lang="en-US"/>
              <a:pPr/>
              <a:t>170</a:t>
            </a:fld>
            <a:endParaRPr lang="en-CA"/>
          </a:p>
        </p:txBody>
      </p:sp>
      <p:sp>
        <p:nvSpPr>
          <p:cNvPr id="770052" name="Rectangle 4"/>
          <p:cNvSpPr>
            <a:spLocks noGrp="1" noChangeArrowheads="1"/>
          </p:cNvSpPr>
          <p:nvPr>
            <p:ph type="title"/>
          </p:nvPr>
        </p:nvSpPr>
        <p:spPr/>
        <p:txBody>
          <a:bodyPr/>
          <a:lstStyle/>
          <a:p>
            <a:r>
              <a:rPr lang="en-US"/>
              <a:t>Properties of Relational Decompositions (4)</a:t>
            </a:r>
          </a:p>
        </p:txBody>
      </p:sp>
      <p:sp>
        <p:nvSpPr>
          <p:cNvPr id="770053" name="Rectangle 5"/>
          <p:cNvSpPr>
            <a:spLocks noGrp="1" noChangeArrowheads="1"/>
          </p:cNvSpPr>
          <p:nvPr>
            <p:ph type="body" idx="1"/>
          </p:nvPr>
        </p:nvSpPr>
        <p:spPr/>
        <p:txBody>
          <a:bodyPr/>
          <a:lstStyle/>
          <a:p>
            <a:pPr>
              <a:lnSpc>
                <a:spcPct val="80000"/>
              </a:lnSpc>
            </a:pPr>
            <a:r>
              <a:rPr lang="en-US" b="1"/>
              <a:t>Dependency Preservation Property of a Decomposition (cont.):</a:t>
            </a:r>
          </a:p>
          <a:p>
            <a:pPr lvl="1">
              <a:lnSpc>
                <a:spcPct val="80000"/>
              </a:lnSpc>
            </a:pPr>
            <a:r>
              <a:rPr lang="en-US"/>
              <a:t>Dependency Preservation Property:</a:t>
            </a:r>
          </a:p>
          <a:p>
            <a:pPr lvl="2">
              <a:lnSpc>
                <a:spcPct val="80000"/>
              </a:lnSpc>
            </a:pPr>
            <a:r>
              <a:rPr lang="en-US"/>
              <a:t>A decomposition D = {R1, R2, ..., Rm} of R is </a:t>
            </a:r>
            <a:r>
              <a:rPr lang="en-US" b="1"/>
              <a:t>dependency-preserving</a:t>
            </a:r>
            <a:r>
              <a:rPr lang="en-US"/>
              <a:t> with respect to F if the union of the projections of F on each Ri in D is equivalent to F; that is</a:t>
            </a:r>
            <a:br>
              <a:rPr lang="en-US"/>
            </a:br>
            <a:r>
              <a:rPr lang="en-US"/>
              <a:t>	((</a:t>
            </a:r>
            <a:r>
              <a:rPr lang="en-US">
                <a:latin typeface="Symbol" pitchFamily="18" charset="2"/>
              </a:rPr>
              <a:t></a:t>
            </a:r>
            <a:r>
              <a:rPr lang="en-US" baseline="-25000"/>
              <a:t>R1</a:t>
            </a:r>
            <a:r>
              <a:rPr lang="en-US"/>
              <a:t>(F)) </a:t>
            </a:r>
            <a:r>
              <a:rPr lang="en-US">
                <a:latin typeface="Lucida Grande" pitchFamily="1" charset="0"/>
              </a:rPr>
              <a:t>υ</a:t>
            </a:r>
            <a:r>
              <a:rPr lang="en-US"/>
              <a:t> . . . </a:t>
            </a:r>
            <a:r>
              <a:rPr lang="en-US">
                <a:latin typeface="Lucida Grande" pitchFamily="1" charset="0"/>
              </a:rPr>
              <a:t>υ</a:t>
            </a:r>
            <a:r>
              <a:rPr lang="en-US"/>
              <a:t> (</a:t>
            </a:r>
            <a:r>
              <a:rPr lang="en-US">
                <a:latin typeface="Symbol" pitchFamily="18" charset="2"/>
              </a:rPr>
              <a:t></a:t>
            </a:r>
            <a:r>
              <a:rPr lang="en-US" baseline="-25000"/>
              <a:t>Rm</a:t>
            </a:r>
            <a:r>
              <a:rPr lang="en-US"/>
              <a:t>(F)))</a:t>
            </a:r>
            <a:r>
              <a:rPr lang="en-US" baseline="30000"/>
              <a:t>+</a:t>
            </a:r>
            <a:r>
              <a:rPr lang="en-US"/>
              <a:t> = F</a:t>
            </a:r>
            <a:r>
              <a:rPr lang="en-US" baseline="30000"/>
              <a:t>+</a:t>
            </a:r>
            <a:r>
              <a:rPr lang="en-US"/>
              <a:t> </a:t>
            </a:r>
          </a:p>
          <a:p>
            <a:pPr lvl="2">
              <a:lnSpc>
                <a:spcPct val="80000"/>
              </a:lnSpc>
            </a:pPr>
            <a:r>
              <a:rPr lang="en-US"/>
              <a:t>(See examples in Fig 10.12a and Fig 10.11)</a:t>
            </a:r>
          </a:p>
          <a:p>
            <a:pPr>
              <a:lnSpc>
                <a:spcPct val="80000"/>
              </a:lnSpc>
            </a:pPr>
            <a:r>
              <a:rPr lang="en-US"/>
              <a:t>Claim 1:</a:t>
            </a:r>
          </a:p>
          <a:p>
            <a:pPr lvl="1">
              <a:lnSpc>
                <a:spcPct val="80000"/>
              </a:lnSpc>
            </a:pPr>
            <a:r>
              <a:rPr lang="en-US"/>
              <a:t>It is always possible to find a dependency-preserving decomposition D with respect to F such that each relation Ri in D is in 3nf. </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212DBB5F-9A3C-4A98-8132-EE7D635D0D7A}" type="slidenum">
              <a:rPr lang="en-US"/>
              <a:pPr/>
              <a:t>171</a:t>
            </a:fld>
            <a:endParaRPr lang="en-CA"/>
          </a:p>
        </p:txBody>
      </p:sp>
      <p:sp>
        <p:nvSpPr>
          <p:cNvPr id="772100" name="Rectangle 4"/>
          <p:cNvSpPr>
            <a:spLocks noGrp="1" noChangeArrowheads="1"/>
          </p:cNvSpPr>
          <p:nvPr>
            <p:ph type="title"/>
          </p:nvPr>
        </p:nvSpPr>
        <p:spPr/>
        <p:txBody>
          <a:bodyPr/>
          <a:lstStyle/>
          <a:p>
            <a:r>
              <a:rPr lang="en-US"/>
              <a:t>Properties of Relational Decompositions (5)</a:t>
            </a:r>
          </a:p>
        </p:txBody>
      </p:sp>
      <p:sp>
        <p:nvSpPr>
          <p:cNvPr id="772101" name="Rectangle 5"/>
          <p:cNvSpPr>
            <a:spLocks noGrp="1" noChangeArrowheads="1"/>
          </p:cNvSpPr>
          <p:nvPr>
            <p:ph type="body" idx="1"/>
          </p:nvPr>
        </p:nvSpPr>
        <p:spPr/>
        <p:txBody>
          <a:bodyPr/>
          <a:lstStyle/>
          <a:p>
            <a:pPr>
              <a:lnSpc>
                <a:spcPct val="80000"/>
              </a:lnSpc>
            </a:pPr>
            <a:r>
              <a:rPr lang="en-US" sz="2400" b="1"/>
              <a:t>Lossless (Non-additive) Join Property of a Decomposition: </a:t>
            </a:r>
          </a:p>
          <a:p>
            <a:pPr lvl="1">
              <a:lnSpc>
                <a:spcPct val="80000"/>
              </a:lnSpc>
            </a:pPr>
            <a:r>
              <a:rPr lang="en-US" sz="2100"/>
              <a:t>Definition: Lossless join property: a decomposition D = {R1, R2, ..., Rm} of R has the </a:t>
            </a:r>
            <a:r>
              <a:rPr lang="en-US" sz="2100" b="1"/>
              <a:t>lossless (nonadditive) join property</a:t>
            </a:r>
            <a:r>
              <a:rPr lang="en-US" sz="2100"/>
              <a:t> with respect to the set of dependencies F on R if, for </a:t>
            </a:r>
            <a:r>
              <a:rPr lang="en-US" sz="2100" i="1"/>
              <a:t>every</a:t>
            </a:r>
            <a:r>
              <a:rPr lang="en-US" sz="2100"/>
              <a:t> relation state r of R that satisfies F, the following holds, where * is the natural join of all the relations in D:  </a:t>
            </a:r>
          </a:p>
          <a:p>
            <a:pPr algn="ctr">
              <a:lnSpc>
                <a:spcPct val="80000"/>
              </a:lnSpc>
              <a:buFont typeface="Wingdings" pitchFamily="2" charset="2"/>
              <a:buNone/>
            </a:pPr>
            <a:r>
              <a:rPr lang="en-US" sz="2400"/>
              <a:t>* (</a:t>
            </a:r>
            <a:r>
              <a:rPr lang="en-US">
                <a:latin typeface="Symbol" pitchFamily="18" charset="2"/>
              </a:rPr>
              <a:t></a:t>
            </a:r>
            <a:r>
              <a:rPr lang="en-US" sz="2400" baseline="-25000"/>
              <a:t> R1</a:t>
            </a:r>
            <a:r>
              <a:rPr lang="en-US" sz="2400"/>
              <a:t>(r), ..., </a:t>
            </a:r>
            <a:r>
              <a:rPr lang="en-US">
                <a:latin typeface="Symbol" pitchFamily="18" charset="2"/>
              </a:rPr>
              <a:t></a:t>
            </a:r>
            <a:r>
              <a:rPr lang="en-US" sz="2400" baseline="-25000"/>
              <a:t>Rm</a:t>
            </a:r>
            <a:r>
              <a:rPr lang="en-US" sz="2400"/>
              <a:t>(r)) = r</a:t>
            </a:r>
          </a:p>
          <a:p>
            <a:pPr lvl="1">
              <a:lnSpc>
                <a:spcPct val="80000"/>
              </a:lnSpc>
            </a:pPr>
            <a:r>
              <a:rPr lang="en-US" sz="2100"/>
              <a:t>Note: The word loss in lossless refers to loss of information, not to loss of tuples. In fact, for “loss of information” a  better term is “</a:t>
            </a:r>
            <a:r>
              <a:rPr lang="en-US" sz="2100" b="1"/>
              <a:t>addition of spurious information</a:t>
            </a:r>
            <a:r>
              <a:rPr lang="en-US" sz="2100"/>
              <a:t>”</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EE0B2CE0-5F59-4EBA-B2A2-6C6843E3BF38}" type="slidenum">
              <a:rPr lang="en-US"/>
              <a:pPr/>
              <a:t>172</a:t>
            </a:fld>
            <a:endParaRPr lang="en-CA"/>
          </a:p>
        </p:txBody>
      </p:sp>
      <p:sp>
        <p:nvSpPr>
          <p:cNvPr id="774148" name="Rectangle 4"/>
          <p:cNvSpPr>
            <a:spLocks noGrp="1" noChangeArrowheads="1"/>
          </p:cNvSpPr>
          <p:nvPr>
            <p:ph type="title"/>
          </p:nvPr>
        </p:nvSpPr>
        <p:spPr/>
        <p:txBody>
          <a:bodyPr/>
          <a:lstStyle/>
          <a:p>
            <a:r>
              <a:rPr lang="en-US"/>
              <a:t>Properties of Relational Decompositions (6)</a:t>
            </a:r>
          </a:p>
        </p:txBody>
      </p:sp>
      <p:sp>
        <p:nvSpPr>
          <p:cNvPr id="774149" name="Rectangle 5"/>
          <p:cNvSpPr>
            <a:spLocks noGrp="1" noChangeArrowheads="1"/>
          </p:cNvSpPr>
          <p:nvPr>
            <p:ph type="body" idx="1"/>
          </p:nvPr>
        </p:nvSpPr>
        <p:spPr/>
        <p:txBody>
          <a:bodyPr/>
          <a:lstStyle/>
          <a:p>
            <a:pPr marL="381000" indent="-381000">
              <a:lnSpc>
                <a:spcPct val="90000"/>
              </a:lnSpc>
            </a:pPr>
            <a:r>
              <a:rPr lang="en-US" sz="2000" b="1"/>
              <a:t>Lossless (Non-additive) Join Property of a Decomposition (cont.): </a:t>
            </a:r>
          </a:p>
          <a:p>
            <a:pPr marL="381000" indent="-381000">
              <a:lnSpc>
                <a:spcPct val="90000"/>
              </a:lnSpc>
            </a:pPr>
            <a:r>
              <a:rPr lang="en-US" sz="2000" b="1"/>
              <a:t>Algorithm 11.1: Testing for Lossless Join Property </a:t>
            </a:r>
          </a:p>
          <a:p>
            <a:pPr marL="838200" lvl="1" indent="-381000">
              <a:lnSpc>
                <a:spcPct val="90000"/>
              </a:lnSpc>
            </a:pPr>
            <a:r>
              <a:rPr lang="en-US" sz="2000" b="1"/>
              <a:t>Input</a:t>
            </a:r>
            <a:r>
              <a:rPr lang="en-US" sz="2000"/>
              <a:t>: A universal relation R, a decomposition D = {R1, R2, ..., Rm} of R, and a set F of functional dependencies. </a:t>
            </a:r>
          </a:p>
          <a:p>
            <a:pPr marL="381000" indent="-381000">
              <a:lnSpc>
                <a:spcPct val="90000"/>
              </a:lnSpc>
              <a:buSzTx/>
              <a:buFont typeface="Wingdings" pitchFamily="2" charset="2"/>
              <a:buNone/>
            </a:pPr>
            <a:r>
              <a:rPr lang="en-US" sz="2000" b="1">
                <a:solidFill>
                  <a:srgbClr val="990033"/>
                </a:solidFill>
              </a:rPr>
              <a:t>1. </a:t>
            </a:r>
            <a:r>
              <a:rPr lang="en-US" sz="2000"/>
              <a:t>Create an initial matrix S with one row i for each relation Ri in D, and one column j for each attribute Aj in R.</a:t>
            </a:r>
          </a:p>
          <a:p>
            <a:pPr marL="381000" indent="-381000">
              <a:lnSpc>
                <a:spcPct val="90000"/>
              </a:lnSpc>
              <a:buSzTx/>
              <a:buFont typeface="Wingdings" pitchFamily="2" charset="2"/>
              <a:buNone/>
            </a:pPr>
            <a:r>
              <a:rPr lang="en-US" sz="2000">
                <a:solidFill>
                  <a:srgbClr val="990033"/>
                </a:solidFill>
              </a:rPr>
              <a:t>2. </a:t>
            </a:r>
            <a:r>
              <a:rPr lang="en-US" sz="2000"/>
              <a:t>Set S(i,j):=bij for all matrix entries. (* each bij is a distinct symbol associated with indices (i,j) *).</a:t>
            </a:r>
          </a:p>
          <a:p>
            <a:pPr marL="381000" indent="-381000">
              <a:lnSpc>
                <a:spcPct val="90000"/>
              </a:lnSpc>
              <a:buSzTx/>
              <a:buFont typeface="Wingdings" pitchFamily="2" charset="2"/>
              <a:buNone/>
            </a:pPr>
            <a:r>
              <a:rPr lang="en-US" sz="2000" b="1">
                <a:solidFill>
                  <a:srgbClr val="990033"/>
                </a:solidFill>
              </a:rPr>
              <a:t>3. </a:t>
            </a:r>
            <a:r>
              <a:rPr lang="en-US" sz="2000"/>
              <a:t>For each row i representing relation schema Ri</a:t>
            </a:r>
          </a:p>
          <a:p>
            <a:pPr marL="381000" indent="-381000">
              <a:lnSpc>
                <a:spcPct val="90000"/>
              </a:lnSpc>
              <a:buSzTx/>
              <a:buFont typeface="Wingdings" pitchFamily="2" charset="2"/>
              <a:buNone/>
            </a:pPr>
            <a:r>
              <a:rPr lang="en-US" sz="2000"/>
              <a:t>		{for each column j representing attribute Aj</a:t>
            </a:r>
          </a:p>
          <a:p>
            <a:pPr marL="381000" indent="-381000">
              <a:lnSpc>
                <a:spcPct val="90000"/>
              </a:lnSpc>
              <a:buSzTx/>
              <a:buFont typeface="Wingdings" pitchFamily="2" charset="2"/>
              <a:buNone/>
            </a:pPr>
            <a:r>
              <a:rPr lang="en-US" sz="2000"/>
              <a:t>		    {if (relation Ri includes attribute Aj) then set S(i,j):= aj;};};</a:t>
            </a:r>
          </a:p>
          <a:p>
            <a:pPr marL="838200" lvl="1" indent="-381000">
              <a:lnSpc>
                <a:spcPct val="90000"/>
              </a:lnSpc>
            </a:pPr>
            <a:r>
              <a:rPr lang="en-US" sz="2000"/>
              <a:t>(* each aj is a distinct symbol associated with index (j) *)</a:t>
            </a:r>
          </a:p>
          <a:p>
            <a:pPr marL="838200" lvl="1" indent="-381000" algn="r">
              <a:lnSpc>
                <a:spcPct val="90000"/>
              </a:lnSpc>
            </a:pPr>
            <a:r>
              <a:rPr lang="en-US" sz="2000"/>
              <a:t>CONTINUED on NEXT SLIDE</a:t>
            </a:r>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788A15BF-A418-4414-AD67-86A2D2673076}" type="slidenum">
              <a:rPr lang="en-US"/>
              <a:pPr/>
              <a:t>173</a:t>
            </a:fld>
            <a:endParaRPr lang="en-CA"/>
          </a:p>
        </p:txBody>
      </p:sp>
      <p:sp>
        <p:nvSpPr>
          <p:cNvPr id="776196" name="Rectangle 4"/>
          <p:cNvSpPr>
            <a:spLocks noGrp="1" noChangeArrowheads="1"/>
          </p:cNvSpPr>
          <p:nvPr>
            <p:ph type="title"/>
          </p:nvPr>
        </p:nvSpPr>
        <p:spPr/>
        <p:txBody>
          <a:bodyPr/>
          <a:lstStyle/>
          <a:p>
            <a:r>
              <a:rPr lang="en-US"/>
              <a:t>Properties of Relational Decompositions (7)</a:t>
            </a:r>
          </a:p>
        </p:txBody>
      </p:sp>
      <p:sp>
        <p:nvSpPr>
          <p:cNvPr id="776197" name="Rectangle 5"/>
          <p:cNvSpPr>
            <a:spLocks noGrp="1" noChangeArrowheads="1"/>
          </p:cNvSpPr>
          <p:nvPr>
            <p:ph type="body" idx="1"/>
          </p:nvPr>
        </p:nvSpPr>
        <p:spPr/>
        <p:txBody>
          <a:bodyPr/>
          <a:lstStyle/>
          <a:p>
            <a:pPr>
              <a:lnSpc>
                <a:spcPct val="80000"/>
              </a:lnSpc>
            </a:pPr>
            <a:r>
              <a:rPr lang="en-US" sz="1600" b="1"/>
              <a:t>Lossless (Non-additive) Join Property of a Decomposition (cont.): </a:t>
            </a:r>
          </a:p>
          <a:p>
            <a:pPr>
              <a:lnSpc>
                <a:spcPct val="80000"/>
              </a:lnSpc>
            </a:pPr>
            <a:r>
              <a:rPr lang="en-US" sz="1600" b="1"/>
              <a:t>Algorithm 11.1: Testing for Lossless Join Property </a:t>
            </a:r>
          </a:p>
          <a:p>
            <a:pPr>
              <a:lnSpc>
                <a:spcPct val="80000"/>
              </a:lnSpc>
              <a:buFont typeface="Wingdings" pitchFamily="2" charset="2"/>
              <a:buNone/>
            </a:pPr>
            <a:r>
              <a:rPr lang="en-US" sz="1600" b="1">
                <a:solidFill>
                  <a:srgbClr val="990033"/>
                </a:solidFill>
              </a:rPr>
              <a:t>4. </a:t>
            </a:r>
            <a:r>
              <a:rPr lang="en-US" sz="1600"/>
              <a:t>Repeat the following loop until a complete loop execution results in no changes to S </a:t>
            </a:r>
          </a:p>
          <a:p>
            <a:pPr>
              <a:lnSpc>
                <a:spcPct val="80000"/>
              </a:lnSpc>
              <a:buFont typeface="Wingdings" pitchFamily="2" charset="2"/>
              <a:buNone/>
            </a:pPr>
            <a:r>
              <a:rPr lang="en-US" sz="1600"/>
              <a:t>	{for each functional dependency X </a:t>
            </a:r>
            <a:r>
              <a:rPr lang="en-US" sz="1600">
                <a:sym typeface="Wingdings 3" pitchFamily="18" charset="2"/>
              </a:rPr>
              <a:t></a:t>
            </a:r>
            <a:r>
              <a:rPr lang="en-US" sz="1600"/>
              <a:t>Y in F </a:t>
            </a:r>
          </a:p>
          <a:p>
            <a:pPr>
              <a:lnSpc>
                <a:spcPct val="80000"/>
              </a:lnSpc>
              <a:buFont typeface="Wingdings" pitchFamily="2" charset="2"/>
              <a:buNone/>
            </a:pPr>
            <a:r>
              <a:rPr lang="en-US" sz="1600"/>
              <a:t>		{for all rows in S </a:t>
            </a:r>
            <a:r>
              <a:rPr lang="en-US" sz="1600" i="1"/>
              <a:t>which have the same symbols</a:t>
            </a:r>
            <a:r>
              <a:rPr lang="en-US" sz="1600"/>
              <a:t> in the columns corresponding to attributes in X</a:t>
            </a:r>
          </a:p>
          <a:p>
            <a:pPr>
              <a:lnSpc>
                <a:spcPct val="80000"/>
              </a:lnSpc>
              <a:buFont typeface="Wingdings" pitchFamily="2" charset="2"/>
              <a:buNone/>
            </a:pPr>
            <a:r>
              <a:rPr lang="en-US" sz="1600"/>
              <a:t>	     		{make the symbols in each column that correspond to an attribute in Y be the same in all these rows as follows:</a:t>
            </a:r>
          </a:p>
          <a:p>
            <a:pPr>
              <a:lnSpc>
                <a:spcPct val="80000"/>
              </a:lnSpc>
              <a:buFont typeface="Wingdings" pitchFamily="2" charset="2"/>
              <a:buNone/>
            </a:pPr>
            <a:r>
              <a:rPr lang="en-US" sz="1600"/>
              <a:t>				If any of the rows has an “a” symbol for the column, set the other rows to that </a:t>
            </a:r>
            <a:r>
              <a:rPr lang="en-US" sz="1600" i="1"/>
              <a:t>same</a:t>
            </a:r>
            <a:r>
              <a:rPr lang="en-US" sz="1600"/>
              <a:t> “a” symbol in the column.</a:t>
            </a:r>
          </a:p>
          <a:p>
            <a:pPr>
              <a:lnSpc>
                <a:spcPct val="80000"/>
              </a:lnSpc>
              <a:buFont typeface="Wingdings" pitchFamily="2" charset="2"/>
              <a:buNone/>
            </a:pPr>
            <a:r>
              <a:rPr lang="en-US" sz="1600"/>
              <a:t>				If no “a” symbol exists for the attribute in any of the rows, choose one of the “b” symbols that appear in one of the rows for the attribute and set the other rows to that same “b” symbol in the column ;};</a:t>
            </a:r>
          </a:p>
          <a:p>
            <a:pPr>
              <a:lnSpc>
                <a:spcPct val="80000"/>
              </a:lnSpc>
              <a:buFont typeface="Wingdings" pitchFamily="2" charset="2"/>
              <a:buNone/>
            </a:pPr>
            <a:r>
              <a:rPr lang="en-US" sz="1600"/>
              <a:t>		};</a:t>
            </a:r>
          </a:p>
          <a:p>
            <a:pPr>
              <a:lnSpc>
                <a:spcPct val="80000"/>
              </a:lnSpc>
              <a:buFont typeface="Wingdings" pitchFamily="2" charset="2"/>
              <a:buNone/>
            </a:pPr>
            <a:r>
              <a:rPr lang="en-US" sz="1600"/>
              <a:t>	};</a:t>
            </a:r>
          </a:p>
          <a:p>
            <a:pPr>
              <a:lnSpc>
                <a:spcPct val="80000"/>
              </a:lnSpc>
              <a:buFont typeface="Wingdings" pitchFamily="2" charset="2"/>
              <a:buNone/>
            </a:pPr>
            <a:r>
              <a:rPr lang="en-US" sz="1600" b="1">
                <a:solidFill>
                  <a:srgbClr val="990033"/>
                </a:solidFill>
              </a:rPr>
              <a:t>5. </a:t>
            </a:r>
            <a:r>
              <a:rPr lang="en-US" sz="1600"/>
              <a:t>If a row is made up entirely of “a” symbols, then the decomposition has the lossless join property; otherwise it does not.</a:t>
            </a:r>
          </a:p>
          <a:p>
            <a:pPr>
              <a:lnSpc>
                <a:spcPct val="80000"/>
              </a:lnSpc>
            </a:pPr>
            <a:endParaRPr lang="en-US" sz="1600"/>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11- </a:t>
            </a:r>
            <a:fld id="{1EE49BF6-4D65-4AEB-A0EE-032060790A03}" type="slidenum">
              <a:rPr lang="en-US"/>
              <a:pPr/>
              <a:t>174</a:t>
            </a:fld>
            <a:endParaRPr lang="en-CA"/>
          </a:p>
        </p:txBody>
      </p:sp>
      <p:sp>
        <p:nvSpPr>
          <p:cNvPr id="778245" name="Rectangle 5"/>
          <p:cNvSpPr>
            <a:spLocks noGrp="1" noChangeArrowheads="1"/>
          </p:cNvSpPr>
          <p:nvPr>
            <p:ph type="title"/>
          </p:nvPr>
        </p:nvSpPr>
        <p:spPr/>
        <p:txBody>
          <a:bodyPr/>
          <a:lstStyle/>
          <a:p>
            <a:r>
              <a:rPr lang="en-US" sz="3200"/>
              <a:t>Properties of Relational Decompositions (8)</a:t>
            </a:r>
          </a:p>
        </p:txBody>
      </p:sp>
      <p:pic>
        <p:nvPicPr>
          <p:cNvPr id="778243" name="Picture 3"/>
          <p:cNvPicPr>
            <a:picLocks noChangeAspect="1" noChangeArrowheads="1"/>
          </p:cNvPicPr>
          <p:nvPr/>
        </p:nvPicPr>
        <p:blipFill>
          <a:blip r:embed="rId3"/>
          <a:srcRect/>
          <a:stretch>
            <a:fillRect/>
          </a:stretch>
        </p:blipFill>
        <p:spPr bwMode="auto">
          <a:xfrm>
            <a:off x="1127125" y="2884488"/>
            <a:ext cx="7102475" cy="3744912"/>
          </a:xfrm>
          <a:prstGeom prst="rect">
            <a:avLst/>
          </a:prstGeom>
          <a:noFill/>
          <a:ln w="9525">
            <a:noFill/>
            <a:miter lim="800000"/>
            <a:headEnd/>
            <a:tailEnd/>
          </a:ln>
          <a:effectLst/>
        </p:spPr>
      </p:pic>
      <p:sp>
        <p:nvSpPr>
          <p:cNvPr id="778244" name="Rectangle 4"/>
          <p:cNvSpPr>
            <a:spLocks noChangeArrowheads="1"/>
          </p:cNvSpPr>
          <p:nvPr/>
        </p:nvSpPr>
        <p:spPr bwMode="auto">
          <a:xfrm flipH="1">
            <a:off x="762000" y="1524000"/>
            <a:ext cx="7467600" cy="1200150"/>
          </a:xfrm>
          <a:prstGeom prst="rect">
            <a:avLst/>
          </a:prstGeom>
          <a:solidFill>
            <a:srgbClr val="FFFF00"/>
          </a:solidFill>
          <a:ln w="9525">
            <a:solidFill>
              <a:schemeClr val="hlink"/>
            </a:solidFill>
            <a:miter lim="800000"/>
            <a:headEnd/>
            <a:tailEnd/>
          </a:ln>
          <a:effectLst/>
        </p:spPr>
        <p:txBody>
          <a:bodyPr>
            <a:spAutoFit/>
          </a:bodyPr>
          <a:lstStyle/>
          <a:p>
            <a:r>
              <a:rPr lang="en-US">
                <a:solidFill>
                  <a:schemeClr val="tx2"/>
                </a:solidFill>
              </a:rPr>
              <a:t>Lossless (nonadditive) join test for </a:t>
            </a:r>
            <a:r>
              <a:rPr lang="en-US" i="1">
                <a:solidFill>
                  <a:schemeClr val="tx2"/>
                </a:solidFill>
              </a:rPr>
              <a:t>n</a:t>
            </a:r>
            <a:r>
              <a:rPr lang="en-US">
                <a:solidFill>
                  <a:schemeClr val="tx2"/>
                </a:solidFill>
              </a:rPr>
              <a:t>-ary decompositions. </a:t>
            </a:r>
            <a:br>
              <a:rPr lang="en-US">
                <a:solidFill>
                  <a:schemeClr val="tx2"/>
                </a:solidFill>
              </a:rPr>
            </a:br>
            <a:r>
              <a:rPr lang="en-US">
                <a:solidFill>
                  <a:schemeClr val="tx2"/>
                </a:solidFill>
              </a:rPr>
              <a:t>(a) Case 1: Decomposition of EMP_PROJ into EMP_PROJ1 and EMP_LOCS fails test.</a:t>
            </a:r>
          </a:p>
          <a:p>
            <a:r>
              <a:rPr lang="en-US">
                <a:solidFill>
                  <a:schemeClr val="tx2"/>
                </a:solidFill>
              </a:rPr>
              <a:t>(b) A decomposition of EMP_PROJ that has the lossless join property.</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11- </a:t>
            </a:r>
            <a:fld id="{739C146B-A716-44A8-920C-FAD9F10B995D}" type="slidenum">
              <a:rPr lang="en-US"/>
              <a:pPr/>
              <a:t>175</a:t>
            </a:fld>
            <a:endParaRPr lang="en-CA"/>
          </a:p>
        </p:txBody>
      </p:sp>
      <p:sp>
        <p:nvSpPr>
          <p:cNvPr id="780290" name="Rectangle 2"/>
          <p:cNvSpPr>
            <a:spLocks noGrp="1" noChangeArrowheads="1"/>
          </p:cNvSpPr>
          <p:nvPr>
            <p:ph type="title"/>
          </p:nvPr>
        </p:nvSpPr>
        <p:spPr>
          <a:xfrm>
            <a:off x="254000" y="346075"/>
            <a:ext cx="8712200" cy="922338"/>
          </a:xfrm>
        </p:spPr>
        <p:txBody>
          <a:bodyPr/>
          <a:lstStyle/>
          <a:p>
            <a:r>
              <a:rPr lang="en-US" sz="2400">
                <a:cs typeface="Times New Roman" pitchFamily="18" charset="0"/>
              </a:rPr>
              <a:t>Properties of Relational Decompositions (8)</a:t>
            </a:r>
            <a:br>
              <a:rPr lang="en-US" sz="2400">
                <a:cs typeface="Times New Roman" pitchFamily="18" charset="0"/>
              </a:rPr>
            </a:br>
            <a:endParaRPr lang="en-US" sz="2800"/>
          </a:p>
        </p:txBody>
      </p:sp>
      <p:pic>
        <p:nvPicPr>
          <p:cNvPr id="780291" name="Picture 3"/>
          <p:cNvPicPr>
            <a:picLocks noChangeAspect="1" noChangeArrowheads="1"/>
          </p:cNvPicPr>
          <p:nvPr/>
        </p:nvPicPr>
        <p:blipFill>
          <a:blip r:embed="rId3"/>
          <a:srcRect/>
          <a:stretch>
            <a:fillRect/>
          </a:stretch>
        </p:blipFill>
        <p:spPr bwMode="auto">
          <a:xfrm>
            <a:off x="3238500" y="1676400"/>
            <a:ext cx="5562600" cy="4800600"/>
          </a:xfrm>
          <a:prstGeom prst="rect">
            <a:avLst/>
          </a:prstGeom>
          <a:noFill/>
          <a:ln w="9525">
            <a:noFill/>
            <a:miter lim="800000"/>
            <a:headEnd/>
            <a:tailEnd/>
          </a:ln>
          <a:effectLst/>
        </p:spPr>
      </p:pic>
      <p:sp>
        <p:nvSpPr>
          <p:cNvPr id="780292" name="Text Box 4"/>
          <p:cNvSpPr txBox="1">
            <a:spLocks noChangeArrowheads="1"/>
          </p:cNvSpPr>
          <p:nvPr/>
        </p:nvSpPr>
        <p:spPr bwMode="auto">
          <a:xfrm>
            <a:off x="152400" y="1709738"/>
            <a:ext cx="2984500" cy="2024062"/>
          </a:xfrm>
          <a:prstGeom prst="rect">
            <a:avLst/>
          </a:prstGeom>
          <a:solidFill>
            <a:srgbClr val="FFFF00"/>
          </a:solidFill>
          <a:ln w="9525" algn="ctr">
            <a:solidFill>
              <a:schemeClr val="hlink"/>
            </a:solidFill>
            <a:miter lim="800000"/>
            <a:headEnd/>
            <a:tailEnd/>
          </a:ln>
          <a:effectLst/>
        </p:spPr>
        <p:txBody>
          <a:bodyPr>
            <a:spAutoFit/>
          </a:bodyPr>
          <a:lstStyle/>
          <a:p>
            <a:r>
              <a:rPr lang="en-US">
                <a:solidFill>
                  <a:schemeClr val="tx2"/>
                </a:solidFill>
              </a:rPr>
              <a:t>Lossless (nonadditive) join test for n-ary decompositions. </a:t>
            </a:r>
            <a:br>
              <a:rPr lang="en-US">
                <a:solidFill>
                  <a:schemeClr val="tx2"/>
                </a:solidFill>
              </a:rPr>
            </a:br>
            <a:r>
              <a:rPr lang="en-US">
                <a:solidFill>
                  <a:schemeClr val="tx2"/>
                </a:solidFill>
              </a:rPr>
              <a:t>(c) Case 2: Decomposition of EMP_PROJ into EMP, PROJECT, and WORKS_ON satisfies test.</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B175C17B-2250-4B30-B4CF-5883C43BE52D}" type="slidenum">
              <a:rPr lang="en-US"/>
              <a:pPr/>
              <a:t>176</a:t>
            </a:fld>
            <a:endParaRPr lang="en-CA"/>
          </a:p>
        </p:txBody>
      </p:sp>
      <p:sp>
        <p:nvSpPr>
          <p:cNvPr id="782340" name="Rectangle 4"/>
          <p:cNvSpPr>
            <a:spLocks noGrp="1" noChangeArrowheads="1"/>
          </p:cNvSpPr>
          <p:nvPr>
            <p:ph type="title"/>
          </p:nvPr>
        </p:nvSpPr>
        <p:spPr/>
        <p:txBody>
          <a:bodyPr/>
          <a:lstStyle/>
          <a:p>
            <a:r>
              <a:rPr lang="en-US"/>
              <a:t>Properties of Relational Decompositions (9)</a:t>
            </a:r>
          </a:p>
        </p:txBody>
      </p:sp>
      <p:sp>
        <p:nvSpPr>
          <p:cNvPr id="782341" name="Rectangle 5"/>
          <p:cNvSpPr>
            <a:spLocks noGrp="1" noChangeArrowheads="1"/>
          </p:cNvSpPr>
          <p:nvPr>
            <p:ph type="body" idx="1"/>
          </p:nvPr>
        </p:nvSpPr>
        <p:spPr/>
        <p:txBody>
          <a:bodyPr/>
          <a:lstStyle/>
          <a:p>
            <a:pPr>
              <a:lnSpc>
                <a:spcPct val="90000"/>
              </a:lnSpc>
            </a:pPr>
            <a:r>
              <a:rPr lang="en-US" b="1"/>
              <a:t>Testing Binary Decompositions for Lossless Join Property</a:t>
            </a:r>
          </a:p>
          <a:p>
            <a:pPr lvl="1">
              <a:lnSpc>
                <a:spcPct val="90000"/>
              </a:lnSpc>
            </a:pPr>
            <a:r>
              <a:rPr lang="en-US" b="1"/>
              <a:t>Binary Decomposition:</a:t>
            </a:r>
            <a:r>
              <a:rPr lang="en-US"/>
              <a:t> Decomposition of a relation R into two relations. </a:t>
            </a:r>
          </a:p>
          <a:p>
            <a:pPr lvl="1">
              <a:lnSpc>
                <a:spcPct val="90000"/>
              </a:lnSpc>
            </a:pPr>
            <a:r>
              <a:rPr lang="en-US" b="1"/>
              <a:t>PROPERTY LJ1 (lossless join test for binary decompositions):</a:t>
            </a:r>
            <a:r>
              <a:rPr lang="en-US"/>
              <a:t> A decomposition D = {R1, R2} of R has the lossless join property with respect to a set of functional dependencies F on R </a:t>
            </a:r>
            <a:r>
              <a:rPr lang="en-US" i="1"/>
              <a:t>if and only if</a:t>
            </a:r>
            <a:r>
              <a:rPr lang="en-US"/>
              <a:t> either</a:t>
            </a:r>
          </a:p>
          <a:p>
            <a:pPr lvl="2">
              <a:lnSpc>
                <a:spcPct val="90000"/>
              </a:lnSpc>
            </a:pPr>
            <a:r>
              <a:rPr lang="en-US"/>
              <a:t>The f.d. ((R1 </a:t>
            </a:r>
            <a:r>
              <a:rPr lang="en-US">
                <a:ea typeface="ヒラギノ角ゴ Pro W3" pitchFamily="1" charset="-128"/>
              </a:rPr>
              <a:t>∩</a:t>
            </a:r>
            <a:r>
              <a:rPr lang="en-US"/>
              <a:t> R2) </a:t>
            </a:r>
            <a:r>
              <a:rPr lang="en-US">
                <a:sym typeface="Wingdings 3" pitchFamily="18" charset="2"/>
              </a:rPr>
              <a:t></a:t>
            </a:r>
            <a:r>
              <a:rPr lang="en-US"/>
              <a:t> (R1- R2)) is in F</a:t>
            </a:r>
            <a:r>
              <a:rPr lang="en-US" baseline="30000"/>
              <a:t>+</a:t>
            </a:r>
            <a:r>
              <a:rPr lang="en-US"/>
              <a:t>, or</a:t>
            </a:r>
          </a:p>
          <a:p>
            <a:pPr lvl="2">
              <a:lnSpc>
                <a:spcPct val="90000"/>
              </a:lnSpc>
            </a:pPr>
            <a:r>
              <a:rPr lang="en-US"/>
              <a:t>The f.d. ((R1 </a:t>
            </a:r>
            <a:r>
              <a:rPr lang="en-US">
                <a:ea typeface="ヒラギノ角ゴ Pro W3" pitchFamily="1" charset="-128"/>
              </a:rPr>
              <a:t>∩</a:t>
            </a:r>
            <a:r>
              <a:rPr lang="en-US"/>
              <a:t> R2) </a:t>
            </a:r>
            <a:r>
              <a:rPr lang="en-US">
                <a:sym typeface="Wingdings 3" pitchFamily="18" charset="2"/>
              </a:rPr>
              <a:t></a:t>
            </a:r>
            <a:r>
              <a:rPr lang="en-US"/>
              <a:t> (R2 - R1)) is in F</a:t>
            </a:r>
            <a:r>
              <a:rPr lang="en-US" baseline="30000"/>
              <a:t>+</a:t>
            </a:r>
            <a:r>
              <a:rPr lang="en-US"/>
              <a:t>. </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56FA9805-73A8-4715-AA16-42FD6FB3D450}" type="slidenum">
              <a:rPr lang="en-US"/>
              <a:pPr/>
              <a:t>177</a:t>
            </a:fld>
            <a:endParaRPr lang="en-CA"/>
          </a:p>
        </p:txBody>
      </p:sp>
      <p:sp>
        <p:nvSpPr>
          <p:cNvPr id="784388" name="Rectangle 4"/>
          <p:cNvSpPr>
            <a:spLocks noGrp="1" noChangeArrowheads="1"/>
          </p:cNvSpPr>
          <p:nvPr>
            <p:ph type="title"/>
          </p:nvPr>
        </p:nvSpPr>
        <p:spPr/>
        <p:txBody>
          <a:bodyPr/>
          <a:lstStyle/>
          <a:p>
            <a:r>
              <a:rPr lang="en-US"/>
              <a:t>Properties of Relational Decompositions (10)</a:t>
            </a:r>
          </a:p>
        </p:txBody>
      </p:sp>
      <p:sp>
        <p:nvSpPr>
          <p:cNvPr id="784389" name="Rectangle 5"/>
          <p:cNvSpPr>
            <a:spLocks noGrp="1" noChangeArrowheads="1"/>
          </p:cNvSpPr>
          <p:nvPr>
            <p:ph type="body" idx="1"/>
          </p:nvPr>
        </p:nvSpPr>
        <p:spPr/>
        <p:txBody>
          <a:bodyPr/>
          <a:lstStyle/>
          <a:p>
            <a:r>
              <a:rPr lang="en-US" b="1"/>
              <a:t>Successive Lossless Join Decomposition: </a:t>
            </a:r>
          </a:p>
          <a:p>
            <a:pPr lvl="1"/>
            <a:r>
              <a:rPr lang="en-US" b="1"/>
              <a:t>Claim 2 (Preservation of non-additivity in successive decompositions): </a:t>
            </a:r>
          </a:p>
          <a:p>
            <a:pPr lvl="2"/>
            <a:r>
              <a:rPr lang="en-US"/>
              <a:t>If a decomposition D = {R1, R2, ..., Rm} of R has the lossless (non-additive) join property with respect to a set of functional dependencies F on R, </a:t>
            </a:r>
          </a:p>
          <a:p>
            <a:pPr lvl="2"/>
            <a:r>
              <a:rPr lang="en-US"/>
              <a:t>and if a decomposition Di = {Q1, Q2, ..., Qk} of Ri has the lossless (non-additive) join property with respect to the projection of F on Ri,</a:t>
            </a:r>
          </a:p>
          <a:p>
            <a:pPr lvl="3"/>
            <a:r>
              <a:rPr lang="en-US"/>
              <a:t>then the decomposition D2 = {R1, R2, ..., Ri-1, Q1, Q2, ..., Qk, Ri+1, ..., Rm} of R has the non-additive join property with respect to F.</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D2EDA138-633C-4C5A-8C21-F6F902085883}" type="slidenum">
              <a:rPr lang="en-US"/>
              <a:pPr/>
              <a:t>178</a:t>
            </a:fld>
            <a:endParaRPr lang="en-CA"/>
          </a:p>
        </p:txBody>
      </p:sp>
      <p:sp>
        <p:nvSpPr>
          <p:cNvPr id="786436" name="Rectangle 4"/>
          <p:cNvSpPr>
            <a:spLocks noGrp="1" noChangeArrowheads="1"/>
          </p:cNvSpPr>
          <p:nvPr>
            <p:ph type="title"/>
          </p:nvPr>
        </p:nvSpPr>
        <p:spPr/>
        <p:txBody>
          <a:bodyPr/>
          <a:lstStyle/>
          <a:p>
            <a:r>
              <a:rPr lang="en-US"/>
              <a:t>2. Algorithms for Relational Database Schema Design (1)</a:t>
            </a:r>
          </a:p>
        </p:txBody>
      </p:sp>
      <p:sp>
        <p:nvSpPr>
          <p:cNvPr id="786437" name="Rectangle 5"/>
          <p:cNvSpPr>
            <a:spLocks noGrp="1" noChangeArrowheads="1"/>
          </p:cNvSpPr>
          <p:nvPr>
            <p:ph type="body" idx="1"/>
          </p:nvPr>
        </p:nvSpPr>
        <p:spPr/>
        <p:txBody>
          <a:bodyPr/>
          <a:lstStyle/>
          <a:p>
            <a:pPr>
              <a:lnSpc>
                <a:spcPct val="80000"/>
              </a:lnSpc>
            </a:pPr>
            <a:r>
              <a:rPr lang="en-US" sz="2000" b="1"/>
              <a:t>Algorithm 11.2: Relational Synthesis into 3NF with Dependency Preservation (Relational Synthesis Algorithm) </a:t>
            </a:r>
          </a:p>
          <a:p>
            <a:pPr lvl="1">
              <a:lnSpc>
                <a:spcPct val="80000"/>
              </a:lnSpc>
            </a:pPr>
            <a:r>
              <a:rPr lang="en-US" sz="2000" b="1"/>
              <a:t>Input: A universal relation R and a set of functional dependencies F on the attributes of R.</a:t>
            </a:r>
          </a:p>
          <a:p>
            <a:pPr>
              <a:lnSpc>
                <a:spcPct val="80000"/>
              </a:lnSpc>
              <a:buFont typeface="Wingdings" pitchFamily="2" charset="2"/>
              <a:buNone/>
            </a:pPr>
            <a:r>
              <a:rPr lang="en-US" sz="2000" b="1">
                <a:solidFill>
                  <a:srgbClr val="800000"/>
                </a:solidFill>
              </a:rPr>
              <a:t>1.</a:t>
            </a:r>
            <a:r>
              <a:rPr lang="en-US" sz="2000" b="1"/>
              <a:t> </a:t>
            </a:r>
            <a:r>
              <a:rPr lang="en-US" sz="2000"/>
              <a:t>Find a minimal cover G for F (use Algorithm 10.2);</a:t>
            </a:r>
          </a:p>
          <a:p>
            <a:pPr>
              <a:lnSpc>
                <a:spcPct val="80000"/>
              </a:lnSpc>
              <a:buFont typeface="Wingdings" pitchFamily="2" charset="2"/>
              <a:buNone/>
            </a:pPr>
            <a:r>
              <a:rPr lang="en-US" sz="2000" b="1">
                <a:solidFill>
                  <a:srgbClr val="800000"/>
                </a:solidFill>
              </a:rPr>
              <a:t>2.</a:t>
            </a:r>
            <a:r>
              <a:rPr lang="en-US" sz="2000" b="1"/>
              <a:t> </a:t>
            </a:r>
            <a:r>
              <a:rPr lang="en-US" sz="2000"/>
              <a:t>For each left-hand-side X of a functional dependency that appears in G, </a:t>
            </a:r>
          </a:p>
          <a:p>
            <a:pPr>
              <a:lnSpc>
                <a:spcPct val="80000"/>
              </a:lnSpc>
              <a:buFont typeface="Wingdings" pitchFamily="2" charset="2"/>
              <a:buNone/>
            </a:pPr>
            <a:r>
              <a:rPr lang="en-US" sz="2000"/>
              <a:t>		create a relation schema in D with attributes {X </a:t>
            </a:r>
            <a:r>
              <a:rPr lang="en-US" sz="2000">
                <a:latin typeface="Lucida Grande" pitchFamily="1" charset="0"/>
              </a:rPr>
              <a:t>υ</a:t>
            </a:r>
            <a:r>
              <a:rPr lang="en-US" sz="2000"/>
              <a:t> {A1} </a:t>
            </a:r>
            <a:r>
              <a:rPr lang="en-US" sz="2000">
                <a:latin typeface="Lucida Grande" pitchFamily="1" charset="0"/>
              </a:rPr>
              <a:t>υ</a:t>
            </a:r>
            <a:r>
              <a:rPr lang="en-US" sz="2000"/>
              <a:t> {A2} ... </a:t>
            </a:r>
            <a:r>
              <a:rPr lang="en-US" sz="2000">
                <a:latin typeface="Lucida Grande" pitchFamily="1" charset="0"/>
              </a:rPr>
              <a:t>υ</a:t>
            </a:r>
            <a:r>
              <a:rPr lang="en-US" sz="2000"/>
              <a:t> {Ak}}, </a:t>
            </a:r>
          </a:p>
          <a:p>
            <a:pPr>
              <a:lnSpc>
                <a:spcPct val="80000"/>
              </a:lnSpc>
              <a:buFont typeface="Wingdings" pitchFamily="2" charset="2"/>
              <a:buNone/>
            </a:pPr>
            <a:r>
              <a:rPr lang="en-US" sz="2000"/>
              <a:t>		where X </a:t>
            </a:r>
            <a:r>
              <a:rPr lang="en-US" sz="2000">
                <a:sym typeface="Wingdings 3" pitchFamily="18" charset="2"/>
              </a:rPr>
              <a:t></a:t>
            </a:r>
            <a:r>
              <a:rPr lang="en-US" sz="2000"/>
              <a:t> A1, X </a:t>
            </a:r>
            <a:r>
              <a:rPr lang="en-US" sz="2000">
                <a:sym typeface="Wingdings 3" pitchFamily="18" charset="2"/>
              </a:rPr>
              <a:t></a:t>
            </a:r>
            <a:r>
              <a:rPr lang="en-US" sz="2000"/>
              <a:t> A2, ..., X </a:t>
            </a:r>
            <a:r>
              <a:rPr lang="en-US" sz="2000">
                <a:sym typeface="Wingdings 3" pitchFamily="18" charset="2"/>
              </a:rPr>
              <a:t></a:t>
            </a:r>
            <a:r>
              <a:rPr lang="en-US" sz="2000"/>
              <a:t> Ak are the only dependencies in G with X as left-hand-side (X is the key of this relation) ;</a:t>
            </a:r>
          </a:p>
          <a:p>
            <a:pPr>
              <a:lnSpc>
                <a:spcPct val="80000"/>
              </a:lnSpc>
              <a:buFont typeface="Wingdings" pitchFamily="2" charset="2"/>
              <a:buNone/>
            </a:pPr>
            <a:r>
              <a:rPr lang="en-US" sz="2000" b="1">
                <a:solidFill>
                  <a:srgbClr val="800000"/>
                </a:solidFill>
              </a:rPr>
              <a:t>3.</a:t>
            </a:r>
            <a:r>
              <a:rPr lang="en-US" sz="2000" b="1"/>
              <a:t> </a:t>
            </a:r>
            <a:r>
              <a:rPr lang="en-US" sz="2000"/>
              <a:t>Place any remaining attributes (that have not been placed in any relation) in a single relation schema to ensure the attribute preservation property. </a:t>
            </a:r>
          </a:p>
          <a:p>
            <a:pPr lvl="1">
              <a:lnSpc>
                <a:spcPct val="80000"/>
              </a:lnSpc>
            </a:pPr>
            <a:r>
              <a:rPr lang="en-US" sz="2000" b="1"/>
              <a:t>Claim 3: Every relation schema created by Algorithm 11.2 is in 3NF.   </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7FF27DDD-949A-47E7-890F-2C8DB96AD821}" type="slidenum">
              <a:rPr lang="en-US"/>
              <a:pPr/>
              <a:t>179</a:t>
            </a:fld>
            <a:endParaRPr lang="en-CA"/>
          </a:p>
        </p:txBody>
      </p:sp>
      <p:sp>
        <p:nvSpPr>
          <p:cNvPr id="788484" name="Rectangle 4"/>
          <p:cNvSpPr>
            <a:spLocks noGrp="1" noChangeArrowheads="1"/>
          </p:cNvSpPr>
          <p:nvPr>
            <p:ph type="title"/>
          </p:nvPr>
        </p:nvSpPr>
        <p:spPr/>
        <p:txBody>
          <a:bodyPr/>
          <a:lstStyle/>
          <a:p>
            <a:r>
              <a:rPr lang="en-US"/>
              <a:t>Algorithms for Relational Database Schema Design (2)</a:t>
            </a:r>
          </a:p>
        </p:txBody>
      </p:sp>
      <p:sp>
        <p:nvSpPr>
          <p:cNvPr id="788485" name="Rectangle 5"/>
          <p:cNvSpPr>
            <a:spLocks noGrp="1" noChangeArrowheads="1"/>
          </p:cNvSpPr>
          <p:nvPr>
            <p:ph type="body" idx="1"/>
          </p:nvPr>
        </p:nvSpPr>
        <p:spPr/>
        <p:txBody>
          <a:bodyPr/>
          <a:lstStyle/>
          <a:p>
            <a:pPr>
              <a:lnSpc>
                <a:spcPct val="90000"/>
              </a:lnSpc>
            </a:pPr>
            <a:r>
              <a:rPr lang="en-US" sz="2000" b="1"/>
              <a:t>Algorithm 11.3: Relational Decomposition into BCNF with Lossless (non-additive) join property</a:t>
            </a:r>
          </a:p>
          <a:p>
            <a:pPr lvl="1">
              <a:lnSpc>
                <a:spcPct val="90000"/>
              </a:lnSpc>
            </a:pPr>
            <a:r>
              <a:rPr lang="en-US" sz="2000" b="1"/>
              <a:t>Input: A universal relation R and a set of functional dependencies F on the attributes of R.</a:t>
            </a:r>
          </a:p>
          <a:p>
            <a:pPr>
              <a:lnSpc>
                <a:spcPct val="90000"/>
              </a:lnSpc>
              <a:buFont typeface="Wingdings" pitchFamily="2" charset="2"/>
              <a:buNone/>
            </a:pPr>
            <a:r>
              <a:rPr lang="en-US" sz="2000" b="1">
                <a:solidFill>
                  <a:srgbClr val="800000"/>
                </a:solidFill>
              </a:rPr>
              <a:t>1.</a:t>
            </a:r>
            <a:r>
              <a:rPr lang="en-US" sz="2000" b="1"/>
              <a:t> </a:t>
            </a:r>
            <a:r>
              <a:rPr lang="en-US" sz="2000"/>
              <a:t>Set D := {R};</a:t>
            </a:r>
          </a:p>
          <a:p>
            <a:pPr>
              <a:lnSpc>
                <a:spcPct val="90000"/>
              </a:lnSpc>
              <a:buFont typeface="Wingdings" pitchFamily="2" charset="2"/>
              <a:buNone/>
            </a:pPr>
            <a:r>
              <a:rPr lang="en-US" sz="2000" b="1">
                <a:solidFill>
                  <a:srgbClr val="800000"/>
                </a:solidFill>
              </a:rPr>
              <a:t>2.</a:t>
            </a:r>
            <a:r>
              <a:rPr lang="en-US" sz="2000" b="1"/>
              <a:t> </a:t>
            </a:r>
            <a:r>
              <a:rPr lang="en-US" sz="2000"/>
              <a:t>While there is a relation schema Q in D that is not in BCNF </a:t>
            </a:r>
          </a:p>
          <a:p>
            <a:pPr>
              <a:lnSpc>
                <a:spcPct val="90000"/>
              </a:lnSpc>
              <a:buFont typeface="Wingdings" pitchFamily="2" charset="2"/>
              <a:buNone/>
            </a:pPr>
            <a:r>
              <a:rPr lang="en-US" sz="2000"/>
              <a:t>	do {</a:t>
            </a:r>
          </a:p>
          <a:p>
            <a:pPr>
              <a:lnSpc>
                <a:spcPct val="90000"/>
              </a:lnSpc>
              <a:buFont typeface="Wingdings" pitchFamily="2" charset="2"/>
              <a:buNone/>
            </a:pPr>
            <a:r>
              <a:rPr lang="en-US" sz="2000"/>
              <a:t>		choose a relation schema Q in D that is not in BCNF;</a:t>
            </a:r>
          </a:p>
          <a:p>
            <a:pPr>
              <a:lnSpc>
                <a:spcPct val="90000"/>
              </a:lnSpc>
              <a:buFont typeface="Wingdings" pitchFamily="2" charset="2"/>
              <a:buNone/>
            </a:pPr>
            <a:r>
              <a:rPr lang="en-US" sz="2000"/>
              <a:t>		find a functional dependency X </a:t>
            </a:r>
            <a:r>
              <a:rPr lang="en-US" sz="2000">
                <a:sym typeface="Wingdings 3" pitchFamily="18" charset="2"/>
              </a:rPr>
              <a:t></a:t>
            </a:r>
            <a:r>
              <a:rPr lang="en-US" sz="2000"/>
              <a:t> Y in Q that violates BCNF;</a:t>
            </a:r>
          </a:p>
          <a:p>
            <a:pPr>
              <a:lnSpc>
                <a:spcPct val="90000"/>
              </a:lnSpc>
              <a:buFont typeface="Wingdings" pitchFamily="2" charset="2"/>
              <a:buNone/>
            </a:pPr>
            <a:r>
              <a:rPr lang="en-US" sz="2000"/>
              <a:t>		replace Q in D by two relation schemas (Q - Y) and (X </a:t>
            </a:r>
            <a:r>
              <a:rPr lang="en-US" sz="2000">
                <a:latin typeface="Lucida Grande" pitchFamily="1" charset="0"/>
              </a:rPr>
              <a:t>υ</a:t>
            </a:r>
            <a:r>
              <a:rPr lang="en-US" sz="2000"/>
              <a:t> Y);</a:t>
            </a:r>
          </a:p>
          <a:p>
            <a:pPr>
              <a:lnSpc>
                <a:spcPct val="90000"/>
              </a:lnSpc>
              <a:buFont typeface="Wingdings" pitchFamily="2" charset="2"/>
              <a:buNone/>
            </a:pPr>
            <a:r>
              <a:rPr lang="en-US" sz="2000"/>
              <a:t>	}; </a:t>
            </a:r>
          </a:p>
          <a:p>
            <a:pPr>
              <a:lnSpc>
                <a:spcPct val="90000"/>
              </a:lnSpc>
              <a:buFont typeface="Wingdings" pitchFamily="2" charset="2"/>
              <a:buNone/>
            </a:pPr>
            <a:endParaRPr lang="en-US" sz="2000"/>
          </a:p>
          <a:p>
            <a:pPr>
              <a:lnSpc>
                <a:spcPct val="90000"/>
              </a:lnSpc>
              <a:buFont typeface="Wingdings" pitchFamily="2" charset="2"/>
              <a:buNone/>
            </a:pPr>
            <a:r>
              <a:rPr lang="en-US" sz="2000" i="1"/>
              <a:t>Assumption: No null values are allowed for the join attributes.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F07627B2-41CA-4039-893A-1781292F9FC2}" type="slidenum">
              <a:rPr lang="en-US"/>
              <a:pPr/>
              <a:t>18</a:t>
            </a:fld>
            <a:endParaRPr lang="en-CA"/>
          </a:p>
        </p:txBody>
      </p:sp>
      <p:sp>
        <p:nvSpPr>
          <p:cNvPr id="692230" name="Rectangle 6"/>
          <p:cNvSpPr>
            <a:spLocks noGrp="1" noChangeArrowheads="1"/>
          </p:cNvSpPr>
          <p:nvPr>
            <p:ph type="title"/>
          </p:nvPr>
        </p:nvSpPr>
        <p:spPr/>
        <p:txBody>
          <a:bodyPr/>
          <a:lstStyle/>
          <a:p>
            <a:r>
              <a:rPr lang="en-US"/>
              <a:t>Characteristics Of Relations</a:t>
            </a:r>
          </a:p>
        </p:txBody>
      </p:sp>
      <p:sp>
        <p:nvSpPr>
          <p:cNvPr id="692231" name="Rectangle 7"/>
          <p:cNvSpPr>
            <a:spLocks noGrp="1" noChangeArrowheads="1"/>
          </p:cNvSpPr>
          <p:nvPr>
            <p:ph type="body" idx="1"/>
          </p:nvPr>
        </p:nvSpPr>
        <p:spPr/>
        <p:txBody>
          <a:bodyPr/>
          <a:lstStyle/>
          <a:p>
            <a:r>
              <a:rPr lang="en-US"/>
              <a:t>Values in a tuple:</a:t>
            </a:r>
          </a:p>
          <a:p>
            <a:pPr lvl="1"/>
            <a:r>
              <a:rPr lang="en-US"/>
              <a:t>All values are considered atomic (indivisible).</a:t>
            </a:r>
          </a:p>
          <a:p>
            <a:pPr lvl="1"/>
            <a:r>
              <a:rPr lang="en-US"/>
              <a:t>Each value in a tuple must be from the domain of the attribute for that column</a:t>
            </a:r>
          </a:p>
          <a:p>
            <a:pPr lvl="2"/>
            <a:r>
              <a:rPr lang="en-US"/>
              <a:t>If tuple t = &lt;v1, v2, …, vn&gt; is a tuple (row) in the relation state r of R(A1, A2, …, An)</a:t>
            </a:r>
          </a:p>
          <a:p>
            <a:pPr lvl="2"/>
            <a:r>
              <a:rPr lang="en-US"/>
              <a:t>Then each </a:t>
            </a:r>
            <a:r>
              <a:rPr lang="en-US" i="1"/>
              <a:t>vi</a:t>
            </a:r>
            <a:r>
              <a:rPr lang="en-US"/>
              <a:t> must be a value from </a:t>
            </a:r>
            <a:r>
              <a:rPr lang="en-US" i="1"/>
              <a:t>dom(Ai)</a:t>
            </a:r>
          </a:p>
          <a:p>
            <a:pPr lvl="2"/>
            <a:endParaRPr lang="en-US"/>
          </a:p>
          <a:p>
            <a:pPr lvl="1"/>
            <a:r>
              <a:rPr lang="en-US"/>
              <a:t>A special </a:t>
            </a:r>
            <a:r>
              <a:rPr lang="en-US" b="1"/>
              <a:t>null</a:t>
            </a:r>
            <a:r>
              <a:rPr lang="en-US"/>
              <a:t> value is used to represent values that are unknown or inapplicable to certain tuples. </a:t>
            </a:r>
          </a:p>
        </p:txBody>
      </p:sp>
    </p:spTree>
  </p:cSld>
  <p:clrMapOvr>
    <a:masterClrMapping/>
  </p:clrMapOvr>
  <p:transition spd="med"/>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83436AEA-3C8D-46C6-B9AD-4C121BAA507A}" type="slidenum">
              <a:rPr lang="en-US"/>
              <a:pPr/>
              <a:t>180</a:t>
            </a:fld>
            <a:endParaRPr lang="en-CA"/>
          </a:p>
        </p:txBody>
      </p:sp>
      <p:sp>
        <p:nvSpPr>
          <p:cNvPr id="790532" name="Rectangle 4"/>
          <p:cNvSpPr>
            <a:spLocks noGrp="1" noChangeArrowheads="1"/>
          </p:cNvSpPr>
          <p:nvPr>
            <p:ph type="title"/>
          </p:nvPr>
        </p:nvSpPr>
        <p:spPr/>
        <p:txBody>
          <a:bodyPr/>
          <a:lstStyle/>
          <a:p>
            <a:r>
              <a:rPr lang="en-US"/>
              <a:t>Algorithms for Relational Database Schema Design (3)</a:t>
            </a:r>
          </a:p>
        </p:txBody>
      </p:sp>
      <p:sp>
        <p:nvSpPr>
          <p:cNvPr id="790533" name="Rectangle 5"/>
          <p:cNvSpPr>
            <a:spLocks noGrp="1" noChangeArrowheads="1"/>
          </p:cNvSpPr>
          <p:nvPr>
            <p:ph type="body" idx="1"/>
          </p:nvPr>
        </p:nvSpPr>
        <p:spPr/>
        <p:txBody>
          <a:bodyPr/>
          <a:lstStyle/>
          <a:p>
            <a:pPr>
              <a:lnSpc>
                <a:spcPct val="90000"/>
              </a:lnSpc>
            </a:pPr>
            <a:r>
              <a:rPr lang="en-US" sz="2000" b="1"/>
              <a:t>Algorithm 11.4 Relational Synthesis into 3NF with Dependency Preservation and Lossless (Non-Additive) Join Property</a:t>
            </a:r>
          </a:p>
          <a:p>
            <a:pPr lvl="1">
              <a:lnSpc>
                <a:spcPct val="90000"/>
              </a:lnSpc>
            </a:pPr>
            <a:r>
              <a:rPr lang="en-US" sz="2000" b="1"/>
              <a:t>Input: A universal relation R and a set of functional dependencies F on the attributes of R.</a:t>
            </a:r>
          </a:p>
          <a:p>
            <a:pPr>
              <a:lnSpc>
                <a:spcPct val="90000"/>
              </a:lnSpc>
              <a:buFont typeface="Wingdings" pitchFamily="2" charset="2"/>
              <a:buNone/>
            </a:pPr>
            <a:r>
              <a:rPr lang="en-US" sz="2000" b="1">
                <a:solidFill>
                  <a:srgbClr val="800000"/>
                </a:solidFill>
              </a:rPr>
              <a:t>1.</a:t>
            </a:r>
            <a:r>
              <a:rPr lang="en-US" sz="2000" b="1"/>
              <a:t> </a:t>
            </a:r>
            <a:r>
              <a:rPr lang="en-US" sz="2000"/>
              <a:t>Find a minimal cover G for F (Use Algorithm 10.2).</a:t>
            </a:r>
          </a:p>
          <a:p>
            <a:pPr>
              <a:lnSpc>
                <a:spcPct val="90000"/>
              </a:lnSpc>
              <a:buFont typeface="Wingdings" pitchFamily="2" charset="2"/>
              <a:buNone/>
            </a:pPr>
            <a:r>
              <a:rPr lang="en-US" sz="2000" b="1">
                <a:solidFill>
                  <a:srgbClr val="800000"/>
                </a:solidFill>
              </a:rPr>
              <a:t>2.</a:t>
            </a:r>
            <a:r>
              <a:rPr lang="en-US" sz="2000" b="1"/>
              <a:t> </a:t>
            </a:r>
            <a:r>
              <a:rPr lang="en-US" sz="2000"/>
              <a:t>For each left-hand-side X of a functional dependency that appears in G,</a:t>
            </a:r>
          </a:p>
          <a:p>
            <a:pPr>
              <a:lnSpc>
                <a:spcPct val="90000"/>
              </a:lnSpc>
              <a:buFont typeface="Wingdings" pitchFamily="2" charset="2"/>
              <a:buNone/>
            </a:pPr>
            <a:r>
              <a:rPr lang="en-US" sz="2000"/>
              <a:t>		create a relation schema in D with attributes {X </a:t>
            </a:r>
            <a:r>
              <a:rPr lang="en-US" sz="2000">
                <a:latin typeface="Lucida Grande" pitchFamily="1" charset="0"/>
              </a:rPr>
              <a:t>υ</a:t>
            </a:r>
            <a:r>
              <a:rPr lang="en-US" sz="2000"/>
              <a:t> {A1} </a:t>
            </a:r>
            <a:r>
              <a:rPr lang="en-US" sz="2000">
                <a:latin typeface="Lucida Grande" pitchFamily="1" charset="0"/>
              </a:rPr>
              <a:t>υ</a:t>
            </a:r>
            <a:r>
              <a:rPr lang="en-US" sz="2000"/>
              <a:t> {A2} ... </a:t>
            </a:r>
            <a:r>
              <a:rPr lang="en-US" sz="2000">
                <a:latin typeface="Lucida Grande" pitchFamily="1" charset="0"/>
              </a:rPr>
              <a:t>υ</a:t>
            </a:r>
            <a:r>
              <a:rPr lang="en-US" sz="2000"/>
              <a:t> {Ak}}, </a:t>
            </a:r>
          </a:p>
          <a:p>
            <a:pPr>
              <a:lnSpc>
                <a:spcPct val="90000"/>
              </a:lnSpc>
              <a:buFont typeface="Wingdings" pitchFamily="2" charset="2"/>
              <a:buNone/>
            </a:pPr>
            <a:r>
              <a:rPr lang="en-US" sz="2000"/>
              <a:t>		where X </a:t>
            </a:r>
            <a:r>
              <a:rPr lang="en-US" sz="2000">
                <a:sym typeface="Wingdings 3" pitchFamily="18" charset="2"/>
              </a:rPr>
              <a:t></a:t>
            </a:r>
            <a:r>
              <a:rPr lang="en-US" sz="2000"/>
              <a:t> A1, X </a:t>
            </a:r>
            <a:r>
              <a:rPr lang="en-US" sz="2000">
                <a:sym typeface="Wingdings 3" pitchFamily="18" charset="2"/>
              </a:rPr>
              <a:t></a:t>
            </a:r>
            <a:r>
              <a:rPr lang="en-US" sz="2000"/>
              <a:t> A2, ..., X </a:t>
            </a:r>
            <a:r>
              <a:rPr lang="en-US" sz="2000">
                <a:sym typeface="Wingdings 3" pitchFamily="18" charset="2"/>
              </a:rPr>
              <a:t>–&gt;</a:t>
            </a:r>
            <a:r>
              <a:rPr lang="en-US" sz="2000"/>
              <a:t>Ak are the only dependencies in G with X as left-hand-side (X is the key of this relation).</a:t>
            </a:r>
          </a:p>
          <a:p>
            <a:pPr>
              <a:lnSpc>
                <a:spcPct val="90000"/>
              </a:lnSpc>
              <a:buFont typeface="Wingdings" pitchFamily="2" charset="2"/>
              <a:buNone/>
            </a:pPr>
            <a:r>
              <a:rPr lang="en-US" sz="2000" b="1">
                <a:solidFill>
                  <a:srgbClr val="800000"/>
                </a:solidFill>
              </a:rPr>
              <a:t>3.</a:t>
            </a:r>
            <a:r>
              <a:rPr lang="en-US" sz="2000" b="1"/>
              <a:t> </a:t>
            </a:r>
            <a:r>
              <a:rPr lang="en-US" sz="2000"/>
              <a:t>If none of the relation schemas in D contains a key of R, then create one more relation schema in D that contains attributes that form a key of R. </a:t>
            </a:r>
            <a:r>
              <a:rPr lang="en-US" sz="2000" i="1"/>
              <a:t>(Use Algorithm 11.4a to find the key of R)</a:t>
            </a:r>
          </a:p>
          <a:p>
            <a:pPr>
              <a:lnSpc>
                <a:spcPct val="90000"/>
              </a:lnSpc>
            </a:pPr>
            <a:endParaRPr lang="en-US" sz="2000" i="1"/>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C4CF7B2D-71BF-4ECA-A442-5E5FDB070077}" type="slidenum">
              <a:rPr lang="en-US"/>
              <a:pPr/>
              <a:t>181</a:t>
            </a:fld>
            <a:endParaRPr lang="en-CA"/>
          </a:p>
        </p:txBody>
      </p:sp>
      <p:sp>
        <p:nvSpPr>
          <p:cNvPr id="792580" name="Rectangle 4"/>
          <p:cNvSpPr>
            <a:spLocks noGrp="1" noChangeArrowheads="1"/>
          </p:cNvSpPr>
          <p:nvPr>
            <p:ph type="title"/>
          </p:nvPr>
        </p:nvSpPr>
        <p:spPr/>
        <p:txBody>
          <a:bodyPr/>
          <a:lstStyle/>
          <a:p>
            <a:r>
              <a:rPr lang="en-US"/>
              <a:t>Algorithms for Relational Database Schema Design (4)</a:t>
            </a:r>
          </a:p>
        </p:txBody>
      </p:sp>
      <p:sp>
        <p:nvSpPr>
          <p:cNvPr id="792581" name="Rectangle 5"/>
          <p:cNvSpPr>
            <a:spLocks noGrp="1" noChangeArrowheads="1"/>
          </p:cNvSpPr>
          <p:nvPr>
            <p:ph type="body" idx="1"/>
          </p:nvPr>
        </p:nvSpPr>
        <p:spPr/>
        <p:txBody>
          <a:bodyPr/>
          <a:lstStyle/>
          <a:p>
            <a:pPr>
              <a:lnSpc>
                <a:spcPct val="80000"/>
              </a:lnSpc>
            </a:pPr>
            <a:r>
              <a:rPr lang="en-US" b="1"/>
              <a:t>Algorithm 11.4a Finding a Key K for R Given a set F of Functional Dependencies</a:t>
            </a:r>
          </a:p>
          <a:p>
            <a:pPr lvl="1">
              <a:lnSpc>
                <a:spcPct val="80000"/>
              </a:lnSpc>
            </a:pPr>
            <a:r>
              <a:rPr lang="en-US" sz="2800" b="1"/>
              <a:t>Input: A universal relation R and a set of functional dependencies F on the attributes of R.</a:t>
            </a:r>
          </a:p>
          <a:p>
            <a:pPr>
              <a:lnSpc>
                <a:spcPct val="80000"/>
              </a:lnSpc>
              <a:buFont typeface="Wingdings" pitchFamily="2" charset="2"/>
              <a:buNone/>
            </a:pPr>
            <a:r>
              <a:rPr lang="en-US" sz="2400" b="1">
                <a:solidFill>
                  <a:srgbClr val="800000"/>
                </a:solidFill>
              </a:rPr>
              <a:t>1.</a:t>
            </a:r>
            <a:r>
              <a:rPr lang="en-US" sz="2400" b="1"/>
              <a:t> </a:t>
            </a:r>
            <a:r>
              <a:rPr lang="en-US"/>
              <a:t>Set K := R;</a:t>
            </a:r>
          </a:p>
          <a:p>
            <a:pPr>
              <a:lnSpc>
                <a:spcPct val="80000"/>
              </a:lnSpc>
              <a:buFont typeface="Wingdings" pitchFamily="2" charset="2"/>
              <a:buNone/>
            </a:pPr>
            <a:r>
              <a:rPr lang="en-US" sz="2400" b="1">
                <a:solidFill>
                  <a:srgbClr val="800000"/>
                </a:solidFill>
              </a:rPr>
              <a:t>2.</a:t>
            </a:r>
            <a:r>
              <a:rPr lang="en-US" sz="2400" b="1"/>
              <a:t> </a:t>
            </a:r>
            <a:r>
              <a:rPr lang="en-US"/>
              <a:t>For each attribute A in K {</a:t>
            </a:r>
          </a:p>
          <a:p>
            <a:pPr>
              <a:lnSpc>
                <a:spcPct val="80000"/>
              </a:lnSpc>
              <a:buFont typeface="Wingdings" pitchFamily="2" charset="2"/>
              <a:buNone/>
            </a:pPr>
            <a:r>
              <a:rPr lang="en-US"/>
              <a:t>		Compute (K - A)+ with respect to F;</a:t>
            </a:r>
          </a:p>
          <a:p>
            <a:pPr>
              <a:lnSpc>
                <a:spcPct val="80000"/>
              </a:lnSpc>
              <a:buFont typeface="Wingdings" pitchFamily="2" charset="2"/>
              <a:buNone/>
            </a:pPr>
            <a:r>
              <a:rPr lang="en-US"/>
              <a:t>		If (K - A)+ contains all the attributes in R, </a:t>
            </a:r>
          </a:p>
          <a:p>
            <a:pPr>
              <a:lnSpc>
                <a:spcPct val="80000"/>
              </a:lnSpc>
              <a:buFont typeface="Wingdings" pitchFamily="2" charset="2"/>
              <a:buNone/>
            </a:pPr>
            <a:r>
              <a:rPr lang="en-US"/>
              <a:t>			then set K := K - {A}; </a:t>
            </a:r>
          </a:p>
          <a:p>
            <a:pPr>
              <a:lnSpc>
                <a:spcPct val="80000"/>
              </a:lnSpc>
              <a:buFont typeface="Wingdings" pitchFamily="2" charset="2"/>
              <a:buNone/>
            </a:pPr>
            <a:r>
              <a:rPr lang="en-US"/>
              <a:t>	} </a:t>
            </a: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11- </a:t>
            </a:r>
            <a:fld id="{842111DD-1CD8-42CA-B7D5-9ADCCDFCD54F}" type="slidenum">
              <a:rPr lang="en-US"/>
              <a:pPr/>
              <a:t>182</a:t>
            </a:fld>
            <a:endParaRPr lang="en-CA"/>
          </a:p>
        </p:txBody>
      </p:sp>
      <p:sp>
        <p:nvSpPr>
          <p:cNvPr id="794626" name="Rectangle 2"/>
          <p:cNvSpPr>
            <a:spLocks noGrp="1" noChangeArrowheads="1"/>
          </p:cNvSpPr>
          <p:nvPr>
            <p:ph type="title"/>
          </p:nvPr>
        </p:nvSpPr>
        <p:spPr/>
        <p:txBody>
          <a:bodyPr/>
          <a:lstStyle/>
          <a:p>
            <a:r>
              <a:rPr lang="en-US" sz="2800">
                <a:cs typeface="Times New Roman" pitchFamily="18" charset="0"/>
              </a:rPr>
              <a:t>Algorithms for Relational Database Schema Design (5)</a:t>
            </a:r>
            <a:endParaRPr lang="en-US" sz="3200"/>
          </a:p>
        </p:txBody>
      </p:sp>
      <p:pic>
        <p:nvPicPr>
          <p:cNvPr id="794630" name="Picture 6" descr="fig11_02a"/>
          <p:cNvPicPr>
            <a:picLocks noChangeAspect="1" noChangeArrowheads="1"/>
          </p:cNvPicPr>
          <p:nvPr/>
        </p:nvPicPr>
        <p:blipFill>
          <a:blip r:embed="rId3"/>
          <a:srcRect/>
          <a:stretch>
            <a:fillRect/>
          </a:stretch>
        </p:blipFill>
        <p:spPr bwMode="auto">
          <a:xfrm>
            <a:off x="457200" y="1752600"/>
            <a:ext cx="8153400" cy="4400550"/>
          </a:xfrm>
          <a:prstGeom prst="rect">
            <a:avLst/>
          </a:prstGeom>
          <a:noFill/>
        </p:spPr>
      </p:pic>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11- </a:t>
            </a:r>
            <a:fld id="{4C9302C7-D296-4A69-BA1F-C680E79DB3CC}" type="slidenum">
              <a:rPr lang="en-US"/>
              <a:pPr/>
              <a:t>183</a:t>
            </a:fld>
            <a:endParaRPr lang="en-CA"/>
          </a:p>
        </p:txBody>
      </p:sp>
      <p:sp>
        <p:nvSpPr>
          <p:cNvPr id="796674" name="Rectangle 2"/>
          <p:cNvSpPr>
            <a:spLocks noGrp="1" noChangeArrowheads="1"/>
          </p:cNvSpPr>
          <p:nvPr>
            <p:ph type="title"/>
          </p:nvPr>
        </p:nvSpPr>
        <p:spPr/>
        <p:txBody>
          <a:bodyPr/>
          <a:lstStyle/>
          <a:p>
            <a:r>
              <a:rPr lang="en-US" sz="2800">
                <a:cs typeface="Times New Roman" pitchFamily="18" charset="0"/>
              </a:rPr>
              <a:t>Algorithms for Relational Database Schema Design (5)</a:t>
            </a:r>
            <a:endParaRPr lang="en-US" sz="2800"/>
          </a:p>
        </p:txBody>
      </p:sp>
      <p:pic>
        <p:nvPicPr>
          <p:cNvPr id="796678" name="Picture 6" descr="fig11_02b"/>
          <p:cNvPicPr>
            <a:picLocks noChangeAspect="1" noChangeArrowheads="1"/>
          </p:cNvPicPr>
          <p:nvPr/>
        </p:nvPicPr>
        <p:blipFill>
          <a:blip r:embed="rId3"/>
          <a:srcRect/>
          <a:stretch>
            <a:fillRect/>
          </a:stretch>
        </p:blipFill>
        <p:spPr bwMode="auto">
          <a:xfrm>
            <a:off x="228600" y="1633538"/>
            <a:ext cx="8534400" cy="4430712"/>
          </a:xfrm>
          <a:prstGeom prst="rect">
            <a:avLst/>
          </a:prstGeom>
          <a:noFill/>
        </p:spPr>
      </p:pic>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11- </a:t>
            </a:r>
            <a:fld id="{9D733F38-8BAE-4E62-9339-7E8284094741}" type="slidenum">
              <a:rPr lang="en-US"/>
              <a:pPr/>
              <a:t>184</a:t>
            </a:fld>
            <a:endParaRPr lang="en-CA"/>
          </a:p>
        </p:txBody>
      </p:sp>
      <p:sp>
        <p:nvSpPr>
          <p:cNvPr id="798726" name="Rectangle 6"/>
          <p:cNvSpPr>
            <a:spLocks noGrp="1" noChangeArrowheads="1"/>
          </p:cNvSpPr>
          <p:nvPr>
            <p:ph type="title"/>
          </p:nvPr>
        </p:nvSpPr>
        <p:spPr/>
        <p:txBody>
          <a:bodyPr/>
          <a:lstStyle/>
          <a:p>
            <a:r>
              <a:rPr lang="en-US" sz="3200"/>
              <a:t>Algorithms for Relational Database Schema Design (6)</a:t>
            </a:r>
          </a:p>
        </p:txBody>
      </p:sp>
      <p:pic>
        <p:nvPicPr>
          <p:cNvPr id="798727" name="Picture 7" descr="fig11_03a"/>
          <p:cNvPicPr>
            <a:picLocks noChangeAspect="1" noChangeArrowheads="1"/>
          </p:cNvPicPr>
          <p:nvPr/>
        </p:nvPicPr>
        <p:blipFill>
          <a:blip r:embed="rId3"/>
          <a:srcRect/>
          <a:stretch>
            <a:fillRect/>
          </a:stretch>
        </p:blipFill>
        <p:spPr bwMode="auto">
          <a:xfrm>
            <a:off x="228600" y="1638300"/>
            <a:ext cx="8382000" cy="4533900"/>
          </a:xfrm>
          <a:prstGeom prst="rect">
            <a:avLst/>
          </a:prstGeom>
          <a:noFill/>
        </p:spPr>
      </p:pic>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11- </a:t>
            </a:r>
            <a:fld id="{562E0486-43BA-4D34-9C96-4D29B904C146}" type="slidenum">
              <a:rPr lang="en-US"/>
              <a:pPr/>
              <a:t>185</a:t>
            </a:fld>
            <a:endParaRPr lang="en-CA"/>
          </a:p>
        </p:txBody>
      </p:sp>
      <p:sp>
        <p:nvSpPr>
          <p:cNvPr id="800770" name="Rectangle 2"/>
          <p:cNvSpPr>
            <a:spLocks noGrp="1" noChangeArrowheads="1"/>
          </p:cNvSpPr>
          <p:nvPr>
            <p:ph type="title"/>
          </p:nvPr>
        </p:nvSpPr>
        <p:spPr/>
        <p:txBody>
          <a:bodyPr/>
          <a:lstStyle/>
          <a:p>
            <a:r>
              <a:rPr lang="en-US" sz="2800">
                <a:cs typeface="Times New Roman" pitchFamily="18" charset="0"/>
              </a:rPr>
              <a:t>Algorithms for Relational Database Schema Design (6)</a:t>
            </a:r>
            <a:endParaRPr lang="en-US" sz="3200"/>
          </a:p>
        </p:txBody>
      </p:sp>
      <p:pic>
        <p:nvPicPr>
          <p:cNvPr id="800773" name="Picture 5" descr="fig11_03b"/>
          <p:cNvPicPr>
            <a:picLocks noChangeAspect="1" noChangeArrowheads="1"/>
          </p:cNvPicPr>
          <p:nvPr/>
        </p:nvPicPr>
        <p:blipFill>
          <a:blip r:embed="rId3"/>
          <a:srcRect/>
          <a:stretch>
            <a:fillRect/>
          </a:stretch>
        </p:blipFill>
        <p:spPr bwMode="auto">
          <a:xfrm>
            <a:off x="363538" y="1663700"/>
            <a:ext cx="8018462" cy="4737100"/>
          </a:xfrm>
          <a:prstGeom prst="rect">
            <a:avLst/>
          </a:prstGeom>
          <a:noFill/>
        </p:spPr>
      </p:pic>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1B207C8D-BC8B-4C2D-889F-C1878DAA234C}" type="slidenum">
              <a:rPr lang="en-US"/>
              <a:pPr/>
              <a:t>186</a:t>
            </a:fld>
            <a:endParaRPr lang="en-CA"/>
          </a:p>
        </p:txBody>
      </p:sp>
      <p:sp>
        <p:nvSpPr>
          <p:cNvPr id="802822" name="Rectangle 6"/>
          <p:cNvSpPr>
            <a:spLocks noGrp="1" noChangeArrowheads="1"/>
          </p:cNvSpPr>
          <p:nvPr>
            <p:ph type="title"/>
          </p:nvPr>
        </p:nvSpPr>
        <p:spPr/>
        <p:txBody>
          <a:bodyPr/>
          <a:lstStyle/>
          <a:p>
            <a:r>
              <a:rPr lang="en-US" sz="3200"/>
              <a:t>Algorithms for Relational Database Schema Design (7)</a:t>
            </a:r>
          </a:p>
        </p:txBody>
      </p:sp>
      <p:sp>
        <p:nvSpPr>
          <p:cNvPr id="802823" name="Rectangle 7"/>
          <p:cNvSpPr>
            <a:spLocks noGrp="1" noChangeArrowheads="1"/>
          </p:cNvSpPr>
          <p:nvPr>
            <p:ph type="body" idx="1"/>
          </p:nvPr>
        </p:nvSpPr>
        <p:spPr/>
        <p:txBody>
          <a:bodyPr/>
          <a:lstStyle/>
          <a:p>
            <a:pPr>
              <a:lnSpc>
                <a:spcPct val="90000"/>
              </a:lnSpc>
            </a:pPr>
            <a:r>
              <a:rPr lang="en-US" b="1"/>
              <a:t>Discussion of Normalization Algorithms:</a:t>
            </a:r>
          </a:p>
          <a:p>
            <a:pPr>
              <a:lnSpc>
                <a:spcPct val="90000"/>
              </a:lnSpc>
            </a:pPr>
            <a:r>
              <a:rPr lang="en-US"/>
              <a:t>Problems:</a:t>
            </a:r>
          </a:p>
          <a:p>
            <a:pPr lvl="1">
              <a:lnSpc>
                <a:spcPct val="90000"/>
              </a:lnSpc>
            </a:pPr>
            <a:r>
              <a:rPr lang="en-US"/>
              <a:t>The database designer must first specify </a:t>
            </a:r>
            <a:r>
              <a:rPr lang="en-US" i="1"/>
              <a:t>all</a:t>
            </a:r>
            <a:r>
              <a:rPr lang="en-US"/>
              <a:t> the relevant functional dependencies among the database attributes. </a:t>
            </a:r>
          </a:p>
          <a:p>
            <a:pPr lvl="1">
              <a:lnSpc>
                <a:spcPct val="90000"/>
              </a:lnSpc>
            </a:pPr>
            <a:r>
              <a:rPr lang="en-US"/>
              <a:t>These algorithms are </a:t>
            </a:r>
            <a:r>
              <a:rPr lang="en-US" i="1"/>
              <a:t>not deterministic</a:t>
            </a:r>
            <a:r>
              <a:rPr lang="en-US"/>
              <a:t> in general. </a:t>
            </a:r>
          </a:p>
          <a:p>
            <a:pPr lvl="1">
              <a:lnSpc>
                <a:spcPct val="90000"/>
              </a:lnSpc>
            </a:pPr>
            <a:r>
              <a:rPr lang="en-US"/>
              <a:t>It is not always possible to find a decomposition into relation schemas that preserves dependencies and allows each relation schema in the decomposition to be in BCNF (instead of 3NF as in Algorithm 11.4). </a:t>
            </a:r>
          </a:p>
        </p:txBody>
      </p:sp>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11- </a:t>
            </a:r>
            <a:fld id="{457BB7C7-B122-45C9-80D1-4D8451DC4B8F}" type="slidenum">
              <a:rPr lang="en-US"/>
              <a:pPr/>
              <a:t>187</a:t>
            </a:fld>
            <a:endParaRPr lang="en-CA"/>
          </a:p>
        </p:txBody>
      </p:sp>
      <p:sp>
        <p:nvSpPr>
          <p:cNvPr id="804962" name="Rectangle 98"/>
          <p:cNvSpPr>
            <a:spLocks noGrp="1" noChangeArrowheads="1"/>
          </p:cNvSpPr>
          <p:nvPr>
            <p:ph type="title"/>
          </p:nvPr>
        </p:nvSpPr>
        <p:spPr/>
        <p:txBody>
          <a:bodyPr/>
          <a:lstStyle/>
          <a:p>
            <a:r>
              <a:rPr lang="en-US" sz="3200"/>
              <a:t>Algorithms for Relational Database Schema Design (8)</a:t>
            </a:r>
          </a:p>
        </p:txBody>
      </p:sp>
      <p:pic>
        <p:nvPicPr>
          <p:cNvPr id="804963" name="Picture 99" descr="tbl11_01"/>
          <p:cNvPicPr>
            <a:picLocks noChangeAspect="1" noChangeArrowheads="1"/>
          </p:cNvPicPr>
          <p:nvPr/>
        </p:nvPicPr>
        <p:blipFill>
          <a:blip r:embed="rId3"/>
          <a:srcRect/>
          <a:stretch>
            <a:fillRect/>
          </a:stretch>
        </p:blipFill>
        <p:spPr bwMode="auto">
          <a:xfrm>
            <a:off x="979488" y="1600200"/>
            <a:ext cx="7021512" cy="4843463"/>
          </a:xfrm>
          <a:prstGeom prst="rect">
            <a:avLst/>
          </a:prstGeom>
          <a:noFill/>
        </p:spPr>
      </p:pic>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11- </a:t>
            </a:r>
            <a:fld id="{2E55A3C0-4119-4ACE-96A2-7C5E197E9E7A}" type="slidenum">
              <a:rPr lang="en-US"/>
              <a:pPr/>
              <a:t>188</a:t>
            </a:fld>
            <a:endParaRPr lang="en-CA"/>
          </a:p>
        </p:txBody>
      </p:sp>
      <p:sp>
        <p:nvSpPr>
          <p:cNvPr id="806918" name="Rectangle 6"/>
          <p:cNvSpPr>
            <a:spLocks noGrp="1" noChangeArrowheads="1"/>
          </p:cNvSpPr>
          <p:nvPr>
            <p:ph type="title"/>
          </p:nvPr>
        </p:nvSpPr>
        <p:spPr/>
        <p:txBody>
          <a:bodyPr/>
          <a:lstStyle/>
          <a:p>
            <a:r>
              <a:rPr lang="en-US" sz="3200"/>
              <a:t>3. Multivalued Dependencies and Fourth Normal Form (1)</a:t>
            </a:r>
            <a:endParaRPr lang="en-US" sz="3200">
              <a:sym typeface="Symbol" pitchFamily="18" charset="2"/>
            </a:endParaRPr>
          </a:p>
        </p:txBody>
      </p:sp>
      <p:pic>
        <p:nvPicPr>
          <p:cNvPr id="806915" name="Picture 3"/>
          <p:cNvPicPr>
            <a:picLocks noChangeAspect="1" noChangeArrowheads="1"/>
          </p:cNvPicPr>
          <p:nvPr/>
        </p:nvPicPr>
        <p:blipFill>
          <a:blip r:embed="rId3"/>
          <a:srcRect/>
          <a:stretch>
            <a:fillRect/>
          </a:stretch>
        </p:blipFill>
        <p:spPr bwMode="auto">
          <a:xfrm>
            <a:off x="1828800" y="2947988"/>
            <a:ext cx="5822950" cy="3681412"/>
          </a:xfrm>
          <a:prstGeom prst="rect">
            <a:avLst/>
          </a:prstGeom>
          <a:noFill/>
          <a:ln w="9525">
            <a:noFill/>
            <a:miter lim="800000"/>
            <a:headEnd/>
            <a:tailEnd/>
          </a:ln>
          <a:effectLst/>
        </p:spPr>
      </p:pic>
      <p:sp>
        <p:nvSpPr>
          <p:cNvPr id="806916" name="Text Box 4"/>
          <p:cNvSpPr txBox="1">
            <a:spLocks noChangeArrowheads="1"/>
          </p:cNvSpPr>
          <p:nvPr/>
        </p:nvSpPr>
        <p:spPr bwMode="auto">
          <a:xfrm>
            <a:off x="762000" y="1600200"/>
            <a:ext cx="7467600" cy="1200150"/>
          </a:xfrm>
          <a:prstGeom prst="rect">
            <a:avLst/>
          </a:prstGeom>
          <a:solidFill>
            <a:srgbClr val="FFFF00"/>
          </a:solidFill>
          <a:ln w="9525" algn="ctr">
            <a:solidFill>
              <a:schemeClr val="hlink"/>
            </a:solidFill>
            <a:miter lim="800000"/>
            <a:headEnd/>
            <a:tailEnd/>
          </a:ln>
          <a:effectLst/>
        </p:spPr>
        <p:txBody>
          <a:bodyPr>
            <a:spAutoFit/>
          </a:bodyPr>
          <a:lstStyle/>
          <a:p>
            <a:pPr marL="457200" indent="-457200">
              <a:buFontTx/>
              <a:buAutoNum type="alphaLcParenBoth"/>
            </a:pPr>
            <a:r>
              <a:rPr lang="en-US">
                <a:solidFill>
                  <a:schemeClr val="tx2"/>
                </a:solidFill>
              </a:rPr>
              <a:t>The EMP relation with two MVDs: ENAME —&gt;&gt; PNAME and ENAME —&gt;&gt; DNAME.</a:t>
            </a:r>
          </a:p>
          <a:p>
            <a:pPr marL="457200" indent="-457200">
              <a:buFontTx/>
              <a:buAutoNum type="alphaLcParenBoth"/>
            </a:pPr>
            <a:r>
              <a:rPr lang="en-US">
                <a:solidFill>
                  <a:schemeClr val="tx2"/>
                </a:solidFill>
              </a:rPr>
              <a:t>Decomposing the EMP relation into two 4NF relations EMP_PROJECTS and EMP_DEPENDENTS. </a:t>
            </a:r>
          </a:p>
        </p:txBody>
      </p:sp>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11- </a:t>
            </a:r>
            <a:fld id="{2E122A5F-6A29-4869-8802-480D94FD718B}" type="slidenum">
              <a:rPr lang="en-US"/>
              <a:pPr/>
              <a:t>189</a:t>
            </a:fld>
            <a:endParaRPr lang="en-CA"/>
          </a:p>
        </p:txBody>
      </p:sp>
      <p:sp>
        <p:nvSpPr>
          <p:cNvPr id="808965" name="Rectangle 5"/>
          <p:cNvSpPr>
            <a:spLocks noGrp="1" noChangeArrowheads="1"/>
          </p:cNvSpPr>
          <p:nvPr>
            <p:ph type="title"/>
          </p:nvPr>
        </p:nvSpPr>
        <p:spPr/>
        <p:txBody>
          <a:bodyPr/>
          <a:lstStyle/>
          <a:p>
            <a:r>
              <a:rPr lang="en-US" sz="3200"/>
              <a:t>3. Multivalued Dependencies and Fourth Normal Form (1)</a:t>
            </a:r>
            <a:endParaRPr lang="en-US" sz="3200">
              <a:sym typeface="Symbol" pitchFamily="18" charset="2"/>
            </a:endParaRPr>
          </a:p>
        </p:txBody>
      </p:sp>
      <p:pic>
        <p:nvPicPr>
          <p:cNvPr id="808963" name="Picture 3"/>
          <p:cNvPicPr>
            <a:picLocks noChangeAspect="1" noChangeArrowheads="1"/>
          </p:cNvPicPr>
          <p:nvPr/>
        </p:nvPicPr>
        <p:blipFill>
          <a:blip r:embed="rId3"/>
          <a:srcRect/>
          <a:stretch>
            <a:fillRect/>
          </a:stretch>
        </p:blipFill>
        <p:spPr bwMode="auto">
          <a:xfrm>
            <a:off x="1447800" y="2647950"/>
            <a:ext cx="6751638" cy="3829050"/>
          </a:xfrm>
          <a:prstGeom prst="rect">
            <a:avLst/>
          </a:prstGeom>
          <a:noFill/>
          <a:ln w="9525">
            <a:noFill/>
            <a:miter lim="800000"/>
            <a:headEnd/>
            <a:tailEnd/>
          </a:ln>
          <a:effectLst/>
        </p:spPr>
      </p:pic>
      <p:sp>
        <p:nvSpPr>
          <p:cNvPr id="808964" name="Text Box 4"/>
          <p:cNvSpPr txBox="1">
            <a:spLocks noChangeArrowheads="1"/>
          </p:cNvSpPr>
          <p:nvPr/>
        </p:nvSpPr>
        <p:spPr bwMode="auto">
          <a:xfrm>
            <a:off x="838200" y="1589088"/>
            <a:ext cx="7467600" cy="925512"/>
          </a:xfrm>
          <a:prstGeom prst="rect">
            <a:avLst/>
          </a:prstGeom>
          <a:solidFill>
            <a:srgbClr val="FFFF00"/>
          </a:solidFill>
          <a:ln w="9525" algn="ctr">
            <a:solidFill>
              <a:schemeClr val="hlink"/>
            </a:solidFill>
            <a:miter lim="800000"/>
            <a:headEnd/>
            <a:tailEnd/>
          </a:ln>
          <a:effectLst/>
        </p:spPr>
        <p:txBody>
          <a:bodyPr>
            <a:spAutoFit/>
          </a:bodyPr>
          <a:lstStyle/>
          <a:p>
            <a:pPr marL="457200" indent="-457200"/>
            <a:r>
              <a:rPr lang="en-US">
                <a:solidFill>
                  <a:srgbClr val="800000"/>
                </a:solidFill>
                <a:sym typeface="Symbol" pitchFamily="18" charset="2"/>
              </a:rPr>
              <a:t>(c) The relation SUPPLY with no MVDs is in 4NF but not in 5NF if it has the JD(R1, R2, R3). (d) Decomposing the relation SUPPLY into the 5NF relations R1, R2, and R3.</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F21CACFF-05E9-4543-87D7-37204EF28DF9}" type="slidenum">
              <a:rPr lang="en-US"/>
              <a:pPr/>
              <a:t>19</a:t>
            </a:fld>
            <a:endParaRPr lang="en-CA"/>
          </a:p>
        </p:txBody>
      </p:sp>
      <p:sp>
        <p:nvSpPr>
          <p:cNvPr id="736260" name="Rectangle 4"/>
          <p:cNvSpPr>
            <a:spLocks noGrp="1" noChangeArrowheads="1"/>
          </p:cNvSpPr>
          <p:nvPr>
            <p:ph type="title"/>
          </p:nvPr>
        </p:nvSpPr>
        <p:spPr/>
        <p:txBody>
          <a:bodyPr/>
          <a:lstStyle/>
          <a:p>
            <a:r>
              <a:rPr lang="en-US"/>
              <a:t>Characteristics Of Relations</a:t>
            </a:r>
          </a:p>
        </p:txBody>
      </p:sp>
      <p:sp>
        <p:nvSpPr>
          <p:cNvPr id="736261" name="Rectangle 5"/>
          <p:cNvSpPr>
            <a:spLocks noGrp="1" noChangeArrowheads="1"/>
          </p:cNvSpPr>
          <p:nvPr>
            <p:ph type="body" idx="1"/>
          </p:nvPr>
        </p:nvSpPr>
        <p:spPr/>
        <p:txBody>
          <a:bodyPr/>
          <a:lstStyle/>
          <a:p>
            <a:r>
              <a:rPr lang="en-US"/>
              <a:t>Notation:</a:t>
            </a:r>
          </a:p>
          <a:p>
            <a:pPr lvl="1"/>
            <a:r>
              <a:rPr lang="en-US"/>
              <a:t>We refer to </a:t>
            </a:r>
            <a:r>
              <a:rPr lang="en-US" b="1"/>
              <a:t>component values</a:t>
            </a:r>
            <a:r>
              <a:rPr lang="en-US"/>
              <a:t> of a tuple t by:</a:t>
            </a:r>
          </a:p>
          <a:p>
            <a:pPr lvl="2"/>
            <a:r>
              <a:rPr lang="en-US"/>
              <a:t>t[Ai] or t.Ai</a:t>
            </a:r>
          </a:p>
          <a:p>
            <a:pPr lvl="2"/>
            <a:r>
              <a:rPr lang="en-US"/>
              <a:t>This is the value vi of attribute Ai for tuple t</a:t>
            </a:r>
          </a:p>
          <a:p>
            <a:pPr lvl="1"/>
            <a:r>
              <a:rPr lang="en-US"/>
              <a:t>Similarly, t[Au, Av, ..., Aw] refers to the subtuple of t containing the values of attributes Au, Av, ..., Aw, respectively in t</a:t>
            </a:r>
          </a:p>
        </p:txBody>
      </p:sp>
    </p:spTree>
  </p:cSld>
  <p:clrMapOvr>
    <a:masterClrMapping/>
  </p:clrMapOvr>
  <p:transition spd="med"/>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2E761F7C-A839-4941-9665-8461E85BD21E}" type="slidenum">
              <a:rPr lang="en-US"/>
              <a:pPr/>
              <a:t>190</a:t>
            </a:fld>
            <a:endParaRPr lang="en-CA"/>
          </a:p>
        </p:txBody>
      </p:sp>
      <p:sp>
        <p:nvSpPr>
          <p:cNvPr id="811010" name="Rectangle 2"/>
          <p:cNvSpPr>
            <a:spLocks noGrp="1" noChangeArrowheads="1"/>
          </p:cNvSpPr>
          <p:nvPr>
            <p:ph type="title"/>
          </p:nvPr>
        </p:nvSpPr>
        <p:spPr>
          <a:xfrm>
            <a:off x="254000" y="215900"/>
            <a:ext cx="8712200" cy="1143000"/>
          </a:xfrm>
          <a:noFill/>
          <a:ln/>
        </p:spPr>
        <p:txBody>
          <a:bodyPr/>
          <a:lstStyle/>
          <a:p>
            <a:r>
              <a:rPr lang="en-US" sz="3200">
                <a:cs typeface="Times New Roman" pitchFamily="18" charset="0"/>
              </a:rPr>
              <a:t>Multivalued Dependencies and Fourth Normal Form (2)</a:t>
            </a:r>
          </a:p>
        </p:txBody>
      </p:sp>
      <p:sp>
        <p:nvSpPr>
          <p:cNvPr id="811011" name="Rectangle 3"/>
          <p:cNvSpPr>
            <a:spLocks noGrp="1" noChangeArrowheads="1"/>
          </p:cNvSpPr>
          <p:nvPr>
            <p:ph type="body" idx="1"/>
          </p:nvPr>
        </p:nvSpPr>
        <p:spPr>
          <a:xfrm>
            <a:off x="254000" y="1574800"/>
            <a:ext cx="8356600" cy="4749800"/>
          </a:xfrm>
        </p:spPr>
        <p:txBody>
          <a:bodyPr/>
          <a:lstStyle/>
          <a:p>
            <a:pPr marL="609600" indent="-609600" algn="just">
              <a:lnSpc>
                <a:spcPct val="90000"/>
              </a:lnSpc>
              <a:buFont typeface="Wingdings" pitchFamily="2" charset="2"/>
              <a:buNone/>
            </a:pPr>
            <a:r>
              <a:rPr lang="en-US" sz="2000" b="1" u="sng">
                <a:cs typeface="Times New Roman" pitchFamily="18" charset="0"/>
              </a:rPr>
              <a:t>Definition:</a:t>
            </a:r>
            <a:r>
              <a:rPr lang="en-US" sz="2000" b="1">
                <a:cs typeface="Times New Roman" pitchFamily="18" charset="0"/>
              </a:rPr>
              <a:t> </a:t>
            </a:r>
          </a:p>
          <a:p>
            <a:pPr marL="609600" indent="-609600" algn="just">
              <a:lnSpc>
                <a:spcPct val="120000"/>
              </a:lnSpc>
            </a:pPr>
            <a:r>
              <a:rPr lang="en-US" sz="2000">
                <a:cs typeface="Times New Roman" pitchFamily="18" charset="0"/>
              </a:rPr>
              <a:t>A </a:t>
            </a:r>
            <a:r>
              <a:rPr lang="en-US" sz="2000" b="1">
                <a:cs typeface="Times New Roman" pitchFamily="18" charset="0"/>
              </a:rPr>
              <a:t>multivalued dependency </a:t>
            </a:r>
            <a:r>
              <a:rPr lang="en-US" sz="2000">
                <a:cs typeface="Times New Roman" pitchFamily="18" charset="0"/>
              </a:rPr>
              <a:t>(</a:t>
            </a:r>
            <a:r>
              <a:rPr lang="en-US" sz="2000" b="1">
                <a:cs typeface="Times New Roman" pitchFamily="18" charset="0"/>
              </a:rPr>
              <a:t>MVD</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a:t>
            </a:r>
            <a:r>
              <a:rPr lang="en-US" sz="2000" i="1">
                <a:cs typeface="Times New Roman" pitchFamily="18" charset="0"/>
              </a:rPr>
              <a:t> Y</a:t>
            </a:r>
            <a:r>
              <a:rPr lang="en-US" sz="2000">
                <a:cs typeface="Times New Roman" pitchFamily="18" charset="0"/>
              </a:rPr>
              <a:t> specified on relation schema </a:t>
            </a:r>
            <a:r>
              <a:rPr lang="en-US" sz="2000" i="1">
                <a:cs typeface="Times New Roman" pitchFamily="18" charset="0"/>
              </a:rPr>
              <a:t>R</a:t>
            </a:r>
            <a:r>
              <a:rPr lang="en-US" sz="2000">
                <a:cs typeface="Times New Roman" pitchFamily="18" charset="0"/>
              </a:rPr>
              <a:t>, where </a:t>
            </a:r>
            <a:r>
              <a:rPr lang="en-US" sz="2000" i="1">
                <a:cs typeface="Times New Roman" pitchFamily="18" charset="0"/>
              </a:rPr>
              <a:t>X</a:t>
            </a:r>
            <a:r>
              <a:rPr lang="en-US" sz="2000">
                <a:cs typeface="Times New Roman" pitchFamily="18" charset="0"/>
              </a:rPr>
              <a:t> and </a:t>
            </a:r>
            <a:r>
              <a:rPr lang="en-US" sz="2000" i="1">
                <a:cs typeface="Times New Roman" pitchFamily="18" charset="0"/>
              </a:rPr>
              <a:t>Y</a:t>
            </a:r>
            <a:r>
              <a:rPr lang="en-US" sz="2000">
                <a:cs typeface="Times New Roman" pitchFamily="18" charset="0"/>
              </a:rPr>
              <a:t> are both subsets of </a:t>
            </a:r>
            <a:r>
              <a:rPr lang="en-US" sz="2000" i="1">
                <a:cs typeface="Times New Roman" pitchFamily="18" charset="0"/>
              </a:rPr>
              <a:t>R</a:t>
            </a:r>
            <a:r>
              <a:rPr lang="en-US" sz="2000">
                <a:cs typeface="Times New Roman" pitchFamily="18" charset="0"/>
              </a:rPr>
              <a:t>, specifies the following constraint on any relation state </a:t>
            </a:r>
            <a:r>
              <a:rPr lang="en-US" sz="2000" i="1">
                <a:cs typeface="Times New Roman" pitchFamily="18" charset="0"/>
              </a:rPr>
              <a:t>r</a:t>
            </a:r>
            <a:r>
              <a:rPr lang="en-US" sz="2000">
                <a:cs typeface="Times New Roman" pitchFamily="18" charset="0"/>
              </a:rPr>
              <a:t> of </a:t>
            </a:r>
            <a:r>
              <a:rPr lang="en-US" sz="2000" i="1">
                <a:cs typeface="Times New Roman" pitchFamily="18" charset="0"/>
              </a:rPr>
              <a:t>R</a:t>
            </a:r>
            <a:r>
              <a:rPr lang="en-US" sz="2000">
                <a:cs typeface="Times New Roman" pitchFamily="18" charset="0"/>
              </a:rPr>
              <a:t>: If two tuples </a:t>
            </a:r>
            <a:r>
              <a:rPr lang="en-US" sz="2000" i="1">
                <a:cs typeface="Times New Roman" pitchFamily="18" charset="0"/>
              </a:rPr>
              <a:t>t</a:t>
            </a:r>
            <a:r>
              <a:rPr lang="en-US" sz="2000" baseline="-30000">
                <a:cs typeface="Times New Roman" pitchFamily="18" charset="0"/>
              </a:rPr>
              <a:t>1</a:t>
            </a:r>
            <a:r>
              <a:rPr lang="en-US" sz="2000">
                <a:cs typeface="Times New Roman" pitchFamily="18" charset="0"/>
              </a:rPr>
              <a:t> and </a:t>
            </a:r>
            <a:r>
              <a:rPr lang="en-US" sz="2000" i="1">
                <a:cs typeface="Times New Roman" pitchFamily="18" charset="0"/>
              </a:rPr>
              <a:t>t</a:t>
            </a:r>
            <a:r>
              <a:rPr lang="en-US" sz="2000" baseline="-30000">
                <a:cs typeface="Times New Roman" pitchFamily="18" charset="0"/>
              </a:rPr>
              <a:t>2</a:t>
            </a:r>
            <a:r>
              <a:rPr lang="en-US" sz="2000">
                <a:cs typeface="Times New Roman" pitchFamily="18" charset="0"/>
              </a:rPr>
              <a:t> exist in </a:t>
            </a:r>
            <a:r>
              <a:rPr lang="en-US" sz="2000" i="1">
                <a:cs typeface="Times New Roman" pitchFamily="18" charset="0"/>
              </a:rPr>
              <a:t>r</a:t>
            </a:r>
            <a:r>
              <a:rPr lang="en-US" sz="2000">
                <a:cs typeface="Times New Roman" pitchFamily="18" charset="0"/>
              </a:rPr>
              <a:t> such that </a:t>
            </a:r>
            <a:r>
              <a:rPr lang="en-US" sz="2000" i="1">
                <a:cs typeface="Times New Roman" pitchFamily="18" charset="0"/>
              </a:rPr>
              <a:t>t</a:t>
            </a:r>
            <a:r>
              <a:rPr lang="en-US" sz="2000" baseline="-30000">
                <a:cs typeface="Times New Roman" pitchFamily="18" charset="0"/>
              </a:rPr>
              <a:t>1</a:t>
            </a:r>
            <a:r>
              <a:rPr lang="en-US" sz="2000">
                <a:cs typeface="Times New Roman" pitchFamily="18" charset="0"/>
              </a:rPr>
              <a:t>[</a:t>
            </a:r>
            <a:r>
              <a:rPr lang="en-US" sz="2000" i="1">
                <a:cs typeface="Times New Roman" pitchFamily="18" charset="0"/>
              </a:rPr>
              <a:t>X</a:t>
            </a:r>
            <a:r>
              <a:rPr lang="en-US" sz="2000">
                <a:cs typeface="Times New Roman" pitchFamily="18" charset="0"/>
              </a:rPr>
              <a:t>] = </a:t>
            </a:r>
            <a:r>
              <a:rPr lang="en-US" sz="2000" i="1">
                <a:cs typeface="Times New Roman" pitchFamily="18" charset="0"/>
              </a:rPr>
              <a:t>t</a:t>
            </a:r>
            <a:r>
              <a:rPr lang="en-US" sz="2000" baseline="-30000">
                <a:cs typeface="Times New Roman" pitchFamily="18" charset="0"/>
              </a:rPr>
              <a:t>2</a:t>
            </a:r>
            <a:r>
              <a:rPr lang="en-US" sz="2000">
                <a:cs typeface="Times New Roman" pitchFamily="18" charset="0"/>
              </a:rPr>
              <a:t>[</a:t>
            </a:r>
            <a:r>
              <a:rPr lang="en-US" sz="2000" i="1">
                <a:cs typeface="Times New Roman" pitchFamily="18" charset="0"/>
              </a:rPr>
              <a:t>X</a:t>
            </a:r>
            <a:r>
              <a:rPr lang="en-US" sz="2000">
                <a:cs typeface="Times New Roman" pitchFamily="18" charset="0"/>
              </a:rPr>
              <a:t>], then two tuples </a:t>
            </a:r>
            <a:r>
              <a:rPr lang="en-US" sz="2000" i="1">
                <a:cs typeface="Times New Roman" pitchFamily="18" charset="0"/>
              </a:rPr>
              <a:t>t</a:t>
            </a:r>
            <a:r>
              <a:rPr lang="en-US" sz="2000" baseline="-30000">
                <a:cs typeface="Times New Roman" pitchFamily="18" charset="0"/>
              </a:rPr>
              <a:t>3</a:t>
            </a:r>
            <a:r>
              <a:rPr lang="en-US" sz="2000">
                <a:cs typeface="Times New Roman" pitchFamily="18" charset="0"/>
              </a:rPr>
              <a:t> and </a:t>
            </a:r>
            <a:r>
              <a:rPr lang="en-US" sz="2000" i="1">
                <a:cs typeface="Times New Roman" pitchFamily="18" charset="0"/>
              </a:rPr>
              <a:t>t</a:t>
            </a:r>
            <a:r>
              <a:rPr lang="en-US" sz="2000" baseline="-30000">
                <a:cs typeface="Times New Roman" pitchFamily="18" charset="0"/>
              </a:rPr>
              <a:t>4</a:t>
            </a:r>
            <a:r>
              <a:rPr lang="en-US" sz="2000">
                <a:cs typeface="Times New Roman" pitchFamily="18" charset="0"/>
              </a:rPr>
              <a:t> should also exist in </a:t>
            </a:r>
            <a:r>
              <a:rPr lang="en-US" sz="2000" i="1">
                <a:cs typeface="Times New Roman" pitchFamily="18" charset="0"/>
              </a:rPr>
              <a:t>r</a:t>
            </a:r>
            <a:r>
              <a:rPr lang="en-US" sz="2000">
                <a:cs typeface="Times New Roman" pitchFamily="18" charset="0"/>
              </a:rPr>
              <a:t> with the following properties, where we use </a:t>
            </a:r>
            <a:r>
              <a:rPr lang="en-US" sz="2000" i="1">
                <a:cs typeface="Times New Roman" pitchFamily="18" charset="0"/>
              </a:rPr>
              <a:t>Z</a:t>
            </a:r>
            <a:r>
              <a:rPr lang="en-US" sz="2000">
                <a:cs typeface="Times New Roman" pitchFamily="18" charset="0"/>
              </a:rPr>
              <a:t> to denote (</a:t>
            </a:r>
            <a:r>
              <a:rPr lang="en-US" sz="2000" i="1">
                <a:cs typeface="Times New Roman" pitchFamily="18" charset="0"/>
              </a:rPr>
              <a:t>R </a:t>
            </a:r>
            <a:r>
              <a:rPr lang="en-US" sz="1800">
                <a:latin typeface="MathematicalPi 1" pitchFamily="82" charset="0"/>
                <a:cs typeface="Times New Roman" pitchFamily="18" charset="0"/>
              </a:rPr>
              <a:t>2</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000">
                <a:latin typeface="Lucida Grande" pitchFamily="1" charset="0"/>
                <a:cs typeface="Arial" pitchFamily="34" charset="0"/>
              </a:rPr>
              <a:t>υ</a:t>
            </a:r>
            <a:r>
              <a:rPr lang="en-US" sz="2000">
                <a:cs typeface="Times New Roman" pitchFamily="18" charset="0"/>
              </a:rPr>
              <a:t> </a:t>
            </a:r>
            <a:r>
              <a:rPr lang="en-US" sz="2000" i="1">
                <a:cs typeface="Times New Roman" pitchFamily="18" charset="0"/>
              </a:rPr>
              <a:t>Y</a:t>
            </a:r>
            <a:r>
              <a:rPr lang="en-US" sz="2000">
                <a:cs typeface="Times New Roman" pitchFamily="18" charset="0"/>
              </a:rPr>
              <a:t>)):</a:t>
            </a:r>
          </a:p>
          <a:p>
            <a:pPr marL="990600" lvl="1" indent="-533400" algn="just">
              <a:lnSpc>
                <a:spcPct val="120000"/>
              </a:lnSpc>
            </a:pPr>
            <a:r>
              <a:rPr lang="en-US" sz="2000">
                <a:cs typeface="Times New Roman" pitchFamily="18" charset="0"/>
              </a:rPr>
              <a:t> </a:t>
            </a:r>
            <a:r>
              <a:rPr lang="en-US" sz="2000" i="1">
                <a:cs typeface="Times New Roman" pitchFamily="18" charset="0"/>
              </a:rPr>
              <a:t>t</a:t>
            </a:r>
            <a:r>
              <a:rPr lang="en-US" sz="2000" baseline="-30000">
                <a:cs typeface="Times New Roman" pitchFamily="18" charset="0"/>
              </a:rPr>
              <a:t>3</a:t>
            </a:r>
            <a:r>
              <a:rPr lang="en-US" sz="2000">
                <a:cs typeface="Times New Roman" pitchFamily="18" charset="0"/>
              </a:rPr>
              <a:t>[</a:t>
            </a:r>
            <a:r>
              <a:rPr lang="en-US" sz="2000" i="1">
                <a:cs typeface="Times New Roman" pitchFamily="18" charset="0"/>
              </a:rPr>
              <a:t>X</a:t>
            </a:r>
            <a:r>
              <a:rPr lang="en-US" sz="2000">
                <a:cs typeface="Times New Roman" pitchFamily="18" charset="0"/>
              </a:rPr>
              <a:t>] = </a:t>
            </a:r>
            <a:r>
              <a:rPr lang="en-US" sz="2000" i="1">
                <a:cs typeface="Times New Roman" pitchFamily="18" charset="0"/>
              </a:rPr>
              <a:t>t</a:t>
            </a:r>
            <a:r>
              <a:rPr lang="en-US" sz="2000" baseline="-30000">
                <a:cs typeface="Times New Roman" pitchFamily="18" charset="0"/>
              </a:rPr>
              <a:t>4</a:t>
            </a:r>
            <a:r>
              <a:rPr lang="en-US" sz="2000">
                <a:cs typeface="Times New Roman" pitchFamily="18" charset="0"/>
              </a:rPr>
              <a:t>[</a:t>
            </a:r>
            <a:r>
              <a:rPr lang="en-US" sz="2000" i="1">
                <a:cs typeface="Times New Roman" pitchFamily="18" charset="0"/>
              </a:rPr>
              <a:t>X</a:t>
            </a:r>
            <a:r>
              <a:rPr lang="en-US" sz="2000">
                <a:cs typeface="Times New Roman" pitchFamily="18" charset="0"/>
              </a:rPr>
              <a:t>] = </a:t>
            </a:r>
            <a:r>
              <a:rPr lang="en-US" sz="2000" i="1">
                <a:cs typeface="Times New Roman" pitchFamily="18" charset="0"/>
              </a:rPr>
              <a:t>t</a:t>
            </a:r>
            <a:r>
              <a:rPr lang="en-US" sz="2000" baseline="-30000">
                <a:cs typeface="Times New Roman" pitchFamily="18" charset="0"/>
              </a:rPr>
              <a:t>1</a:t>
            </a:r>
            <a:r>
              <a:rPr lang="en-US" sz="2000">
                <a:cs typeface="Times New Roman" pitchFamily="18" charset="0"/>
              </a:rPr>
              <a:t>[</a:t>
            </a:r>
            <a:r>
              <a:rPr lang="en-US" sz="2000" i="1">
                <a:cs typeface="Times New Roman" pitchFamily="18" charset="0"/>
              </a:rPr>
              <a:t>X</a:t>
            </a:r>
            <a:r>
              <a:rPr lang="en-US" sz="2000">
                <a:cs typeface="Times New Roman" pitchFamily="18" charset="0"/>
              </a:rPr>
              <a:t>] = </a:t>
            </a:r>
            <a:r>
              <a:rPr lang="en-US" sz="2000" i="1">
                <a:cs typeface="Times New Roman" pitchFamily="18" charset="0"/>
              </a:rPr>
              <a:t>t</a:t>
            </a:r>
            <a:r>
              <a:rPr lang="en-US" sz="2000" baseline="-30000">
                <a:cs typeface="Times New Roman" pitchFamily="18" charset="0"/>
              </a:rPr>
              <a:t>2</a:t>
            </a:r>
            <a:r>
              <a:rPr lang="en-US" sz="2000">
                <a:cs typeface="Times New Roman" pitchFamily="18" charset="0"/>
              </a:rPr>
              <a:t>[</a:t>
            </a:r>
            <a:r>
              <a:rPr lang="en-US" sz="2000" i="1">
                <a:cs typeface="Times New Roman" pitchFamily="18" charset="0"/>
              </a:rPr>
              <a:t>X</a:t>
            </a:r>
            <a:r>
              <a:rPr lang="en-US" sz="2000">
                <a:cs typeface="Times New Roman" pitchFamily="18" charset="0"/>
              </a:rPr>
              <a:t>].</a:t>
            </a:r>
          </a:p>
          <a:p>
            <a:pPr marL="990600" lvl="1" indent="-533400" algn="just">
              <a:lnSpc>
                <a:spcPct val="120000"/>
              </a:lnSpc>
            </a:pPr>
            <a:r>
              <a:rPr lang="en-US" sz="2000" i="1">
                <a:cs typeface="Times New Roman" pitchFamily="18" charset="0"/>
              </a:rPr>
              <a:t>t</a:t>
            </a:r>
            <a:r>
              <a:rPr lang="en-US" sz="2000" baseline="-30000">
                <a:cs typeface="Times New Roman" pitchFamily="18" charset="0"/>
              </a:rPr>
              <a:t>3</a:t>
            </a:r>
            <a:r>
              <a:rPr lang="en-US" sz="2000">
                <a:cs typeface="Times New Roman" pitchFamily="18" charset="0"/>
              </a:rPr>
              <a:t>[</a:t>
            </a:r>
            <a:r>
              <a:rPr lang="en-US" sz="2000" i="1">
                <a:cs typeface="Times New Roman" pitchFamily="18" charset="0"/>
              </a:rPr>
              <a:t>Y</a:t>
            </a:r>
            <a:r>
              <a:rPr lang="en-US" sz="2000">
                <a:cs typeface="Times New Roman" pitchFamily="18" charset="0"/>
              </a:rPr>
              <a:t>] = </a:t>
            </a:r>
            <a:r>
              <a:rPr lang="en-US" sz="2000" i="1">
                <a:cs typeface="Times New Roman" pitchFamily="18" charset="0"/>
              </a:rPr>
              <a:t>t</a:t>
            </a:r>
            <a:r>
              <a:rPr lang="en-US" sz="2000" baseline="-30000">
                <a:cs typeface="Times New Roman" pitchFamily="18" charset="0"/>
              </a:rPr>
              <a:t>1</a:t>
            </a:r>
            <a:r>
              <a:rPr lang="en-US" sz="2000">
                <a:cs typeface="Times New Roman" pitchFamily="18" charset="0"/>
              </a:rPr>
              <a:t>[</a:t>
            </a:r>
            <a:r>
              <a:rPr lang="en-US" sz="2000" i="1">
                <a:cs typeface="Times New Roman" pitchFamily="18" charset="0"/>
              </a:rPr>
              <a:t>Y</a:t>
            </a:r>
            <a:r>
              <a:rPr lang="en-US" sz="2000">
                <a:cs typeface="Times New Roman" pitchFamily="18" charset="0"/>
              </a:rPr>
              <a:t>] and </a:t>
            </a:r>
            <a:r>
              <a:rPr lang="en-US" sz="2000" i="1">
                <a:cs typeface="Times New Roman" pitchFamily="18" charset="0"/>
              </a:rPr>
              <a:t>t</a:t>
            </a:r>
            <a:r>
              <a:rPr lang="en-US" sz="2000" baseline="-30000">
                <a:cs typeface="Times New Roman" pitchFamily="18" charset="0"/>
              </a:rPr>
              <a:t>4</a:t>
            </a:r>
            <a:r>
              <a:rPr lang="en-US" sz="2000">
                <a:cs typeface="Times New Roman" pitchFamily="18" charset="0"/>
              </a:rPr>
              <a:t>[</a:t>
            </a:r>
            <a:r>
              <a:rPr lang="en-US" sz="2000" i="1">
                <a:cs typeface="Times New Roman" pitchFamily="18" charset="0"/>
              </a:rPr>
              <a:t>Y</a:t>
            </a:r>
            <a:r>
              <a:rPr lang="en-US" sz="2000">
                <a:cs typeface="Times New Roman" pitchFamily="18" charset="0"/>
              </a:rPr>
              <a:t>] = </a:t>
            </a:r>
            <a:r>
              <a:rPr lang="en-US" sz="2000" i="1">
                <a:cs typeface="Times New Roman" pitchFamily="18" charset="0"/>
              </a:rPr>
              <a:t>t</a:t>
            </a:r>
            <a:r>
              <a:rPr lang="en-US" sz="2000" baseline="-30000">
                <a:cs typeface="Times New Roman" pitchFamily="18" charset="0"/>
              </a:rPr>
              <a:t>2</a:t>
            </a:r>
            <a:r>
              <a:rPr lang="en-US" sz="2000">
                <a:cs typeface="Times New Roman" pitchFamily="18" charset="0"/>
              </a:rPr>
              <a:t>[</a:t>
            </a:r>
            <a:r>
              <a:rPr lang="en-US" sz="2000" i="1">
                <a:cs typeface="Times New Roman" pitchFamily="18" charset="0"/>
              </a:rPr>
              <a:t>Y</a:t>
            </a:r>
            <a:r>
              <a:rPr lang="en-US" sz="2000">
                <a:cs typeface="Times New Roman" pitchFamily="18" charset="0"/>
              </a:rPr>
              <a:t>].</a:t>
            </a:r>
          </a:p>
          <a:p>
            <a:pPr marL="990600" lvl="1" indent="-533400" algn="just">
              <a:lnSpc>
                <a:spcPct val="120000"/>
              </a:lnSpc>
            </a:pPr>
            <a:r>
              <a:rPr lang="en-US" sz="2000" i="1">
                <a:cs typeface="Times New Roman" pitchFamily="18" charset="0"/>
              </a:rPr>
              <a:t>t</a:t>
            </a:r>
            <a:r>
              <a:rPr lang="en-US" sz="2000" baseline="-30000">
                <a:cs typeface="Times New Roman" pitchFamily="18" charset="0"/>
              </a:rPr>
              <a:t>3</a:t>
            </a:r>
            <a:r>
              <a:rPr lang="en-US" sz="2000">
                <a:cs typeface="Times New Roman" pitchFamily="18" charset="0"/>
              </a:rPr>
              <a:t>[</a:t>
            </a:r>
            <a:r>
              <a:rPr lang="en-US" sz="2000" i="1">
                <a:cs typeface="Times New Roman" pitchFamily="18" charset="0"/>
              </a:rPr>
              <a:t>Z</a:t>
            </a:r>
            <a:r>
              <a:rPr lang="en-US" sz="2000">
                <a:cs typeface="Times New Roman" pitchFamily="18" charset="0"/>
              </a:rPr>
              <a:t>] = </a:t>
            </a:r>
            <a:r>
              <a:rPr lang="en-US" sz="2000" i="1">
                <a:cs typeface="Times New Roman" pitchFamily="18" charset="0"/>
              </a:rPr>
              <a:t>t</a:t>
            </a:r>
            <a:r>
              <a:rPr lang="en-US" sz="2000" baseline="-30000">
                <a:cs typeface="Times New Roman" pitchFamily="18" charset="0"/>
              </a:rPr>
              <a:t>2</a:t>
            </a:r>
            <a:r>
              <a:rPr lang="en-US" sz="2000">
                <a:cs typeface="Times New Roman" pitchFamily="18" charset="0"/>
              </a:rPr>
              <a:t>[</a:t>
            </a:r>
            <a:r>
              <a:rPr lang="en-US" sz="2000" i="1">
                <a:cs typeface="Times New Roman" pitchFamily="18" charset="0"/>
              </a:rPr>
              <a:t>Z</a:t>
            </a:r>
            <a:r>
              <a:rPr lang="en-US" sz="2000">
                <a:cs typeface="Times New Roman" pitchFamily="18" charset="0"/>
              </a:rPr>
              <a:t>] and </a:t>
            </a:r>
            <a:r>
              <a:rPr lang="en-US" sz="2000" i="1">
                <a:cs typeface="Times New Roman" pitchFamily="18" charset="0"/>
              </a:rPr>
              <a:t>t</a:t>
            </a:r>
            <a:r>
              <a:rPr lang="en-US" sz="2000" baseline="-30000">
                <a:cs typeface="Times New Roman" pitchFamily="18" charset="0"/>
              </a:rPr>
              <a:t>4</a:t>
            </a:r>
            <a:r>
              <a:rPr lang="en-US" sz="2000">
                <a:cs typeface="Times New Roman" pitchFamily="18" charset="0"/>
              </a:rPr>
              <a:t>[</a:t>
            </a:r>
            <a:r>
              <a:rPr lang="en-US" sz="2000" i="1">
                <a:cs typeface="Times New Roman" pitchFamily="18" charset="0"/>
              </a:rPr>
              <a:t>Z</a:t>
            </a:r>
            <a:r>
              <a:rPr lang="en-US" sz="2000">
                <a:cs typeface="Times New Roman" pitchFamily="18" charset="0"/>
              </a:rPr>
              <a:t>] = </a:t>
            </a:r>
            <a:r>
              <a:rPr lang="en-US" sz="2000" i="1">
                <a:cs typeface="Times New Roman" pitchFamily="18" charset="0"/>
              </a:rPr>
              <a:t>t</a:t>
            </a:r>
            <a:r>
              <a:rPr lang="en-US" sz="2000" baseline="-30000">
                <a:cs typeface="Times New Roman" pitchFamily="18" charset="0"/>
              </a:rPr>
              <a:t>1</a:t>
            </a:r>
            <a:r>
              <a:rPr lang="en-US" sz="2000">
                <a:cs typeface="Times New Roman" pitchFamily="18" charset="0"/>
              </a:rPr>
              <a:t>[</a:t>
            </a:r>
            <a:r>
              <a:rPr lang="en-US" sz="2000" i="1">
                <a:cs typeface="Times New Roman" pitchFamily="18" charset="0"/>
              </a:rPr>
              <a:t>Z</a:t>
            </a:r>
            <a:r>
              <a:rPr lang="en-US" sz="2000">
                <a:cs typeface="Times New Roman" pitchFamily="18" charset="0"/>
              </a:rPr>
              <a:t>].</a:t>
            </a:r>
          </a:p>
          <a:p>
            <a:pPr marL="609600" indent="-609600" algn="just">
              <a:lnSpc>
                <a:spcPct val="90000"/>
              </a:lnSpc>
            </a:pPr>
            <a:r>
              <a:rPr lang="en-US" sz="2000">
                <a:cs typeface="Times New Roman" pitchFamily="18" charset="0"/>
              </a:rPr>
              <a:t>An MVD </a:t>
            </a:r>
            <a:r>
              <a:rPr lang="en-US" sz="2000" i="1">
                <a:cs typeface="Times New Roman" pitchFamily="18" charset="0"/>
              </a:rPr>
              <a:t>X</a:t>
            </a:r>
            <a:r>
              <a:rPr lang="en-US" sz="2000">
                <a:cs typeface="Times New Roman" pitchFamily="18" charset="0"/>
              </a:rPr>
              <a:t> </a:t>
            </a:r>
            <a:r>
              <a:rPr lang="en-US" sz="1800">
                <a:latin typeface="Times New Roman"/>
                <a:cs typeface="Times New Roman" pitchFamily="18" charset="0"/>
              </a:rPr>
              <a:t>—</a:t>
            </a:r>
            <a:r>
              <a:rPr lang="en-US" sz="1800">
                <a:cs typeface="Times New Roman" pitchFamily="18" charset="0"/>
              </a:rPr>
              <a:t>&gt;&gt;</a:t>
            </a:r>
            <a:r>
              <a:rPr lang="en-US" sz="2000">
                <a:cs typeface="Times New Roman" pitchFamily="18" charset="0"/>
              </a:rPr>
              <a:t> </a:t>
            </a:r>
            <a:r>
              <a:rPr lang="en-US" sz="2000" i="1">
                <a:cs typeface="Times New Roman" pitchFamily="18" charset="0"/>
              </a:rPr>
              <a:t>Y</a:t>
            </a:r>
            <a:r>
              <a:rPr lang="en-US" sz="2000">
                <a:cs typeface="Times New Roman" pitchFamily="18" charset="0"/>
              </a:rPr>
              <a:t> in </a:t>
            </a:r>
            <a:r>
              <a:rPr lang="en-US" sz="2000" i="1">
                <a:cs typeface="Times New Roman" pitchFamily="18" charset="0"/>
              </a:rPr>
              <a:t>R</a:t>
            </a:r>
            <a:r>
              <a:rPr lang="en-US" sz="2000">
                <a:cs typeface="Times New Roman" pitchFamily="18" charset="0"/>
              </a:rPr>
              <a:t> is called a </a:t>
            </a:r>
            <a:r>
              <a:rPr lang="en-US" sz="2000" b="1">
                <a:cs typeface="Times New Roman" pitchFamily="18" charset="0"/>
              </a:rPr>
              <a:t>trivial MVD</a:t>
            </a:r>
            <a:r>
              <a:rPr lang="en-US" sz="2000">
                <a:cs typeface="Times New Roman" pitchFamily="18" charset="0"/>
              </a:rPr>
              <a:t> if (a) </a:t>
            </a:r>
            <a:r>
              <a:rPr lang="en-US" sz="2000" i="1">
                <a:cs typeface="Times New Roman" pitchFamily="18" charset="0"/>
              </a:rPr>
              <a:t>Y</a:t>
            </a:r>
            <a:r>
              <a:rPr lang="en-US" sz="2000">
                <a:cs typeface="Times New Roman" pitchFamily="18" charset="0"/>
              </a:rPr>
              <a:t> is a subset of </a:t>
            </a:r>
            <a:r>
              <a:rPr lang="en-US" sz="2000" i="1">
                <a:cs typeface="Times New Roman" pitchFamily="18" charset="0"/>
              </a:rPr>
              <a:t>X</a:t>
            </a:r>
            <a:r>
              <a:rPr lang="en-US" sz="2000">
                <a:cs typeface="Times New Roman" pitchFamily="18" charset="0"/>
              </a:rPr>
              <a:t>, or (b) </a:t>
            </a:r>
            <a:r>
              <a:rPr lang="en-US" sz="2000" i="1">
                <a:cs typeface="Times New Roman" pitchFamily="18" charset="0"/>
              </a:rPr>
              <a:t>X</a:t>
            </a:r>
            <a:r>
              <a:rPr lang="en-US" sz="2000">
                <a:cs typeface="Times New Roman" pitchFamily="18" charset="0"/>
              </a:rPr>
              <a:t> </a:t>
            </a:r>
            <a:r>
              <a:rPr lang="en-US" sz="2000">
                <a:latin typeface="Lucida Grande" pitchFamily="1" charset="0"/>
                <a:cs typeface="Arial" pitchFamily="34" charset="0"/>
              </a:rPr>
              <a:t>υ</a:t>
            </a:r>
            <a:r>
              <a:rPr lang="en-US" sz="2000">
                <a:cs typeface="Times New Roman" pitchFamily="18" charset="0"/>
              </a:rPr>
              <a:t> </a:t>
            </a:r>
            <a:r>
              <a:rPr lang="en-US" sz="2000" i="1">
                <a:cs typeface="Times New Roman" pitchFamily="18" charset="0"/>
              </a:rPr>
              <a:t>Y</a:t>
            </a:r>
            <a:r>
              <a:rPr lang="en-US" sz="2000">
                <a:cs typeface="Times New Roman" pitchFamily="18" charset="0"/>
              </a:rPr>
              <a:t> = </a:t>
            </a:r>
            <a:r>
              <a:rPr lang="en-US" sz="2000" i="1">
                <a:cs typeface="Times New Roman" pitchFamily="18" charset="0"/>
              </a:rPr>
              <a:t>R</a:t>
            </a:r>
            <a:r>
              <a:rPr lang="en-US" sz="2000">
                <a:cs typeface="Times New Roman" pitchFamily="18" charset="0"/>
              </a:rPr>
              <a:t>. </a:t>
            </a:r>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FB478A23-A9D6-48BC-96A9-9AC570E40AB2}" type="slidenum">
              <a:rPr lang="en-US"/>
              <a:pPr/>
              <a:t>191</a:t>
            </a:fld>
            <a:endParaRPr lang="en-CA"/>
          </a:p>
        </p:txBody>
      </p:sp>
      <p:sp>
        <p:nvSpPr>
          <p:cNvPr id="813058" name="Rectangle 2"/>
          <p:cNvSpPr>
            <a:spLocks noGrp="1" noChangeArrowheads="1"/>
          </p:cNvSpPr>
          <p:nvPr>
            <p:ph type="title"/>
          </p:nvPr>
        </p:nvSpPr>
        <p:spPr>
          <a:xfrm>
            <a:off x="254000" y="215900"/>
            <a:ext cx="8712200" cy="1143000"/>
          </a:xfrm>
          <a:noFill/>
          <a:ln/>
        </p:spPr>
        <p:txBody>
          <a:bodyPr/>
          <a:lstStyle/>
          <a:p>
            <a:r>
              <a:rPr lang="en-US" sz="3200">
                <a:cs typeface="Times New Roman" pitchFamily="18" charset="0"/>
              </a:rPr>
              <a:t>Multivalued Dependencies and Fourth Normal Form (3)</a:t>
            </a:r>
          </a:p>
        </p:txBody>
      </p:sp>
      <p:sp>
        <p:nvSpPr>
          <p:cNvPr id="813059" name="Rectangle 3"/>
          <p:cNvSpPr>
            <a:spLocks noGrp="1" noChangeArrowheads="1"/>
          </p:cNvSpPr>
          <p:nvPr>
            <p:ph type="body" idx="1"/>
          </p:nvPr>
        </p:nvSpPr>
        <p:spPr>
          <a:xfrm>
            <a:off x="152400" y="1600200"/>
            <a:ext cx="8458200" cy="4724400"/>
          </a:xfrm>
        </p:spPr>
        <p:txBody>
          <a:bodyPr/>
          <a:lstStyle/>
          <a:p>
            <a:pPr marL="609600" indent="-609600" algn="just">
              <a:lnSpc>
                <a:spcPct val="90000"/>
              </a:lnSpc>
            </a:pPr>
            <a:r>
              <a:rPr lang="en-US" sz="2400" b="1">
                <a:cs typeface="Times New Roman" pitchFamily="18" charset="0"/>
              </a:rPr>
              <a:t>Inference Rules for Functional and </a:t>
            </a:r>
            <a:br>
              <a:rPr lang="en-US" sz="2400" b="1">
                <a:cs typeface="Times New Roman" pitchFamily="18" charset="0"/>
              </a:rPr>
            </a:br>
            <a:r>
              <a:rPr lang="en-US" sz="2400" b="1">
                <a:cs typeface="Times New Roman" pitchFamily="18" charset="0"/>
              </a:rPr>
              <a:t>Multivalued Dependencies</a:t>
            </a:r>
            <a:r>
              <a:rPr lang="en-US" sz="2400">
                <a:cs typeface="Times New Roman" pitchFamily="18" charset="0"/>
              </a:rPr>
              <a:t>:</a:t>
            </a:r>
          </a:p>
          <a:p>
            <a:pPr marL="990600" lvl="1" indent="-533400" algn="just">
              <a:lnSpc>
                <a:spcPct val="90000"/>
              </a:lnSpc>
            </a:pPr>
            <a:r>
              <a:rPr lang="en-US" sz="2000">
                <a:cs typeface="Times New Roman" pitchFamily="18" charset="0"/>
              </a:rPr>
              <a:t>IR1 (</a:t>
            </a:r>
            <a:r>
              <a:rPr lang="en-US" sz="2000" b="1">
                <a:cs typeface="Times New Roman" pitchFamily="18" charset="0"/>
              </a:rPr>
              <a:t>reflexive rule for FDs</a:t>
            </a:r>
            <a:r>
              <a:rPr lang="en-US" sz="2000">
                <a:cs typeface="Times New Roman" pitchFamily="18" charset="0"/>
              </a:rPr>
              <a:t>): If </a:t>
            </a:r>
            <a:r>
              <a:rPr lang="en-US" sz="2000" i="1">
                <a:cs typeface="Times New Roman" pitchFamily="18" charset="0"/>
              </a:rPr>
              <a:t>X </a:t>
            </a:r>
            <a:r>
              <a:rPr lang="en-US" sz="2000" i="1">
                <a:cs typeface="Times New Roman" pitchFamily="18" charset="0"/>
                <a:sym typeface="Symbol" pitchFamily="18" charset="2"/>
              </a:rPr>
              <a:t></a:t>
            </a:r>
            <a:r>
              <a:rPr lang="en-US" sz="2000">
                <a:cs typeface="Times New Roman" pitchFamily="18" charset="0"/>
              </a:rPr>
              <a:t> </a:t>
            </a:r>
            <a:r>
              <a:rPr lang="en-US" sz="2000" i="1">
                <a:cs typeface="Times New Roman" pitchFamily="18" charset="0"/>
              </a:rPr>
              <a:t>Y</a:t>
            </a:r>
            <a:r>
              <a:rPr lang="en-US" sz="2000">
                <a:cs typeface="Times New Roman" pitchFamily="18" charset="0"/>
              </a:rPr>
              <a:t>, then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sym typeface="Symbol" pitchFamily="18" charset="2"/>
              </a:rPr>
              <a:t>–</a:t>
            </a:r>
            <a:r>
              <a:rPr lang="en-US" sz="2000">
                <a:cs typeface="Times New Roman" pitchFamily="18" charset="0"/>
                <a:sym typeface="Symbol" pitchFamily="18" charset="2"/>
              </a:rPr>
              <a:t>&gt;</a:t>
            </a:r>
            <a:r>
              <a:rPr lang="en-US" sz="2000">
                <a:cs typeface="Times New Roman" pitchFamily="18" charset="0"/>
              </a:rPr>
              <a:t> </a:t>
            </a:r>
            <a:r>
              <a:rPr lang="en-US" sz="2000" i="1">
                <a:cs typeface="Times New Roman" pitchFamily="18" charset="0"/>
              </a:rPr>
              <a:t>Y</a:t>
            </a:r>
            <a:r>
              <a:rPr lang="en-US" sz="2000">
                <a:cs typeface="Times New Roman" pitchFamily="18" charset="0"/>
              </a:rPr>
              <a:t>.</a:t>
            </a:r>
          </a:p>
          <a:p>
            <a:pPr marL="990600" lvl="1" indent="-533400" algn="just">
              <a:lnSpc>
                <a:spcPct val="90000"/>
              </a:lnSpc>
            </a:pPr>
            <a:r>
              <a:rPr lang="en-US" sz="2000">
                <a:cs typeface="Times New Roman" pitchFamily="18" charset="0"/>
              </a:rPr>
              <a:t>IR2 (</a:t>
            </a:r>
            <a:r>
              <a:rPr lang="en-US" sz="2000" b="1">
                <a:cs typeface="Times New Roman" pitchFamily="18" charset="0"/>
              </a:rPr>
              <a:t>augmentation rule for FDs</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100">
                <a:latin typeface="Times New Roman"/>
                <a:cs typeface="Tahoma" pitchFamily="34" charset="0"/>
                <a:sym typeface="Wingdings 3" pitchFamily="18" charset="2"/>
              </a:rPr>
              <a:t>–</a:t>
            </a:r>
            <a:r>
              <a:rPr lang="en-US" sz="2100">
                <a:cs typeface="Tahoma" pitchFamily="34" charset="0"/>
                <a:sym typeface="Wingdings 3" pitchFamily="18" charset="2"/>
              </a:rPr>
              <a:t>&gt;</a:t>
            </a:r>
            <a:r>
              <a:rPr lang="en-US" sz="2000">
                <a:cs typeface="Times New Roman" pitchFamily="18" charset="0"/>
              </a:rPr>
              <a:t> </a:t>
            </a:r>
            <a:r>
              <a:rPr lang="en-US" sz="2000" i="1">
                <a:cs typeface="Times New Roman" pitchFamily="18" charset="0"/>
              </a:rPr>
              <a:t>Y</a:t>
            </a:r>
            <a:r>
              <a:rPr lang="en-US" sz="2000">
                <a:cs typeface="Times New Roman" pitchFamily="18" charset="0"/>
              </a:rPr>
              <a:t>} </a:t>
            </a:r>
            <a:r>
              <a:rPr lang="en-US" sz="2000">
                <a:cs typeface="Times New Roman" pitchFamily="18" charset="0"/>
                <a:sym typeface="Symbol" pitchFamily="18" charset="2"/>
              </a:rPr>
              <a:t></a:t>
            </a:r>
            <a:r>
              <a:rPr lang="en-US" sz="2000">
                <a:cs typeface="Times New Roman" pitchFamily="18" charset="0"/>
              </a:rPr>
              <a:t> </a:t>
            </a:r>
            <a:r>
              <a:rPr lang="en-US" sz="2000" i="1">
                <a:cs typeface="Times New Roman" pitchFamily="18" charset="0"/>
              </a:rPr>
              <a:t>XZ</a:t>
            </a:r>
            <a:r>
              <a:rPr lang="en-US" sz="2000">
                <a:cs typeface="Times New Roman" pitchFamily="18" charset="0"/>
              </a:rPr>
              <a:t> </a:t>
            </a:r>
            <a:r>
              <a:rPr lang="en-US" sz="2000">
                <a:latin typeface="Times New Roman"/>
                <a:cs typeface="Times New Roman" pitchFamily="18" charset="0"/>
                <a:sym typeface="Symbol" pitchFamily="18" charset="2"/>
              </a:rPr>
              <a:t>–</a:t>
            </a:r>
            <a:r>
              <a:rPr lang="en-US" sz="2000">
                <a:cs typeface="Times New Roman" pitchFamily="18" charset="0"/>
                <a:sym typeface="Symbol" pitchFamily="18" charset="2"/>
              </a:rPr>
              <a:t>&gt;</a:t>
            </a:r>
            <a:r>
              <a:rPr lang="en-US" sz="2000">
                <a:cs typeface="Times New Roman" pitchFamily="18" charset="0"/>
              </a:rPr>
              <a:t> </a:t>
            </a:r>
            <a:r>
              <a:rPr lang="en-US" sz="2000" i="1">
                <a:cs typeface="Times New Roman" pitchFamily="18" charset="0"/>
              </a:rPr>
              <a:t>YZ</a:t>
            </a:r>
            <a:r>
              <a:rPr lang="en-US" sz="2000">
                <a:cs typeface="Times New Roman" pitchFamily="18" charset="0"/>
              </a:rPr>
              <a:t>.</a:t>
            </a:r>
          </a:p>
          <a:p>
            <a:pPr marL="990600" lvl="1" indent="-533400" algn="just">
              <a:lnSpc>
                <a:spcPct val="90000"/>
              </a:lnSpc>
            </a:pPr>
            <a:r>
              <a:rPr lang="en-US" sz="2000">
                <a:cs typeface="Times New Roman" pitchFamily="18" charset="0"/>
              </a:rPr>
              <a:t>IR3 (</a:t>
            </a:r>
            <a:r>
              <a:rPr lang="en-US" sz="2000" b="1">
                <a:cs typeface="Times New Roman" pitchFamily="18" charset="0"/>
              </a:rPr>
              <a:t>transitive rule for FDs</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 </a:t>
            </a:r>
            <a:r>
              <a:rPr lang="en-US" sz="2000" i="1">
                <a:cs typeface="Times New Roman" pitchFamily="18" charset="0"/>
              </a:rPr>
              <a:t>Y</a:t>
            </a:r>
            <a:r>
              <a:rPr lang="en-US" sz="2000">
                <a:cs typeface="Times New Roman" pitchFamily="18" charset="0"/>
              </a:rPr>
              <a:t>, </a:t>
            </a:r>
            <a:r>
              <a:rPr lang="en-US" sz="2000" i="1">
                <a:cs typeface="Times New Roman" pitchFamily="18" charset="0"/>
              </a:rPr>
              <a:t>Y</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a:t>
            </a:r>
            <a:r>
              <a:rPr lang="en-US" sz="2000" i="1">
                <a:cs typeface="Times New Roman" pitchFamily="18" charset="0"/>
              </a:rPr>
              <a:t>Z</a:t>
            </a:r>
            <a:r>
              <a:rPr lang="en-US" sz="2000">
                <a:cs typeface="Times New Roman" pitchFamily="18" charset="0"/>
              </a:rPr>
              <a:t>} </a:t>
            </a:r>
            <a:r>
              <a:rPr lang="en-US" sz="2000">
                <a:cs typeface="Times New Roman" pitchFamily="18" charset="0"/>
                <a:sym typeface="Symbol" pitchFamily="18" charset="2"/>
              </a:rPr>
              <a:t></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sym typeface="Symbol" pitchFamily="18" charset="2"/>
              </a:rPr>
              <a:t>–</a:t>
            </a:r>
            <a:r>
              <a:rPr lang="en-US" sz="2000">
                <a:cs typeface="Times New Roman" pitchFamily="18" charset="0"/>
                <a:sym typeface="Symbol" pitchFamily="18" charset="2"/>
              </a:rPr>
              <a:t>&gt;</a:t>
            </a:r>
            <a:r>
              <a:rPr lang="en-US" sz="2000">
                <a:cs typeface="Times New Roman" pitchFamily="18" charset="0"/>
              </a:rPr>
              <a:t> </a:t>
            </a:r>
            <a:r>
              <a:rPr lang="en-US" sz="2000" i="1">
                <a:cs typeface="Times New Roman" pitchFamily="18" charset="0"/>
              </a:rPr>
              <a:t>Z</a:t>
            </a:r>
            <a:r>
              <a:rPr lang="en-US" sz="2000">
                <a:cs typeface="Times New Roman" pitchFamily="18" charset="0"/>
              </a:rPr>
              <a:t>.</a:t>
            </a:r>
          </a:p>
          <a:p>
            <a:pPr marL="990600" lvl="1" indent="-533400" algn="just">
              <a:lnSpc>
                <a:spcPct val="90000"/>
              </a:lnSpc>
            </a:pPr>
            <a:r>
              <a:rPr lang="en-US" sz="2000">
                <a:cs typeface="Times New Roman" pitchFamily="18" charset="0"/>
              </a:rPr>
              <a:t>IR4 (</a:t>
            </a:r>
            <a:r>
              <a:rPr lang="en-US" sz="2000" b="1">
                <a:cs typeface="Times New Roman" pitchFamily="18" charset="0"/>
              </a:rPr>
              <a:t>complementation rule for MVDs</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 </a:t>
            </a:r>
            <a:r>
              <a:rPr lang="en-US" sz="2000" i="1">
                <a:cs typeface="Times New Roman" pitchFamily="18" charset="0"/>
              </a:rPr>
              <a:t>Y</a:t>
            </a:r>
            <a:r>
              <a:rPr lang="en-US" sz="2000">
                <a:cs typeface="Times New Roman" pitchFamily="18" charset="0"/>
              </a:rPr>
              <a:t>} </a:t>
            </a:r>
            <a:r>
              <a:rPr lang="en-US" sz="2000">
                <a:cs typeface="Times New Roman" pitchFamily="18" charset="0"/>
                <a:sym typeface="Symbol" pitchFamily="18" charset="2"/>
              </a:rPr>
              <a:t></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 </a:t>
            </a:r>
            <a:br>
              <a:rPr lang="en-US" sz="2000">
                <a:cs typeface="Times New Roman" pitchFamily="18" charset="0"/>
              </a:rPr>
            </a:br>
            <a:r>
              <a:rPr lang="en-US" sz="2000">
                <a:cs typeface="Times New Roman" pitchFamily="18" charset="0"/>
              </a:rPr>
              <a:t>(</a:t>
            </a:r>
            <a:r>
              <a:rPr lang="en-US" sz="2000" i="1">
                <a:cs typeface="Times New Roman" pitchFamily="18" charset="0"/>
              </a:rPr>
              <a:t>R</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100">
                <a:cs typeface="Arial" pitchFamily="34" charset="0"/>
                <a:sym typeface="Symbol" pitchFamily="18" charset="2"/>
              </a:rPr>
              <a:t></a:t>
            </a:r>
            <a:r>
              <a:rPr lang="en-US" sz="2000">
                <a:cs typeface="Times New Roman" pitchFamily="18" charset="0"/>
              </a:rPr>
              <a:t> </a:t>
            </a:r>
            <a:r>
              <a:rPr lang="en-US" sz="2000" i="1">
                <a:cs typeface="Times New Roman" pitchFamily="18" charset="0"/>
              </a:rPr>
              <a:t>Y</a:t>
            </a:r>
            <a:r>
              <a:rPr lang="en-US" sz="2000">
                <a:cs typeface="Times New Roman" pitchFamily="18" charset="0"/>
              </a:rPr>
              <a:t>))}.</a:t>
            </a:r>
          </a:p>
          <a:p>
            <a:pPr marL="990600" lvl="1" indent="-533400" algn="just">
              <a:lnSpc>
                <a:spcPct val="90000"/>
              </a:lnSpc>
            </a:pPr>
            <a:r>
              <a:rPr lang="en-US" sz="2000">
                <a:cs typeface="Times New Roman" pitchFamily="18" charset="0"/>
              </a:rPr>
              <a:t>IR5 (</a:t>
            </a:r>
            <a:r>
              <a:rPr lang="en-US" sz="2000" b="1">
                <a:cs typeface="Times New Roman" pitchFamily="18" charset="0"/>
              </a:rPr>
              <a:t>augmentation rule for MVDs</a:t>
            </a:r>
            <a:r>
              <a:rPr lang="en-US" sz="2000">
                <a:cs typeface="Times New Roman" pitchFamily="18" charset="0"/>
              </a:rPr>
              <a:t>): If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a:t>
            </a:r>
            <a:r>
              <a:rPr lang="en-US" sz="2000" i="1">
                <a:cs typeface="Times New Roman" pitchFamily="18" charset="0"/>
              </a:rPr>
              <a:t> Y</a:t>
            </a:r>
            <a:r>
              <a:rPr lang="en-US" sz="2000">
                <a:cs typeface="Times New Roman" pitchFamily="18" charset="0"/>
              </a:rPr>
              <a:t> and </a:t>
            </a:r>
            <a:r>
              <a:rPr lang="en-US" sz="2000" i="1">
                <a:cs typeface="Times New Roman" pitchFamily="18" charset="0"/>
              </a:rPr>
              <a:t>W</a:t>
            </a:r>
            <a:r>
              <a:rPr lang="en-US" sz="2000">
                <a:cs typeface="Times New Roman" pitchFamily="18" charset="0"/>
              </a:rPr>
              <a:t> </a:t>
            </a:r>
            <a:r>
              <a:rPr lang="en-US" sz="2000" i="1">
                <a:cs typeface="Times New Roman" pitchFamily="18" charset="0"/>
                <a:sym typeface="Symbol" pitchFamily="18" charset="2"/>
              </a:rPr>
              <a:t></a:t>
            </a:r>
            <a:r>
              <a:rPr lang="en-US" sz="2000">
                <a:cs typeface="Times New Roman" pitchFamily="18" charset="0"/>
              </a:rPr>
              <a:t> </a:t>
            </a:r>
            <a:r>
              <a:rPr lang="en-US" sz="2000" i="1">
                <a:cs typeface="Times New Roman" pitchFamily="18" charset="0"/>
              </a:rPr>
              <a:t>Z</a:t>
            </a:r>
            <a:r>
              <a:rPr lang="en-US" sz="2000">
                <a:cs typeface="Times New Roman" pitchFamily="18" charset="0"/>
              </a:rPr>
              <a:t> </a:t>
            </a:r>
            <a:br>
              <a:rPr lang="en-US" sz="2000">
                <a:cs typeface="Times New Roman" pitchFamily="18" charset="0"/>
              </a:rPr>
            </a:br>
            <a:r>
              <a:rPr lang="en-US" sz="2000">
                <a:cs typeface="Times New Roman" pitchFamily="18" charset="0"/>
              </a:rPr>
              <a:t>then </a:t>
            </a:r>
            <a:r>
              <a:rPr lang="en-US" sz="2000" i="1">
                <a:cs typeface="Times New Roman" pitchFamily="18" charset="0"/>
              </a:rPr>
              <a:t>WX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a:t>
            </a:r>
            <a:r>
              <a:rPr lang="en-US" sz="2000" i="1">
                <a:cs typeface="Times New Roman" pitchFamily="18" charset="0"/>
              </a:rPr>
              <a:t> YZ</a:t>
            </a:r>
            <a:r>
              <a:rPr lang="en-US" sz="2000">
                <a:cs typeface="Times New Roman" pitchFamily="18" charset="0"/>
              </a:rPr>
              <a:t>.</a:t>
            </a:r>
          </a:p>
          <a:p>
            <a:pPr marL="990600" lvl="1" indent="-533400" algn="just">
              <a:lnSpc>
                <a:spcPct val="90000"/>
              </a:lnSpc>
            </a:pPr>
            <a:r>
              <a:rPr lang="en-US" sz="2000">
                <a:cs typeface="Times New Roman" pitchFamily="18" charset="0"/>
              </a:rPr>
              <a:t>IR6 (</a:t>
            </a:r>
            <a:r>
              <a:rPr lang="en-US" sz="2000" b="1">
                <a:cs typeface="Times New Roman" pitchFamily="18" charset="0"/>
              </a:rPr>
              <a:t>transitive rule for MVDs</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a:t>
            </a:r>
            <a:r>
              <a:rPr lang="en-US" sz="2000" i="1">
                <a:cs typeface="Times New Roman" pitchFamily="18" charset="0"/>
              </a:rPr>
              <a:t> Y</a:t>
            </a:r>
            <a:r>
              <a:rPr lang="en-US" sz="2000">
                <a:cs typeface="Times New Roman" pitchFamily="18" charset="0"/>
              </a:rPr>
              <a:t>, </a:t>
            </a:r>
            <a:r>
              <a:rPr lang="en-US" sz="2000" i="1">
                <a:cs typeface="Times New Roman" pitchFamily="18" charset="0"/>
              </a:rPr>
              <a:t>Y</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a:t>
            </a:r>
            <a:r>
              <a:rPr lang="en-US" sz="2000" i="1">
                <a:cs typeface="Times New Roman" pitchFamily="18" charset="0"/>
              </a:rPr>
              <a:t> Z</a:t>
            </a:r>
            <a:r>
              <a:rPr lang="en-US" sz="2000">
                <a:cs typeface="Times New Roman" pitchFamily="18" charset="0"/>
              </a:rPr>
              <a:t>} </a:t>
            </a:r>
            <a:r>
              <a:rPr lang="en-US" sz="2000">
                <a:cs typeface="Times New Roman" pitchFamily="18" charset="0"/>
                <a:sym typeface="Symbol" pitchFamily="18" charset="2"/>
              </a:rPr>
              <a:t></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 (</a:t>
            </a:r>
            <a:r>
              <a:rPr lang="en-US" sz="2000" i="1">
                <a:cs typeface="Times New Roman" pitchFamily="18" charset="0"/>
              </a:rPr>
              <a:t>Z</a:t>
            </a:r>
            <a:r>
              <a:rPr lang="en-US" sz="2000">
                <a:cs typeface="Times New Roman" pitchFamily="18" charset="0"/>
              </a:rPr>
              <a:t> </a:t>
            </a:r>
            <a:r>
              <a:rPr lang="en-US" sz="2000">
                <a:latin typeface="MathematicalPi 1" pitchFamily="82" charset="0"/>
                <a:cs typeface="Times New Roman" pitchFamily="18" charset="0"/>
              </a:rPr>
              <a:t>2</a:t>
            </a:r>
            <a:r>
              <a:rPr lang="en-US" sz="2000">
                <a:cs typeface="Times New Roman" pitchFamily="18" charset="0"/>
              </a:rPr>
              <a:t> </a:t>
            </a:r>
            <a:r>
              <a:rPr lang="en-US" sz="2000" i="1">
                <a:cs typeface="Times New Roman" pitchFamily="18" charset="0"/>
              </a:rPr>
              <a:t>Y</a:t>
            </a:r>
            <a:r>
              <a:rPr lang="en-US" sz="2000">
                <a:cs typeface="Times New Roman" pitchFamily="18" charset="0"/>
              </a:rPr>
              <a:t>).</a:t>
            </a:r>
          </a:p>
          <a:p>
            <a:pPr marL="990600" lvl="1" indent="-533400" algn="just">
              <a:lnSpc>
                <a:spcPct val="90000"/>
              </a:lnSpc>
            </a:pPr>
            <a:r>
              <a:rPr lang="en-US" sz="2000">
                <a:cs typeface="Times New Roman" pitchFamily="18" charset="0"/>
              </a:rPr>
              <a:t>IR7 (</a:t>
            </a:r>
            <a:r>
              <a:rPr lang="en-US" sz="2000" b="1">
                <a:cs typeface="Times New Roman" pitchFamily="18" charset="0"/>
              </a:rPr>
              <a:t>replication rule for FD to MVD</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100">
                <a:latin typeface="Times New Roman"/>
                <a:cs typeface="Tahoma" pitchFamily="34" charset="0"/>
                <a:sym typeface="Wingdings 3" pitchFamily="18" charset="2"/>
              </a:rPr>
              <a:t>–</a:t>
            </a:r>
            <a:r>
              <a:rPr lang="en-US" sz="2100">
                <a:cs typeface="Tahoma" pitchFamily="34" charset="0"/>
                <a:sym typeface="Wingdings 3" pitchFamily="18" charset="2"/>
              </a:rPr>
              <a:t>&gt;</a:t>
            </a:r>
            <a:r>
              <a:rPr lang="en-US" sz="2000">
                <a:cs typeface="Times New Roman" pitchFamily="18" charset="0"/>
              </a:rPr>
              <a:t> </a:t>
            </a:r>
            <a:r>
              <a:rPr lang="en-US" sz="2000" i="1">
                <a:cs typeface="Times New Roman" pitchFamily="18" charset="0"/>
              </a:rPr>
              <a:t>Y</a:t>
            </a:r>
            <a:r>
              <a:rPr lang="en-US" sz="2000">
                <a:cs typeface="Times New Roman" pitchFamily="18" charset="0"/>
              </a:rPr>
              <a:t>} </a:t>
            </a:r>
            <a:r>
              <a:rPr lang="en-US" sz="2000">
                <a:cs typeface="Times New Roman" pitchFamily="18" charset="0"/>
                <a:sym typeface="Symbol" pitchFamily="18" charset="2"/>
              </a:rPr>
              <a:t></a:t>
            </a:r>
            <a:r>
              <a:rPr lang="en-US" sz="2000">
                <a:cs typeface="Times New Roman" pitchFamily="18" charset="0"/>
              </a:rPr>
              <a:t>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a:t>
            </a:r>
            <a:r>
              <a:rPr lang="en-US" sz="2000" i="1">
                <a:cs typeface="Times New Roman" pitchFamily="18" charset="0"/>
              </a:rPr>
              <a:t> Y</a:t>
            </a:r>
            <a:r>
              <a:rPr lang="en-US" sz="2000">
                <a:cs typeface="Times New Roman" pitchFamily="18" charset="0"/>
              </a:rPr>
              <a:t>.</a:t>
            </a:r>
          </a:p>
          <a:p>
            <a:pPr marL="990600" lvl="1" indent="-533400" algn="just">
              <a:lnSpc>
                <a:spcPct val="90000"/>
              </a:lnSpc>
            </a:pPr>
            <a:r>
              <a:rPr lang="en-US" sz="2000">
                <a:cs typeface="Times New Roman" pitchFamily="18" charset="0"/>
              </a:rPr>
              <a:t>IR8 (</a:t>
            </a:r>
            <a:r>
              <a:rPr lang="en-US" sz="2000" b="1">
                <a:cs typeface="Times New Roman" pitchFamily="18" charset="0"/>
              </a:rPr>
              <a:t>coalescence rule for FDs and MVDs</a:t>
            </a:r>
            <a:r>
              <a:rPr lang="en-US" sz="2000">
                <a:cs typeface="Times New Roman" pitchFamily="18" charset="0"/>
              </a:rPr>
              <a:t>): If </a:t>
            </a:r>
            <a:r>
              <a:rPr lang="en-US" sz="2000" i="1">
                <a:cs typeface="Times New Roman" pitchFamily="18" charset="0"/>
              </a:rPr>
              <a:t>X</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a:t>
            </a:r>
            <a:r>
              <a:rPr lang="en-US" sz="2000" i="1">
                <a:cs typeface="Times New Roman" pitchFamily="18" charset="0"/>
              </a:rPr>
              <a:t> Y</a:t>
            </a:r>
            <a:r>
              <a:rPr lang="en-US" sz="2000">
                <a:cs typeface="Times New Roman" pitchFamily="18" charset="0"/>
              </a:rPr>
              <a:t> and there exists </a:t>
            </a:r>
            <a:r>
              <a:rPr lang="en-US" sz="2000" i="1">
                <a:cs typeface="Times New Roman" pitchFamily="18" charset="0"/>
              </a:rPr>
              <a:t>W</a:t>
            </a:r>
            <a:r>
              <a:rPr lang="en-US" sz="2000">
                <a:cs typeface="Times New Roman" pitchFamily="18" charset="0"/>
              </a:rPr>
              <a:t> with the properties that</a:t>
            </a:r>
          </a:p>
          <a:p>
            <a:pPr marL="1371600" lvl="2" indent="-457200" algn="just">
              <a:lnSpc>
                <a:spcPct val="90000"/>
              </a:lnSpc>
            </a:pPr>
            <a:r>
              <a:rPr lang="en-US" sz="1800">
                <a:cs typeface="Times New Roman" pitchFamily="18" charset="0"/>
              </a:rPr>
              <a:t>(a) </a:t>
            </a:r>
            <a:r>
              <a:rPr lang="en-US" sz="1800" i="1">
                <a:cs typeface="Times New Roman" pitchFamily="18" charset="0"/>
              </a:rPr>
              <a:t>W</a:t>
            </a:r>
            <a:r>
              <a:rPr lang="en-US" sz="1800">
                <a:cs typeface="Times New Roman" pitchFamily="18" charset="0"/>
              </a:rPr>
              <a:t> </a:t>
            </a:r>
            <a:r>
              <a:rPr lang="en-US" sz="1800">
                <a:cs typeface="Times New Roman" pitchFamily="18" charset="0"/>
                <a:sym typeface="Symbol" pitchFamily="18" charset="2"/>
              </a:rPr>
              <a:t> </a:t>
            </a:r>
            <a:r>
              <a:rPr lang="en-US" sz="1800" i="1">
                <a:cs typeface="Times New Roman" pitchFamily="18" charset="0"/>
              </a:rPr>
              <a:t>Y</a:t>
            </a:r>
            <a:r>
              <a:rPr lang="en-US" sz="1800">
                <a:cs typeface="Times New Roman" pitchFamily="18" charset="0"/>
              </a:rPr>
              <a:t> is empty, (b) </a:t>
            </a:r>
            <a:r>
              <a:rPr lang="en-US" sz="1800" i="1">
                <a:cs typeface="Times New Roman" pitchFamily="18" charset="0"/>
              </a:rPr>
              <a:t>W</a:t>
            </a:r>
            <a:r>
              <a:rPr lang="en-US" sz="1800">
                <a:cs typeface="Times New Roman" pitchFamily="18" charset="0"/>
              </a:rPr>
              <a:t> </a:t>
            </a:r>
            <a:r>
              <a:rPr lang="en-US" sz="2000">
                <a:latin typeface="Times New Roman"/>
                <a:cs typeface="Tahoma" pitchFamily="34" charset="0"/>
                <a:sym typeface="Wingdings 3" pitchFamily="18" charset="2"/>
              </a:rPr>
              <a:t>–</a:t>
            </a:r>
            <a:r>
              <a:rPr lang="en-US" sz="2000">
                <a:cs typeface="Tahoma" pitchFamily="34" charset="0"/>
                <a:sym typeface="Wingdings 3" pitchFamily="18" charset="2"/>
              </a:rPr>
              <a:t>&gt;</a:t>
            </a:r>
            <a:r>
              <a:rPr lang="en-US" sz="1800">
                <a:cs typeface="Times New Roman" pitchFamily="18" charset="0"/>
              </a:rPr>
              <a:t> </a:t>
            </a:r>
            <a:r>
              <a:rPr lang="en-US" sz="1800" i="1">
                <a:cs typeface="Times New Roman" pitchFamily="18" charset="0"/>
              </a:rPr>
              <a:t>Z</a:t>
            </a:r>
            <a:r>
              <a:rPr lang="en-US" sz="1800">
                <a:cs typeface="Times New Roman" pitchFamily="18" charset="0"/>
              </a:rPr>
              <a:t>, and (c) </a:t>
            </a:r>
            <a:r>
              <a:rPr lang="en-US" sz="1800" i="1">
                <a:cs typeface="Times New Roman" pitchFamily="18" charset="0"/>
              </a:rPr>
              <a:t>Y</a:t>
            </a:r>
            <a:r>
              <a:rPr lang="en-US" sz="1800">
                <a:cs typeface="Times New Roman" pitchFamily="18" charset="0"/>
              </a:rPr>
              <a:t> </a:t>
            </a:r>
            <a:r>
              <a:rPr lang="en-US" sz="1800" i="1">
                <a:cs typeface="Times New Roman" pitchFamily="18" charset="0"/>
                <a:sym typeface="Symbol" pitchFamily="18" charset="2"/>
              </a:rPr>
              <a:t></a:t>
            </a:r>
            <a:r>
              <a:rPr lang="en-US" sz="1800">
                <a:cs typeface="Times New Roman" pitchFamily="18" charset="0"/>
              </a:rPr>
              <a:t> </a:t>
            </a:r>
            <a:r>
              <a:rPr lang="en-US" sz="1800" i="1">
                <a:cs typeface="Times New Roman" pitchFamily="18" charset="0"/>
              </a:rPr>
              <a:t>Z</a:t>
            </a:r>
            <a:r>
              <a:rPr lang="en-US" sz="1800">
                <a:cs typeface="Times New Roman" pitchFamily="18" charset="0"/>
              </a:rPr>
              <a:t>, then   </a:t>
            </a:r>
            <a:r>
              <a:rPr lang="en-US" sz="1800" i="1">
                <a:cs typeface="Times New Roman" pitchFamily="18" charset="0"/>
              </a:rPr>
              <a:t>X </a:t>
            </a:r>
            <a:r>
              <a:rPr lang="en-US" sz="2000">
                <a:latin typeface="Times New Roman"/>
                <a:cs typeface="Tahoma" pitchFamily="34" charset="0"/>
                <a:sym typeface="Wingdings 3" pitchFamily="18" charset="2"/>
              </a:rPr>
              <a:t>–</a:t>
            </a:r>
            <a:r>
              <a:rPr lang="en-US" sz="2000">
                <a:cs typeface="Tahoma" pitchFamily="34" charset="0"/>
                <a:sym typeface="Wingdings 3" pitchFamily="18" charset="2"/>
              </a:rPr>
              <a:t>&gt;</a:t>
            </a:r>
            <a:r>
              <a:rPr lang="en-US" sz="1800">
                <a:cs typeface="Times New Roman" pitchFamily="18" charset="0"/>
              </a:rPr>
              <a:t> </a:t>
            </a:r>
            <a:r>
              <a:rPr lang="en-US" sz="1800" i="1">
                <a:cs typeface="Times New Roman" pitchFamily="18" charset="0"/>
              </a:rPr>
              <a:t>Z</a:t>
            </a:r>
            <a:r>
              <a:rPr lang="en-US" sz="1800">
                <a:cs typeface="Times New Roman" pitchFamily="18" charset="0"/>
              </a:rPr>
              <a:t>.  </a:t>
            </a:r>
          </a:p>
        </p:txBody>
      </p:sp>
    </p:spTree>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BBF2F191-40F3-4319-87F1-0C3E60855C87}" type="slidenum">
              <a:rPr lang="en-US"/>
              <a:pPr/>
              <a:t>192</a:t>
            </a:fld>
            <a:endParaRPr lang="en-CA"/>
          </a:p>
        </p:txBody>
      </p:sp>
      <p:sp>
        <p:nvSpPr>
          <p:cNvPr id="815106" name="Rectangle 2"/>
          <p:cNvSpPr>
            <a:spLocks noGrp="1" noChangeArrowheads="1"/>
          </p:cNvSpPr>
          <p:nvPr>
            <p:ph type="title"/>
          </p:nvPr>
        </p:nvSpPr>
        <p:spPr>
          <a:xfrm>
            <a:off x="254000" y="215900"/>
            <a:ext cx="8712200" cy="1143000"/>
          </a:xfrm>
          <a:noFill/>
          <a:ln/>
        </p:spPr>
        <p:txBody>
          <a:bodyPr/>
          <a:lstStyle/>
          <a:p>
            <a:r>
              <a:rPr lang="en-US" sz="3200">
                <a:cs typeface="Times New Roman" pitchFamily="18" charset="0"/>
              </a:rPr>
              <a:t>Multivalued Dependencies and Fourth Normal Form (4)</a:t>
            </a:r>
          </a:p>
        </p:txBody>
      </p:sp>
      <p:sp>
        <p:nvSpPr>
          <p:cNvPr id="815107" name="Rectangle 3"/>
          <p:cNvSpPr>
            <a:spLocks noGrp="1" noChangeArrowheads="1"/>
          </p:cNvSpPr>
          <p:nvPr>
            <p:ph type="body" idx="1"/>
          </p:nvPr>
        </p:nvSpPr>
        <p:spPr>
          <a:xfrm>
            <a:off x="254000" y="1574800"/>
            <a:ext cx="8204200" cy="4749800"/>
          </a:xfrm>
        </p:spPr>
        <p:txBody>
          <a:bodyPr/>
          <a:lstStyle/>
          <a:p>
            <a:pPr marL="609600" indent="-609600" algn="just">
              <a:lnSpc>
                <a:spcPct val="90000"/>
              </a:lnSpc>
              <a:buFont typeface="Wingdings" pitchFamily="2" charset="2"/>
              <a:buNone/>
            </a:pPr>
            <a:r>
              <a:rPr lang="en-US" sz="2400" b="1" u="sng">
                <a:cs typeface="Times New Roman" pitchFamily="18" charset="0"/>
              </a:rPr>
              <a:t>Definition:</a:t>
            </a:r>
            <a:r>
              <a:rPr lang="en-US" sz="2000" b="1">
                <a:cs typeface="Times New Roman" pitchFamily="18" charset="0"/>
              </a:rPr>
              <a:t> </a:t>
            </a:r>
          </a:p>
          <a:p>
            <a:pPr marL="609600" indent="-609600" algn="just">
              <a:lnSpc>
                <a:spcPct val="90000"/>
              </a:lnSpc>
            </a:pPr>
            <a:r>
              <a:rPr lang="en-US" sz="2400">
                <a:cs typeface="Times New Roman" pitchFamily="18" charset="0"/>
              </a:rPr>
              <a:t>A relation schema </a:t>
            </a:r>
            <a:r>
              <a:rPr lang="en-US" sz="2400" i="1">
                <a:cs typeface="Times New Roman" pitchFamily="18" charset="0"/>
              </a:rPr>
              <a:t>R</a:t>
            </a:r>
            <a:r>
              <a:rPr lang="en-US" sz="2400">
                <a:cs typeface="Times New Roman" pitchFamily="18" charset="0"/>
              </a:rPr>
              <a:t> is in </a:t>
            </a:r>
            <a:r>
              <a:rPr lang="en-US" sz="2400" b="1">
                <a:cs typeface="Times New Roman" pitchFamily="18" charset="0"/>
              </a:rPr>
              <a:t>4NF</a:t>
            </a:r>
            <a:r>
              <a:rPr lang="en-US" sz="2400">
                <a:cs typeface="Times New Roman" pitchFamily="18" charset="0"/>
              </a:rPr>
              <a:t> with respect to a set of dependencies </a:t>
            </a:r>
            <a:r>
              <a:rPr lang="en-US" sz="2400" i="1">
                <a:cs typeface="Times New Roman" pitchFamily="18" charset="0"/>
              </a:rPr>
              <a:t>F</a:t>
            </a:r>
            <a:r>
              <a:rPr lang="en-US" sz="2400">
                <a:cs typeface="Times New Roman" pitchFamily="18" charset="0"/>
              </a:rPr>
              <a:t> (that includes functional dependencies and multivalued dependencies) if, for every </a:t>
            </a:r>
            <a:r>
              <a:rPr lang="en-US" sz="2400" i="1">
                <a:cs typeface="Times New Roman" pitchFamily="18" charset="0"/>
              </a:rPr>
              <a:t>nontrivial</a:t>
            </a:r>
            <a:r>
              <a:rPr lang="en-US" sz="2400">
                <a:cs typeface="Times New Roman" pitchFamily="18" charset="0"/>
              </a:rPr>
              <a:t> multivalued dependency </a:t>
            </a:r>
            <a:r>
              <a:rPr lang="en-US" sz="2400" i="1">
                <a:cs typeface="Times New Roman" pitchFamily="18" charset="0"/>
              </a:rPr>
              <a:t>X</a:t>
            </a:r>
            <a:r>
              <a:rPr lang="en-US" sz="2400">
                <a:cs typeface="Times New Roman" pitchFamily="18" charset="0"/>
              </a:rPr>
              <a:t> </a:t>
            </a:r>
            <a:r>
              <a:rPr lang="en-US" sz="1800">
                <a:latin typeface="Times New Roman"/>
                <a:cs typeface="Times New Roman" pitchFamily="18" charset="0"/>
              </a:rPr>
              <a:t>—</a:t>
            </a:r>
            <a:r>
              <a:rPr lang="en-US" sz="1800">
                <a:cs typeface="Times New Roman" pitchFamily="18" charset="0"/>
              </a:rPr>
              <a:t>&gt;&gt;</a:t>
            </a:r>
            <a:r>
              <a:rPr lang="en-US" sz="2400" i="1">
                <a:cs typeface="Times New Roman" pitchFamily="18" charset="0"/>
              </a:rPr>
              <a:t> Y</a:t>
            </a:r>
            <a:r>
              <a:rPr lang="en-US" sz="2400">
                <a:cs typeface="Times New Roman" pitchFamily="18" charset="0"/>
              </a:rPr>
              <a:t> in </a:t>
            </a:r>
            <a:r>
              <a:rPr lang="en-US" sz="2400" i="1">
                <a:cs typeface="Times New Roman" pitchFamily="18" charset="0"/>
              </a:rPr>
              <a:t>F</a:t>
            </a:r>
            <a:r>
              <a:rPr lang="en-US" sz="2400" baseline="30000">
                <a:cs typeface="Times New Roman" pitchFamily="18" charset="0"/>
              </a:rPr>
              <a:t>+</a:t>
            </a:r>
            <a:r>
              <a:rPr lang="en-US" sz="2400">
                <a:cs typeface="Times New Roman" pitchFamily="18" charset="0"/>
              </a:rPr>
              <a:t>, </a:t>
            </a:r>
            <a:r>
              <a:rPr lang="en-US" sz="2400" i="1">
                <a:cs typeface="Times New Roman" pitchFamily="18" charset="0"/>
              </a:rPr>
              <a:t>X</a:t>
            </a:r>
            <a:r>
              <a:rPr lang="en-US" sz="2400">
                <a:cs typeface="Times New Roman" pitchFamily="18" charset="0"/>
              </a:rPr>
              <a:t> is a superkey for R.</a:t>
            </a:r>
          </a:p>
          <a:p>
            <a:pPr marL="990600" lvl="1" indent="-533400" algn="just">
              <a:lnSpc>
                <a:spcPct val="90000"/>
              </a:lnSpc>
            </a:pPr>
            <a:r>
              <a:rPr lang="en-US" sz="2200">
                <a:cs typeface="Times New Roman" pitchFamily="18" charset="0"/>
              </a:rPr>
              <a:t>Note: </a:t>
            </a:r>
            <a:r>
              <a:rPr lang="en-US" sz="2200" i="1">
                <a:cs typeface="Times New Roman" pitchFamily="18" charset="0"/>
              </a:rPr>
              <a:t>F</a:t>
            </a:r>
            <a:r>
              <a:rPr lang="en-US" sz="2200" baseline="30000">
                <a:cs typeface="Times New Roman" pitchFamily="18" charset="0"/>
              </a:rPr>
              <a:t>+ </a:t>
            </a:r>
            <a:r>
              <a:rPr lang="en-US" sz="2200">
                <a:cs typeface="Times New Roman" pitchFamily="18" charset="0"/>
              </a:rPr>
              <a:t>is the (complete) set of all dependencies (functional or multivalued) that will hold in every relation state </a:t>
            </a:r>
            <a:r>
              <a:rPr lang="en-US" sz="2200" i="1">
                <a:cs typeface="Times New Roman" pitchFamily="18" charset="0"/>
              </a:rPr>
              <a:t>r</a:t>
            </a:r>
            <a:r>
              <a:rPr lang="en-US" sz="2200">
                <a:cs typeface="Times New Roman" pitchFamily="18" charset="0"/>
              </a:rPr>
              <a:t> of </a:t>
            </a:r>
            <a:r>
              <a:rPr lang="en-US" sz="2200" i="1">
                <a:cs typeface="Times New Roman" pitchFamily="18" charset="0"/>
              </a:rPr>
              <a:t>R</a:t>
            </a:r>
            <a:r>
              <a:rPr lang="en-US" sz="2200">
                <a:cs typeface="Times New Roman" pitchFamily="18" charset="0"/>
              </a:rPr>
              <a:t> that satisfies </a:t>
            </a:r>
            <a:r>
              <a:rPr lang="en-US" sz="2200" i="1">
                <a:cs typeface="Times New Roman" pitchFamily="18" charset="0"/>
              </a:rPr>
              <a:t>F</a:t>
            </a:r>
            <a:r>
              <a:rPr lang="en-US" sz="2200">
                <a:cs typeface="Times New Roman" pitchFamily="18" charset="0"/>
              </a:rPr>
              <a:t>. It is also called the </a:t>
            </a:r>
            <a:r>
              <a:rPr lang="en-US" sz="2200" b="1">
                <a:cs typeface="Times New Roman" pitchFamily="18" charset="0"/>
              </a:rPr>
              <a:t>closure</a:t>
            </a:r>
            <a:r>
              <a:rPr lang="en-US" sz="2200">
                <a:cs typeface="Times New Roman" pitchFamily="18" charset="0"/>
              </a:rPr>
              <a:t> of </a:t>
            </a:r>
            <a:r>
              <a:rPr lang="en-US" sz="2200" i="1">
                <a:cs typeface="Times New Roman" pitchFamily="18" charset="0"/>
              </a:rPr>
              <a:t>F</a:t>
            </a:r>
            <a:r>
              <a:rPr lang="en-US" sz="2200">
                <a:cs typeface="Times New Roman" pitchFamily="18" charset="0"/>
              </a:rPr>
              <a:t>.</a:t>
            </a:r>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11- </a:t>
            </a:r>
            <a:fld id="{E60F975C-7BC5-43DA-9D91-1FD90F66E79E}" type="slidenum">
              <a:rPr lang="en-US"/>
              <a:pPr/>
              <a:t>193</a:t>
            </a:fld>
            <a:endParaRPr lang="en-CA"/>
          </a:p>
        </p:txBody>
      </p:sp>
      <p:sp>
        <p:nvSpPr>
          <p:cNvPr id="817154" name="Rectangle 2"/>
          <p:cNvSpPr>
            <a:spLocks noGrp="1" noChangeArrowheads="1"/>
          </p:cNvSpPr>
          <p:nvPr>
            <p:ph type="title"/>
          </p:nvPr>
        </p:nvSpPr>
        <p:spPr/>
        <p:txBody>
          <a:bodyPr/>
          <a:lstStyle/>
          <a:p>
            <a:r>
              <a:rPr lang="en-US" sz="2800">
                <a:cs typeface="Times New Roman" pitchFamily="18" charset="0"/>
              </a:rPr>
              <a:t>Multivalued Dependencies and Fourth Normal Form (5)</a:t>
            </a:r>
            <a:endParaRPr lang="en-US" sz="3200"/>
          </a:p>
        </p:txBody>
      </p:sp>
      <p:pic>
        <p:nvPicPr>
          <p:cNvPr id="817155" name="Picture 3"/>
          <p:cNvPicPr>
            <a:picLocks noChangeAspect="1" noChangeArrowheads="1"/>
          </p:cNvPicPr>
          <p:nvPr/>
        </p:nvPicPr>
        <p:blipFill>
          <a:blip r:embed="rId3"/>
          <a:srcRect/>
          <a:stretch>
            <a:fillRect/>
          </a:stretch>
        </p:blipFill>
        <p:spPr bwMode="auto">
          <a:xfrm>
            <a:off x="1066800" y="2741613"/>
            <a:ext cx="6959600" cy="3887787"/>
          </a:xfrm>
          <a:prstGeom prst="rect">
            <a:avLst/>
          </a:prstGeom>
          <a:noFill/>
          <a:ln w="9525">
            <a:noFill/>
            <a:miter lim="800000"/>
            <a:headEnd/>
            <a:tailEnd/>
          </a:ln>
          <a:effectLst/>
        </p:spPr>
      </p:pic>
      <p:sp>
        <p:nvSpPr>
          <p:cNvPr id="817156" name="Text Box 4"/>
          <p:cNvSpPr txBox="1">
            <a:spLocks noChangeArrowheads="1"/>
          </p:cNvSpPr>
          <p:nvPr/>
        </p:nvSpPr>
        <p:spPr bwMode="auto">
          <a:xfrm>
            <a:off x="1447800" y="1511300"/>
            <a:ext cx="6172200" cy="1079500"/>
          </a:xfrm>
          <a:prstGeom prst="rect">
            <a:avLst/>
          </a:prstGeom>
          <a:solidFill>
            <a:srgbClr val="FFFF00"/>
          </a:solidFill>
          <a:ln w="9525" algn="ctr">
            <a:solidFill>
              <a:schemeClr val="hlink"/>
            </a:solidFill>
            <a:miter lim="800000"/>
            <a:headEnd/>
            <a:tailEnd/>
          </a:ln>
          <a:effectLst/>
        </p:spPr>
        <p:txBody>
          <a:bodyPr>
            <a:spAutoFit/>
          </a:bodyPr>
          <a:lstStyle/>
          <a:p>
            <a:pPr marL="457200" indent="-457200"/>
            <a:r>
              <a:rPr lang="en-US" sz="1600">
                <a:solidFill>
                  <a:srgbClr val="800000"/>
                </a:solidFill>
              </a:rPr>
              <a:t>Decomposing a relation state of EMP that is not in 4NF:</a:t>
            </a:r>
          </a:p>
          <a:p>
            <a:pPr marL="457200" indent="-457200">
              <a:buFontTx/>
              <a:buAutoNum type="alphaLcParenBoth"/>
            </a:pPr>
            <a:r>
              <a:rPr lang="en-US" sz="1600">
                <a:solidFill>
                  <a:srgbClr val="800000"/>
                </a:solidFill>
              </a:rPr>
              <a:t>EMP relation with additional tuples. </a:t>
            </a:r>
          </a:p>
          <a:p>
            <a:pPr marL="457200" indent="-457200">
              <a:buFontTx/>
              <a:buAutoNum type="alphaLcParenBoth"/>
            </a:pPr>
            <a:r>
              <a:rPr lang="en-US" sz="1600">
                <a:solidFill>
                  <a:srgbClr val="800000"/>
                </a:solidFill>
              </a:rPr>
              <a:t>Two corresponding 4NF relations EMP_PROJECTS and EMP_DEPENDENTS.</a:t>
            </a:r>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BC94B3CC-CD29-45E2-848C-FDD4EC678CFB}" type="slidenum">
              <a:rPr lang="en-US"/>
              <a:pPr/>
              <a:t>194</a:t>
            </a:fld>
            <a:endParaRPr lang="en-CA"/>
          </a:p>
        </p:txBody>
      </p:sp>
      <p:sp>
        <p:nvSpPr>
          <p:cNvPr id="819202" name="Rectangle 2"/>
          <p:cNvSpPr>
            <a:spLocks noGrp="1" noChangeArrowheads="1"/>
          </p:cNvSpPr>
          <p:nvPr>
            <p:ph type="title"/>
          </p:nvPr>
        </p:nvSpPr>
        <p:spPr>
          <a:xfrm>
            <a:off x="254000" y="215900"/>
            <a:ext cx="8712200" cy="1143000"/>
          </a:xfrm>
          <a:noFill/>
          <a:ln/>
        </p:spPr>
        <p:txBody>
          <a:bodyPr/>
          <a:lstStyle/>
          <a:p>
            <a:r>
              <a:rPr lang="en-US" sz="2800">
                <a:cs typeface="Times New Roman" pitchFamily="18" charset="0"/>
              </a:rPr>
              <a:t>Multivalued Dependencies and Fourth Normal Form (6)</a:t>
            </a:r>
          </a:p>
        </p:txBody>
      </p:sp>
      <p:sp>
        <p:nvSpPr>
          <p:cNvPr id="819203" name="Rectangle 3"/>
          <p:cNvSpPr>
            <a:spLocks noGrp="1" noChangeArrowheads="1"/>
          </p:cNvSpPr>
          <p:nvPr>
            <p:ph type="body" idx="1"/>
          </p:nvPr>
        </p:nvSpPr>
        <p:spPr>
          <a:xfrm>
            <a:off x="254000" y="1651000"/>
            <a:ext cx="8204200" cy="4673600"/>
          </a:xfrm>
        </p:spPr>
        <p:txBody>
          <a:bodyPr/>
          <a:lstStyle/>
          <a:p>
            <a:pPr marL="609600" indent="-609600" algn="just">
              <a:buFont typeface="Wingdings" pitchFamily="2" charset="2"/>
              <a:buNone/>
            </a:pPr>
            <a:r>
              <a:rPr lang="en-US" b="1">
                <a:cs typeface="Times New Roman" pitchFamily="18" charset="0"/>
              </a:rPr>
              <a:t>Lossless (Non-additive) Join Decomposition into 4NF Relations:</a:t>
            </a:r>
          </a:p>
          <a:p>
            <a:pPr marL="609600" indent="-609600" algn="just"/>
            <a:r>
              <a:rPr lang="en-US" b="1">
                <a:latin typeface="Bodega Sans" charset="0"/>
                <a:cs typeface="Times New Roman" pitchFamily="18" charset="0"/>
              </a:rPr>
              <a:t>PROPERTY LJ1</a:t>
            </a:r>
            <a:r>
              <a:rPr lang="en-US" b="1">
                <a:latin typeface="MathematicalPi 4" pitchFamily="82" charset="0"/>
                <a:cs typeface="Times New Roman" pitchFamily="18" charset="0"/>
              </a:rPr>
              <a:t>’</a:t>
            </a:r>
            <a:endParaRPr lang="en-US">
              <a:latin typeface="Bodega Sans" charset="0"/>
              <a:cs typeface="Times New Roman" pitchFamily="18" charset="0"/>
            </a:endParaRPr>
          </a:p>
          <a:p>
            <a:pPr marL="990600" lvl="1" indent="-533400" algn="just"/>
            <a:r>
              <a:rPr lang="en-US" sz="2400">
                <a:cs typeface="Times New Roman" pitchFamily="18" charset="0"/>
              </a:rPr>
              <a:t>The relation schemas </a:t>
            </a:r>
            <a:r>
              <a:rPr lang="en-US" sz="2400" i="1">
                <a:cs typeface="Times New Roman" pitchFamily="18" charset="0"/>
              </a:rPr>
              <a:t>R</a:t>
            </a:r>
            <a:r>
              <a:rPr lang="en-US" sz="2400" baseline="-30000">
                <a:cs typeface="Times New Roman" pitchFamily="18" charset="0"/>
              </a:rPr>
              <a:t>1</a:t>
            </a:r>
            <a:r>
              <a:rPr lang="en-US" sz="2400">
                <a:cs typeface="Times New Roman" pitchFamily="18" charset="0"/>
              </a:rPr>
              <a:t> and </a:t>
            </a:r>
            <a:r>
              <a:rPr lang="en-US" sz="2400" i="1">
                <a:cs typeface="Times New Roman" pitchFamily="18" charset="0"/>
              </a:rPr>
              <a:t>R</a:t>
            </a:r>
            <a:r>
              <a:rPr lang="en-US" sz="2400" baseline="-30000">
                <a:cs typeface="Times New Roman" pitchFamily="18" charset="0"/>
              </a:rPr>
              <a:t>2</a:t>
            </a:r>
            <a:r>
              <a:rPr lang="en-US" sz="2400">
                <a:cs typeface="Times New Roman" pitchFamily="18" charset="0"/>
              </a:rPr>
              <a:t> form a lossless (non-additive) join decomposition of </a:t>
            </a:r>
            <a:r>
              <a:rPr lang="en-US" sz="2400" i="1">
                <a:cs typeface="Times New Roman" pitchFamily="18" charset="0"/>
              </a:rPr>
              <a:t>R</a:t>
            </a:r>
            <a:r>
              <a:rPr lang="en-US" sz="2400">
                <a:cs typeface="Times New Roman" pitchFamily="18" charset="0"/>
              </a:rPr>
              <a:t> with respect to a set F of functional </a:t>
            </a:r>
            <a:r>
              <a:rPr lang="en-US" sz="2400" i="1">
                <a:cs typeface="Times New Roman" pitchFamily="18" charset="0"/>
              </a:rPr>
              <a:t>and </a:t>
            </a:r>
            <a:r>
              <a:rPr lang="en-US" sz="2400">
                <a:cs typeface="Times New Roman" pitchFamily="18" charset="0"/>
              </a:rPr>
              <a:t>multivalued dependencies if and only if </a:t>
            </a:r>
          </a:p>
          <a:p>
            <a:pPr marL="1371600" lvl="2" indent="-457200" algn="just"/>
            <a:r>
              <a:rPr lang="en-US" sz="2000">
                <a:cs typeface="Times New Roman" pitchFamily="18" charset="0"/>
              </a:rPr>
              <a:t>(</a:t>
            </a:r>
            <a:r>
              <a:rPr lang="en-US" sz="2000" i="1">
                <a:cs typeface="Times New Roman" pitchFamily="18" charset="0"/>
              </a:rPr>
              <a:t>R</a:t>
            </a:r>
            <a:r>
              <a:rPr lang="en-US" sz="2000" baseline="-30000">
                <a:cs typeface="Times New Roman" pitchFamily="18" charset="0"/>
              </a:rPr>
              <a:t>1 </a:t>
            </a:r>
            <a:r>
              <a:rPr lang="en-US" sz="1800">
                <a:ea typeface="ヒラギノ角ゴ Pro W3" pitchFamily="1" charset="-128"/>
              </a:rPr>
              <a:t>∩</a:t>
            </a:r>
            <a:r>
              <a:rPr lang="en-US" sz="2000">
                <a:cs typeface="Times New Roman" pitchFamily="18" charset="0"/>
              </a:rPr>
              <a:t>  </a:t>
            </a:r>
            <a:r>
              <a:rPr lang="en-US" sz="2000" i="1">
                <a:cs typeface="Times New Roman" pitchFamily="18" charset="0"/>
              </a:rPr>
              <a:t>R</a:t>
            </a:r>
            <a:r>
              <a:rPr lang="en-US" sz="2000" baseline="-30000">
                <a:cs typeface="Times New Roman" pitchFamily="18" charset="0"/>
              </a:rPr>
              <a:t>2</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 (</a:t>
            </a:r>
            <a:r>
              <a:rPr lang="en-US" sz="2000" i="1">
                <a:cs typeface="Times New Roman" pitchFamily="18" charset="0"/>
              </a:rPr>
              <a:t>R</a:t>
            </a:r>
            <a:r>
              <a:rPr lang="en-US" sz="2000" baseline="-30000">
                <a:cs typeface="Times New Roman" pitchFamily="18" charset="0"/>
              </a:rPr>
              <a:t>1</a:t>
            </a:r>
            <a:r>
              <a:rPr lang="en-US" sz="2000">
                <a:cs typeface="Times New Roman" pitchFamily="18" charset="0"/>
              </a:rPr>
              <a:t> - </a:t>
            </a:r>
            <a:r>
              <a:rPr lang="en-US" sz="2000" i="1">
                <a:cs typeface="Times New Roman" pitchFamily="18" charset="0"/>
              </a:rPr>
              <a:t>R</a:t>
            </a:r>
            <a:r>
              <a:rPr lang="en-US" sz="2000" baseline="-30000">
                <a:cs typeface="Times New Roman" pitchFamily="18" charset="0"/>
              </a:rPr>
              <a:t>2</a:t>
            </a:r>
            <a:r>
              <a:rPr lang="en-US" sz="2000">
                <a:cs typeface="Times New Roman" pitchFamily="18" charset="0"/>
              </a:rPr>
              <a:t>)</a:t>
            </a:r>
          </a:p>
          <a:p>
            <a:pPr marL="990600" lvl="1" indent="-533400" algn="just"/>
            <a:r>
              <a:rPr lang="en-US" sz="2400">
                <a:cs typeface="Times New Roman" pitchFamily="18" charset="0"/>
              </a:rPr>
              <a:t>or by symmetry, if and only if </a:t>
            </a:r>
          </a:p>
          <a:p>
            <a:pPr marL="1371600" lvl="2" indent="-457200" algn="just"/>
            <a:r>
              <a:rPr lang="en-US" sz="2000">
                <a:cs typeface="Times New Roman" pitchFamily="18" charset="0"/>
              </a:rPr>
              <a:t>(</a:t>
            </a:r>
            <a:r>
              <a:rPr lang="en-US" sz="2000" i="1">
                <a:cs typeface="Times New Roman" pitchFamily="18" charset="0"/>
              </a:rPr>
              <a:t>R</a:t>
            </a:r>
            <a:r>
              <a:rPr lang="en-US" sz="2000" baseline="-30000">
                <a:cs typeface="Times New Roman" pitchFamily="18" charset="0"/>
              </a:rPr>
              <a:t>1</a:t>
            </a:r>
            <a:r>
              <a:rPr lang="en-US" sz="2000">
                <a:cs typeface="Times New Roman" pitchFamily="18" charset="0"/>
              </a:rPr>
              <a:t> </a:t>
            </a:r>
            <a:r>
              <a:rPr lang="en-US" sz="1800">
                <a:ea typeface="ヒラギノ角ゴ Pro W3" pitchFamily="1" charset="-128"/>
              </a:rPr>
              <a:t>∩</a:t>
            </a:r>
            <a:r>
              <a:rPr lang="en-US" sz="2000">
                <a:cs typeface="Times New Roman" pitchFamily="18" charset="0"/>
              </a:rPr>
              <a:t> </a:t>
            </a:r>
            <a:r>
              <a:rPr lang="en-US" sz="2000" i="1">
                <a:cs typeface="Times New Roman" pitchFamily="18" charset="0"/>
              </a:rPr>
              <a:t>R</a:t>
            </a:r>
            <a:r>
              <a:rPr lang="en-US" sz="2000" baseline="-30000">
                <a:cs typeface="Times New Roman" pitchFamily="18" charset="0"/>
              </a:rPr>
              <a:t>2</a:t>
            </a:r>
            <a:r>
              <a:rPr lang="en-US" sz="2000">
                <a:cs typeface="Times New Roman" pitchFamily="18" charset="0"/>
              </a:rPr>
              <a:t>) </a:t>
            </a:r>
            <a:r>
              <a:rPr lang="en-US" sz="2000">
                <a:latin typeface="Times New Roman"/>
                <a:cs typeface="Times New Roman" pitchFamily="18" charset="0"/>
              </a:rPr>
              <a:t>—</a:t>
            </a:r>
            <a:r>
              <a:rPr lang="en-US" sz="2000">
                <a:cs typeface="Times New Roman" pitchFamily="18" charset="0"/>
              </a:rPr>
              <a:t>&gt;&gt; (</a:t>
            </a:r>
            <a:r>
              <a:rPr lang="en-US" sz="2000" i="1">
                <a:cs typeface="Times New Roman" pitchFamily="18" charset="0"/>
              </a:rPr>
              <a:t>R</a:t>
            </a:r>
            <a:r>
              <a:rPr lang="en-US" sz="2000" baseline="-30000">
                <a:cs typeface="Times New Roman" pitchFamily="18" charset="0"/>
              </a:rPr>
              <a:t>2</a:t>
            </a:r>
            <a:r>
              <a:rPr lang="en-US" sz="2000">
                <a:cs typeface="Times New Roman" pitchFamily="18" charset="0"/>
              </a:rPr>
              <a:t> - </a:t>
            </a:r>
            <a:r>
              <a:rPr lang="en-US" sz="2000" i="1">
                <a:cs typeface="Times New Roman" pitchFamily="18" charset="0"/>
              </a:rPr>
              <a:t>R</a:t>
            </a:r>
            <a:r>
              <a:rPr lang="en-US" sz="2000" baseline="-30000">
                <a:cs typeface="Times New Roman" pitchFamily="18" charset="0"/>
              </a:rPr>
              <a:t>1</a:t>
            </a:r>
            <a:r>
              <a:rPr lang="en-US" sz="2000">
                <a:cs typeface="Times New Roman" pitchFamily="18" charset="0"/>
              </a:rPr>
              <a:t>)).</a:t>
            </a:r>
            <a:r>
              <a:rPr lang="en-US">
                <a:cs typeface="Times New Roman" pitchFamily="18" charset="0"/>
              </a:rPr>
              <a:t> </a:t>
            </a:r>
            <a:r>
              <a:rPr lang="en-US" b="1">
                <a:cs typeface="Times New Roman" pitchFamily="18" charset="0"/>
              </a:rPr>
              <a:t> </a:t>
            </a:r>
          </a:p>
        </p:txBody>
      </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A2A8BA75-C9CF-40D8-95BB-4386D02D13DD}" type="slidenum">
              <a:rPr lang="en-US"/>
              <a:pPr/>
              <a:t>195</a:t>
            </a:fld>
            <a:endParaRPr lang="en-CA"/>
          </a:p>
        </p:txBody>
      </p:sp>
      <p:sp>
        <p:nvSpPr>
          <p:cNvPr id="821250" name="Rectangle 2"/>
          <p:cNvSpPr>
            <a:spLocks noGrp="1" noChangeArrowheads="1"/>
          </p:cNvSpPr>
          <p:nvPr>
            <p:ph type="title"/>
          </p:nvPr>
        </p:nvSpPr>
        <p:spPr>
          <a:xfrm>
            <a:off x="254000" y="215900"/>
            <a:ext cx="8712200" cy="1143000"/>
          </a:xfrm>
          <a:noFill/>
          <a:ln/>
        </p:spPr>
        <p:txBody>
          <a:bodyPr/>
          <a:lstStyle/>
          <a:p>
            <a:r>
              <a:rPr lang="en-US" sz="2800">
                <a:cs typeface="Times New Roman" pitchFamily="18" charset="0"/>
              </a:rPr>
              <a:t>Multivalued Dependencies and Fourth Normal Form (7)</a:t>
            </a:r>
          </a:p>
        </p:txBody>
      </p:sp>
      <p:sp>
        <p:nvSpPr>
          <p:cNvPr id="821251" name="Rectangle 3"/>
          <p:cNvSpPr>
            <a:spLocks noGrp="1" noChangeArrowheads="1"/>
          </p:cNvSpPr>
          <p:nvPr>
            <p:ph type="body" idx="1"/>
          </p:nvPr>
        </p:nvSpPr>
        <p:spPr>
          <a:xfrm>
            <a:off x="228600" y="1574800"/>
            <a:ext cx="8229600" cy="4978400"/>
          </a:xfrm>
          <a:noFill/>
          <a:ln/>
        </p:spPr>
        <p:txBody>
          <a:bodyPr/>
          <a:lstStyle/>
          <a:p>
            <a:pPr marL="609600" indent="-609600" algn="just">
              <a:buFont typeface="Wingdings" pitchFamily="2" charset="2"/>
              <a:buNone/>
            </a:pPr>
            <a:r>
              <a:rPr lang="en-US" sz="2400" b="1">
                <a:cs typeface="Courier New" pitchFamily="49" charset="0"/>
              </a:rPr>
              <a:t>Algorithm 11.5: </a:t>
            </a:r>
            <a:r>
              <a:rPr lang="en-US" sz="2400" b="1">
                <a:cs typeface="Times New Roman" pitchFamily="18" charset="0"/>
              </a:rPr>
              <a:t>Relational decomposition into 4NF relations with non-additive join property</a:t>
            </a:r>
          </a:p>
          <a:p>
            <a:pPr marL="609600" indent="-609600" algn="just"/>
            <a:r>
              <a:rPr lang="en-US" sz="2000" b="1">
                <a:cs typeface="Times New Roman" pitchFamily="18" charset="0"/>
              </a:rPr>
              <a:t>Input: </a:t>
            </a:r>
            <a:r>
              <a:rPr lang="en-US" sz="2000">
                <a:cs typeface="Times New Roman" pitchFamily="18" charset="0"/>
              </a:rPr>
              <a:t>A universal relation R and a set of functional and multivalued dependencies F.</a:t>
            </a:r>
          </a:p>
          <a:p>
            <a:pPr marL="609600" indent="-609600" algn="just"/>
            <a:endParaRPr lang="en-US" sz="2000">
              <a:cs typeface="Times New Roman" pitchFamily="18" charset="0"/>
            </a:endParaRPr>
          </a:p>
          <a:p>
            <a:pPr marL="609600" indent="-609600" algn="just">
              <a:buSzTx/>
              <a:buFont typeface="Wingdings" pitchFamily="2" charset="2"/>
              <a:buAutoNum type="arabicPeriod"/>
            </a:pPr>
            <a:r>
              <a:rPr lang="en-US" sz="2000">
                <a:cs typeface="Times New Roman" pitchFamily="18" charset="0"/>
              </a:rPr>
              <a:t>Set D := { R };</a:t>
            </a:r>
          </a:p>
          <a:p>
            <a:pPr marL="609600" indent="-609600" algn="just">
              <a:buSzTx/>
              <a:buFont typeface="Wingdings" pitchFamily="2" charset="2"/>
              <a:buAutoNum type="arabicPeriod"/>
            </a:pPr>
            <a:r>
              <a:rPr lang="en-US" sz="2000">
                <a:cs typeface="Times New Roman" pitchFamily="18" charset="0"/>
              </a:rPr>
              <a:t>While there is a relation schema </a:t>
            </a:r>
            <a:r>
              <a:rPr lang="en-US" sz="2000" i="1">
                <a:cs typeface="Times New Roman" pitchFamily="18" charset="0"/>
              </a:rPr>
              <a:t>Q</a:t>
            </a:r>
            <a:r>
              <a:rPr lang="en-US" sz="2000">
                <a:cs typeface="Times New Roman" pitchFamily="18" charset="0"/>
              </a:rPr>
              <a:t> in </a:t>
            </a:r>
            <a:r>
              <a:rPr lang="en-US" sz="2000" i="1">
                <a:cs typeface="Times New Roman" pitchFamily="18" charset="0"/>
              </a:rPr>
              <a:t>D</a:t>
            </a:r>
            <a:r>
              <a:rPr lang="en-US" sz="2000">
                <a:cs typeface="Times New Roman" pitchFamily="18" charset="0"/>
              </a:rPr>
              <a:t> that is not in 4NF do {</a:t>
            </a:r>
          </a:p>
          <a:p>
            <a:pPr marL="609600" indent="-609600" algn="just">
              <a:buSzTx/>
              <a:buFont typeface="Wingdings" pitchFamily="2" charset="2"/>
              <a:buNone/>
            </a:pPr>
            <a:r>
              <a:rPr lang="en-US" sz="2000">
                <a:cs typeface="Times New Roman" pitchFamily="18" charset="0"/>
              </a:rPr>
              <a:t>		choose a relation schema </a:t>
            </a:r>
            <a:r>
              <a:rPr lang="en-US" sz="2000" i="1">
                <a:cs typeface="Times New Roman" pitchFamily="18" charset="0"/>
              </a:rPr>
              <a:t>Q</a:t>
            </a:r>
            <a:r>
              <a:rPr lang="en-US" sz="2000">
                <a:cs typeface="Times New Roman" pitchFamily="18" charset="0"/>
              </a:rPr>
              <a:t> in </a:t>
            </a:r>
            <a:r>
              <a:rPr lang="en-US" sz="2000" i="1">
                <a:cs typeface="Times New Roman" pitchFamily="18" charset="0"/>
              </a:rPr>
              <a:t>D</a:t>
            </a:r>
            <a:r>
              <a:rPr lang="en-US" sz="2000">
                <a:cs typeface="Times New Roman" pitchFamily="18" charset="0"/>
              </a:rPr>
              <a:t> that is not in 4NF;</a:t>
            </a:r>
          </a:p>
          <a:p>
            <a:pPr marL="609600" indent="-609600" algn="just">
              <a:buFont typeface="Wingdings" pitchFamily="2" charset="2"/>
              <a:buNone/>
            </a:pPr>
            <a:r>
              <a:rPr lang="en-US" sz="2000">
                <a:cs typeface="Times New Roman" pitchFamily="18" charset="0"/>
              </a:rPr>
              <a:t>		find a nontrivial MVD </a:t>
            </a:r>
            <a:r>
              <a:rPr lang="en-US" sz="2000" i="1">
                <a:cs typeface="Times New Roman" pitchFamily="18" charset="0"/>
              </a:rPr>
              <a:t>X</a:t>
            </a:r>
            <a:r>
              <a:rPr lang="en-US" sz="2000">
                <a:cs typeface="Times New Roman" pitchFamily="18" charset="0"/>
              </a:rPr>
              <a:t> </a:t>
            </a:r>
            <a:r>
              <a:rPr lang="en-US" sz="1800">
                <a:latin typeface="Times New Roman"/>
                <a:cs typeface="Times New Roman" pitchFamily="18" charset="0"/>
              </a:rPr>
              <a:t>—</a:t>
            </a:r>
            <a:r>
              <a:rPr lang="en-US" sz="1800">
                <a:cs typeface="Times New Roman" pitchFamily="18" charset="0"/>
              </a:rPr>
              <a:t>&gt;&gt;</a:t>
            </a:r>
            <a:r>
              <a:rPr lang="en-US" sz="2000" i="1">
                <a:cs typeface="Times New Roman" pitchFamily="18" charset="0"/>
              </a:rPr>
              <a:t> Y</a:t>
            </a:r>
            <a:r>
              <a:rPr lang="en-US" sz="2000">
                <a:cs typeface="Times New Roman" pitchFamily="18" charset="0"/>
              </a:rPr>
              <a:t> in </a:t>
            </a:r>
            <a:r>
              <a:rPr lang="en-US" sz="2000" i="1">
                <a:cs typeface="Times New Roman" pitchFamily="18" charset="0"/>
              </a:rPr>
              <a:t>Q</a:t>
            </a:r>
            <a:r>
              <a:rPr lang="en-US" sz="2000">
                <a:cs typeface="Times New Roman" pitchFamily="18" charset="0"/>
              </a:rPr>
              <a:t> that violates 4NF;</a:t>
            </a:r>
          </a:p>
          <a:p>
            <a:pPr marL="609600" indent="-609600">
              <a:buFont typeface="Wingdings" pitchFamily="2" charset="2"/>
              <a:buNone/>
            </a:pPr>
            <a:r>
              <a:rPr lang="en-US" sz="2000">
                <a:cs typeface="Times New Roman" pitchFamily="18" charset="0"/>
              </a:rPr>
              <a:t>		replace </a:t>
            </a:r>
            <a:r>
              <a:rPr lang="en-US" sz="2000" i="1">
                <a:cs typeface="Times New Roman" pitchFamily="18" charset="0"/>
              </a:rPr>
              <a:t>Q</a:t>
            </a:r>
            <a:r>
              <a:rPr lang="en-US" sz="2000">
                <a:cs typeface="Times New Roman" pitchFamily="18" charset="0"/>
              </a:rPr>
              <a:t> in </a:t>
            </a:r>
            <a:r>
              <a:rPr lang="en-US" sz="2000" i="1">
                <a:cs typeface="Times New Roman" pitchFamily="18" charset="0"/>
              </a:rPr>
              <a:t>D</a:t>
            </a:r>
            <a:r>
              <a:rPr lang="en-US" sz="2000">
                <a:cs typeface="Times New Roman" pitchFamily="18" charset="0"/>
              </a:rPr>
              <a:t> by two relation schemas (</a:t>
            </a:r>
            <a:r>
              <a:rPr lang="en-US" sz="2000" i="1">
                <a:cs typeface="Times New Roman" pitchFamily="18" charset="0"/>
              </a:rPr>
              <a:t>Q</a:t>
            </a:r>
            <a:r>
              <a:rPr lang="en-US" sz="2000">
                <a:cs typeface="Times New Roman" pitchFamily="18" charset="0"/>
              </a:rPr>
              <a:t> - </a:t>
            </a:r>
            <a:r>
              <a:rPr lang="en-US" sz="2000" i="1">
                <a:cs typeface="Times New Roman" pitchFamily="18" charset="0"/>
              </a:rPr>
              <a:t>Y</a:t>
            </a:r>
            <a:r>
              <a:rPr lang="en-US" sz="2000">
                <a:cs typeface="Times New Roman" pitchFamily="18" charset="0"/>
              </a:rPr>
              <a:t>) and (</a:t>
            </a:r>
            <a:r>
              <a:rPr lang="en-US" sz="2000" i="1">
                <a:cs typeface="Times New Roman" pitchFamily="18" charset="0"/>
              </a:rPr>
              <a:t>X</a:t>
            </a:r>
            <a:r>
              <a:rPr lang="en-US" sz="2000">
                <a:cs typeface="Times New Roman" pitchFamily="18" charset="0"/>
              </a:rPr>
              <a:t> </a:t>
            </a:r>
            <a:r>
              <a:rPr lang="en-US" sz="2000">
                <a:latin typeface="Lucida Grande" pitchFamily="1" charset="0"/>
                <a:cs typeface="Arial" pitchFamily="34" charset="0"/>
              </a:rPr>
              <a:t>υ</a:t>
            </a:r>
            <a:r>
              <a:rPr lang="en-US" sz="2000">
                <a:cs typeface="Times New Roman" pitchFamily="18" charset="0"/>
              </a:rPr>
              <a:t> </a:t>
            </a:r>
            <a:r>
              <a:rPr lang="en-US" sz="2000" i="1">
                <a:cs typeface="Times New Roman" pitchFamily="18" charset="0"/>
              </a:rPr>
              <a:t>Y</a:t>
            </a:r>
            <a:r>
              <a:rPr lang="en-US" sz="2000">
                <a:cs typeface="Times New Roman" pitchFamily="18" charset="0"/>
              </a:rPr>
              <a:t>);</a:t>
            </a:r>
          </a:p>
          <a:p>
            <a:pPr marL="609600" indent="-609600" algn="just">
              <a:buFont typeface="Wingdings" pitchFamily="2" charset="2"/>
              <a:buNone/>
            </a:pPr>
            <a:r>
              <a:rPr lang="en-US" sz="2000">
                <a:cs typeface="Times New Roman" pitchFamily="18" charset="0"/>
              </a:rPr>
              <a:t>	}; </a:t>
            </a:r>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01FF4FCB-937B-40D9-8E3F-D3B890C17A79}" type="slidenum">
              <a:rPr lang="en-US"/>
              <a:pPr/>
              <a:t>196</a:t>
            </a:fld>
            <a:endParaRPr lang="en-CA"/>
          </a:p>
        </p:txBody>
      </p:sp>
      <p:sp>
        <p:nvSpPr>
          <p:cNvPr id="823298" name="Rectangle 2"/>
          <p:cNvSpPr>
            <a:spLocks noGrp="1" noChangeArrowheads="1"/>
          </p:cNvSpPr>
          <p:nvPr>
            <p:ph type="title"/>
          </p:nvPr>
        </p:nvSpPr>
        <p:spPr>
          <a:xfrm>
            <a:off x="254000" y="215900"/>
            <a:ext cx="8712200" cy="1143000"/>
          </a:xfrm>
          <a:noFill/>
          <a:ln/>
        </p:spPr>
        <p:txBody>
          <a:bodyPr/>
          <a:lstStyle/>
          <a:p>
            <a:r>
              <a:rPr lang="en-US" sz="2800">
                <a:cs typeface="Times New Roman" pitchFamily="18" charset="0"/>
              </a:rPr>
              <a:t>4. Join Dependencies and Fifth Normal Form (1)</a:t>
            </a:r>
          </a:p>
        </p:txBody>
      </p:sp>
      <p:sp>
        <p:nvSpPr>
          <p:cNvPr id="823299" name="Rectangle 3"/>
          <p:cNvSpPr>
            <a:spLocks noGrp="1" noChangeArrowheads="1"/>
          </p:cNvSpPr>
          <p:nvPr>
            <p:ph type="body" idx="1"/>
          </p:nvPr>
        </p:nvSpPr>
        <p:spPr>
          <a:xfrm>
            <a:off x="228600" y="1574800"/>
            <a:ext cx="8305800" cy="4749800"/>
          </a:xfrm>
        </p:spPr>
        <p:txBody>
          <a:bodyPr/>
          <a:lstStyle/>
          <a:p>
            <a:pPr marL="609600" indent="-609600" algn="just">
              <a:buFont typeface="Wingdings" pitchFamily="2" charset="2"/>
              <a:buNone/>
            </a:pPr>
            <a:r>
              <a:rPr lang="en-US" sz="2400" b="1" u="sng">
                <a:cs typeface="Times New Roman" pitchFamily="18" charset="0"/>
              </a:rPr>
              <a:t>Definition:</a:t>
            </a:r>
            <a:r>
              <a:rPr lang="en-US" sz="2400" b="1">
                <a:cs typeface="Times New Roman" pitchFamily="18" charset="0"/>
              </a:rPr>
              <a:t> </a:t>
            </a:r>
          </a:p>
          <a:p>
            <a:pPr marL="609600" indent="-609600" algn="just"/>
            <a:r>
              <a:rPr lang="en-US" sz="2400">
                <a:cs typeface="Times New Roman" pitchFamily="18" charset="0"/>
              </a:rPr>
              <a:t>A </a:t>
            </a:r>
            <a:r>
              <a:rPr lang="en-US" sz="2400" b="1">
                <a:cs typeface="Times New Roman" pitchFamily="18" charset="0"/>
              </a:rPr>
              <a:t>join dependency</a:t>
            </a:r>
            <a:r>
              <a:rPr lang="en-US" sz="2400">
                <a:cs typeface="Times New Roman" pitchFamily="18" charset="0"/>
              </a:rPr>
              <a:t> (</a:t>
            </a:r>
            <a:r>
              <a:rPr lang="en-US" sz="2400" b="1">
                <a:cs typeface="Times New Roman" pitchFamily="18" charset="0"/>
              </a:rPr>
              <a:t>JD</a:t>
            </a:r>
            <a:r>
              <a:rPr lang="en-US" sz="2400">
                <a:cs typeface="Times New Roman" pitchFamily="18" charset="0"/>
              </a:rPr>
              <a:t>), denoted by JD(</a:t>
            </a:r>
            <a:r>
              <a:rPr lang="en-US" sz="2400" i="1">
                <a:cs typeface="Times New Roman" pitchFamily="18" charset="0"/>
              </a:rPr>
              <a:t>R</a:t>
            </a:r>
            <a:r>
              <a:rPr lang="en-US" sz="2400" baseline="-30000">
                <a:cs typeface="Times New Roman" pitchFamily="18" charset="0"/>
              </a:rPr>
              <a:t>1</a:t>
            </a:r>
            <a:r>
              <a:rPr lang="en-US" sz="2400">
                <a:cs typeface="Times New Roman" pitchFamily="18" charset="0"/>
              </a:rPr>
              <a:t>, </a:t>
            </a:r>
            <a:r>
              <a:rPr lang="en-US" sz="2400" i="1">
                <a:cs typeface="Times New Roman" pitchFamily="18" charset="0"/>
              </a:rPr>
              <a:t>R</a:t>
            </a:r>
            <a:r>
              <a:rPr lang="en-US" sz="2400" baseline="-30000">
                <a:cs typeface="Times New Roman" pitchFamily="18" charset="0"/>
              </a:rPr>
              <a:t>2</a:t>
            </a:r>
            <a:r>
              <a:rPr lang="en-US" sz="2400">
                <a:cs typeface="Times New Roman" pitchFamily="18" charset="0"/>
              </a:rPr>
              <a:t>, ..., </a:t>
            </a:r>
            <a:r>
              <a:rPr lang="en-US" sz="2400" i="1">
                <a:cs typeface="Times New Roman" pitchFamily="18" charset="0"/>
              </a:rPr>
              <a:t>R</a:t>
            </a:r>
            <a:r>
              <a:rPr lang="en-US" sz="2400" baseline="-30000">
                <a:cs typeface="Times New Roman" pitchFamily="18" charset="0"/>
              </a:rPr>
              <a:t>n</a:t>
            </a:r>
            <a:r>
              <a:rPr lang="en-US" sz="2400">
                <a:cs typeface="Times New Roman" pitchFamily="18" charset="0"/>
              </a:rPr>
              <a:t>), specified on relation schema </a:t>
            </a:r>
            <a:r>
              <a:rPr lang="en-US" sz="2400" i="1">
                <a:cs typeface="Times New Roman" pitchFamily="18" charset="0"/>
              </a:rPr>
              <a:t>R</a:t>
            </a:r>
            <a:r>
              <a:rPr lang="en-US" sz="2400">
                <a:cs typeface="Times New Roman" pitchFamily="18" charset="0"/>
              </a:rPr>
              <a:t>, specifies a constraint on the states </a:t>
            </a:r>
            <a:r>
              <a:rPr lang="en-US" sz="2400" i="1">
                <a:cs typeface="Times New Roman" pitchFamily="18" charset="0"/>
              </a:rPr>
              <a:t>r</a:t>
            </a:r>
            <a:r>
              <a:rPr lang="en-US" sz="2400">
                <a:cs typeface="Times New Roman" pitchFamily="18" charset="0"/>
              </a:rPr>
              <a:t> of </a:t>
            </a:r>
            <a:r>
              <a:rPr lang="en-US" sz="2400" i="1">
                <a:cs typeface="Times New Roman" pitchFamily="18" charset="0"/>
              </a:rPr>
              <a:t>R</a:t>
            </a:r>
            <a:r>
              <a:rPr lang="en-US" sz="2400">
                <a:cs typeface="Times New Roman" pitchFamily="18" charset="0"/>
              </a:rPr>
              <a:t>.</a:t>
            </a:r>
          </a:p>
          <a:p>
            <a:pPr marL="990600" lvl="1" indent="-533400" algn="just"/>
            <a:r>
              <a:rPr lang="en-US" sz="2200">
                <a:cs typeface="Times New Roman" pitchFamily="18" charset="0"/>
              </a:rPr>
              <a:t>The constraint states that every legal state </a:t>
            </a:r>
            <a:r>
              <a:rPr lang="en-US" sz="2200" i="1">
                <a:cs typeface="Times New Roman" pitchFamily="18" charset="0"/>
              </a:rPr>
              <a:t>r</a:t>
            </a:r>
            <a:r>
              <a:rPr lang="en-US" sz="2200">
                <a:cs typeface="Times New Roman" pitchFamily="18" charset="0"/>
              </a:rPr>
              <a:t> of </a:t>
            </a:r>
            <a:r>
              <a:rPr lang="en-US" sz="2200" i="1">
                <a:cs typeface="Times New Roman" pitchFamily="18" charset="0"/>
              </a:rPr>
              <a:t>R</a:t>
            </a:r>
            <a:r>
              <a:rPr lang="en-US" sz="2200">
                <a:cs typeface="Times New Roman" pitchFamily="18" charset="0"/>
              </a:rPr>
              <a:t> should have a non-additive join decomposition into </a:t>
            </a:r>
            <a:r>
              <a:rPr lang="en-US" sz="2200" i="1">
                <a:cs typeface="Times New Roman" pitchFamily="18" charset="0"/>
              </a:rPr>
              <a:t>R</a:t>
            </a:r>
            <a:r>
              <a:rPr lang="en-US" sz="2200" baseline="-30000">
                <a:cs typeface="Times New Roman" pitchFamily="18" charset="0"/>
              </a:rPr>
              <a:t>1</a:t>
            </a:r>
            <a:r>
              <a:rPr lang="en-US" sz="2200">
                <a:cs typeface="Times New Roman" pitchFamily="18" charset="0"/>
              </a:rPr>
              <a:t>, </a:t>
            </a:r>
            <a:r>
              <a:rPr lang="en-US" sz="2200" i="1">
                <a:cs typeface="Times New Roman" pitchFamily="18" charset="0"/>
              </a:rPr>
              <a:t>R</a:t>
            </a:r>
            <a:r>
              <a:rPr lang="en-US" sz="2200" baseline="-30000">
                <a:cs typeface="Times New Roman" pitchFamily="18" charset="0"/>
              </a:rPr>
              <a:t>2</a:t>
            </a:r>
            <a:r>
              <a:rPr lang="en-US" sz="2200">
                <a:cs typeface="Times New Roman" pitchFamily="18" charset="0"/>
              </a:rPr>
              <a:t>, ..., </a:t>
            </a:r>
            <a:r>
              <a:rPr lang="en-US" sz="2200" i="1">
                <a:cs typeface="Times New Roman" pitchFamily="18" charset="0"/>
              </a:rPr>
              <a:t>R</a:t>
            </a:r>
            <a:r>
              <a:rPr lang="en-US" sz="2200" baseline="-30000">
                <a:cs typeface="Times New Roman" pitchFamily="18" charset="0"/>
              </a:rPr>
              <a:t>n</a:t>
            </a:r>
            <a:r>
              <a:rPr lang="en-US" sz="2200">
                <a:cs typeface="Times New Roman" pitchFamily="18" charset="0"/>
              </a:rPr>
              <a:t>; that is, for every such </a:t>
            </a:r>
            <a:r>
              <a:rPr lang="en-US" sz="2200" i="1">
                <a:cs typeface="Times New Roman" pitchFamily="18" charset="0"/>
              </a:rPr>
              <a:t>r</a:t>
            </a:r>
            <a:r>
              <a:rPr lang="en-US" sz="2200">
                <a:cs typeface="Times New Roman" pitchFamily="18" charset="0"/>
              </a:rPr>
              <a:t> we have</a:t>
            </a:r>
          </a:p>
          <a:p>
            <a:pPr marL="990600" lvl="1" indent="-533400" algn="just"/>
            <a:r>
              <a:rPr lang="en-US" sz="2200">
                <a:cs typeface="Times New Roman" pitchFamily="18" charset="0"/>
              </a:rPr>
              <a:t>		* (</a:t>
            </a:r>
            <a:r>
              <a:rPr lang="en-US" sz="2200">
                <a:latin typeface="Symbol" pitchFamily="18" charset="2"/>
              </a:rPr>
              <a:t></a:t>
            </a:r>
            <a:r>
              <a:rPr lang="en-US" sz="2200" i="1" baseline="-30000">
                <a:cs typeface="Times New Roman" pitchFamily="18" charset="0"/>
              </a:rPr>
              <a:t>R1</a:t>
            </a:r>
            <a:r>
              <a:rPr lang="en-US" sz="2200">
                <a:cs typeface="Times New Roman" pitchFamily="18" charset="0"/>
              </a:rPr>
              <a:t>(</a:t>
            </a:r>
            <a:r>
              <a:rPr lang="en-US" sz="2200" i="1">
                <a:cs typeface="Times New Roman" pitchFamily="18" charset="0"/>
              </a:rPr>
              <a:t>r</a:t>
            </a:r>
            <a:r>
              <a:rPr lang="en-US" sz="2200">
                <a:cs typeface="Times New Roman" pitchFamily="18" charset="0"/>
              </a:rPr>
              <a:t>), </a:t>
            </a:r>
            <a:r>
              <a:rPr lang="en-US" sz="2200">
                <a:latin typeface="Symbol" pitchFamily="18" charset="2"/>
              </a:rPr>
              <a:t></a:t>
            </a:r>
            <a:r>
              <a:rPr lang="en-US" sz="2200" i="1" baseline="-30000">
                <a:cs typeface="Times New Roman" pitchFamily="18" charset="0"/>
              </a:rPr>
              <a:t>R2</a:t>
            </a:r>
            <a:r>
              <a:rPr lang="en-US" sz="2200">
                <a:cs typeface="Times New Roman" pitchFamily="18" charset="0"/>
              </a:rPr>
              <a:t>(</a:t>
            </a:r>
            <a:r>
              <a:rPr lang="en-US" sz="2200" i="1">
                <a:cs typeface="Times New Roman" pitchFamily="18" charset="0"/>
              </a:rPr>
              <a:t>r</a:t>
            </a:r>
            <a:r>
              <a:rPr lang="en-US" sz="2200">
                <a:cs typeface="Times New Roman" pitchFamily="18" charset="0"/>
              </a:rPr>
              <a:t>), ..., </a:t>
            </a:r>
            <a:r>
              <a:rPr lang="en-US" sz="2200">
                <a:latin typeface="Symbol" pitchFamily="18" charset="2"/>
              </a:rPr>
              <a:t></a:t>
            </a:r>
            <a:r>
              <a:rPr lang="en-US" sz="2200" i="1" baseline="-30000">
                <a:cs typeface="Times New Roman" pitchFamily="18" charset="0"/>
              </a:rPr>
              <a:t>Rn</a:t>
            </a:r>
            <a:r>
              <a:rPr lang="en-US" sz="2200">
                <a:cs typeface="Times New Roman" pitchFamily="18" charset="0"/>
              </a:rPr>
              <a:t>(</a:t>
            </a:r>
            <a:r>
              <a:rPr lang="en-US" sz="2200" i="1">
                <a:cs typeface="Times New Roman" pitchFamily="18" charset="0"/>
              </a:rPr>
              <a:t>r</a:t>
            </a:r>
            <a:r>
              <a:rPr lang="en-US" sz="2200">
                <a:cs typeface="Times New Roman" pitchFamily="18" charset="0"/>
              </a:rPr>
              <a:t>)) = </a:t>
            </a:r>
            <a:r>
              <a:rPr lang="en-US" sz="2200" i="1">
                <a:cs typeface="Times New Roman" pitchFamily="18" charset="0"/>
              </a:rPr>
              <a:t>r</a:t>
            </a:r>
          </a:p>
          <a:p>
            <a:pPr marL="609600" indent="-609600" algn="just">
              <a:buFont typeface="Wingdings" pitchFamily="2" charset="2"/>
              <a:buNone/>
            </a:pPr>
            <a:r>
              <a:rPr lang="en-US" sz="2400" i="1">
                <a:cs typeface="Times New Roman" pitchFamily="18" charset="0"/>
              </a:rPr>
              <a:t>	</a:t>
            </a:r>
            <a:r>
              <a:rPr lang="en-US" sz="2400" b="1" i="1">
                <a:cs typeface="Times New Roman" pitchFamily="18" charset="0"/>
              </a:rPr>
              <a:t>Note</a:t>
            </a:r>
            <a:r>
              <a:rPr lang="en-US" sz="2400" i="1">
                <a:cs typeface="Times New Roman" pitchFamily="18" charset="0"/>
              </a:rPr>
              <a:t>: an MVD is a special case of a JD where n = 2. </a:t>
            </a:r>
          </a:p>
          <a:p>
            <a:pPr marL="609600" indent="-609600" algn="just"/>
            <a:r>
              <a:rPr lang="en-US" sz="2400">
                <a:cs typeface="Times New Roman" pitchFamily="18" charset="0"/>
              </a:rPr>
              <a:t>A join dependency JD(</a:t>
            </a:r>
            <a:r>
              <a:rPr lang="en-US" sz="2400" i="1">
                <a:cs typeface="Times New Roman" pitchFamily="18" charset="0"/>
              </a:rPr>
              <a:t>R</a:t>
            </a:r>
            <a:r>
              <a:rPr lang="en-US" sz="2400" baseline="-30000">
                <a:cs typeface="Times New Roman" pitchFamily="18" charset="0"/>
              </a:rPr>
              <a:t>1</a:t>
            </a:r>
            <a:r>
              <a:rPr lang="en-US" sz="2400">
                <a:cs typeface="Times New Roman" pitchFamily="18" charset="0"/>
              </a:rPr>
              <a:t>, </a:t>
            </a:r>
            <a:r>
              <a:rPr lang="en-US" sz="2400" i="1">
                <a:cs typeface="Times New Roman" pitchFamily="18" charset="0"/>
              </a:rPr>
              <a:t>R</a:t>
            </a:r>
            <a:r>
              <a:rPr lang="en-US" sz="2400" baseline="-30000">
                <a:cs typeface="Times New Roman" pitchFamily="18" charset="0"/>
              </a:rPr>
              <a:t>2</a:t>
            </a:r>
            <a:r>
              <a:rPr lang="en-US" sz="2400">
                <a:cs typeface="Times New Roman" pitchFamily="18" charset="0"/>
              </a:rPr>
              <a:t>, ..., </a:t>
            </a:r>
            <a:r>
              <a:rPr lang="en-US" sz="2400" i="1">
                <a:cs typeface="Times New Roman" pitchFamily="18" charset="0"/>
              </a:rPr>
              <a:t>R</a:t>
            </a:r>
            <a:r>
              <a:rPr lang="en-US" sz="2400" baseline="-30000">
                <a:cs typeface="Times New Roman" pitchFamily="18" charset="0"/>
              </a:rPr>
              <a:t>n</a:t>
            </a:r>
            <a:r>
              <a:rPr lang="en-US" sz="2400">
                <a:cs typeface="Times New Roman" pitchFamily="18" charset="0"/>
              </a:rPr>
              <a:t>), specified on relation schema </a:t>
            </a:r>
            <a:r>
              <a:rPr lang="en-US" sz="2400" i="1">
                <a:cs typeface="Times New Roman" pitchFamily="18" charset="0"/>
              </a:rPr>
              <a:t>R</a:t>
            </a:r>
            <a:r>
              <a:rPr lang="en-US" sz="2400">
                <a:cs typeface="Times New Roman" pitchFamily="18" charset="0"/>
              </a:rPr>
              <a:t>, is a </a:t>
            </a:r>
            <a:r>
              <a:rPr lang="en-US" sz="2400" b="1">
                <a:cs typeface="Times New Roman" pitchFamily="18" charset="0"/>
              </a:rPr>
              <a:t>trivial JD</a:t>
            </a:r>
            <a:r>
              <a:rPr lang="en-US" sz="2400">
                <a:cs typeface="Times New Roman" pitchFamily="18" charset="0"/>
              </a:rPr>
              <a:t> if one of the relation schemas </a:t>
            </a:r>
            <a:r>
              <a:rPr lang="en-US" sz="2400" i="1">
                <a:cs typeface="Times New Roman" pitchFamily="18" charset="0"/>
              </a:rPr>
              <a:t>R</a:t>
            </a:r>
            <a:r>
              <a:rPr lang="en-US" sz="2400" baseline="-30000">
                <a:cs typeface="Times New Roman" pitchFamily="18" charset="0"/>
              </a:rPr>
              <a:t>i</a:t>
            </a:r>
            <a:r>
              <a:rPr lang="en-US" sz="2400">
                <a:cs typeface="Times New Roman" pitchFamily="18" charset="0"/>
              </a:rPr>
              <a:t> in JD(</a:t>
            </a:r>
            <a:r>
              <a:rPr lang="en-US" sz="2400" i="1">
                <a:cs typeface="Times New Roman" pitchFamily="18" charset="0"/>
              </a:rPr>
              <a:t>R</a:t>
            </a:r>
            <a:r>
              <a:rPr lang="en-US" sz="2400" baseline="-30000">
                <a:cs typeface="Times New Roman" pitchFamily="18" charset="0"/>
              </a:rPr>
              <a:t>1</a:t>
            </a:r>
            <a:r>
              <a:rPr lang="en-US" sz="2400">
                <a:cs typeface="Times New Roman" pitchFamily="18" charset="0"/>
              </a:rPr>
              <a:t>, </a:t>
            </a:r>
            <a:r>
              <a:rPr lang="en-US" sz="2400" i="1">
                <a:cs typeface="Times New Roman" pitchFamily="18" charset="0"/>
              </a:rPr>
              <a:t>R</a:t>
            </a:r>
            <a:r>
              <a:rPr lang="en-US" sz="2400" baseline="-30000">
                <a:cs typeface="Times New Roman" pitchFamily="18" charset="0"/>
              </a:rPr>
              <a:t>2</a:t>
            </a:r>
            <a:r>
              <a:rPr lang="en-US" sz="2400">
                <a:cs typeface="Times New Roman" pitchFamily="18" charset="0"/>
              </a:rPr>
              <a:t>, ..., </a:t>
            </a:r>
            <a:r>
              <a:rPr lang="en-US" sz="2400" i="1">
                <a:cs typeface="Times New Roman" pitchFamily="18" charset="0"/>
              </a:rPr>
              <a:t>R</a:t>
            </a:r>
            <a:r>
              <a:rPr lang="en-US" sz="2400" baseline="-30000">
                <a:cs typeface="Times New Roman" pitchFamily="18" charset="0"/>
              </a:rPr>
              <a:t>n</a:t>
            </a:r>
            <a:r>
              <a:rPr lang="en-US" sz="2400">
                <a:cs typeface="Times New Roman" pitchFamily="18" charset="0"/>
              </a:rPr>
              <a:t>) is equal to </a:t>
            </a:r>
            <a:r>
              <a:rPr lang="en-US" sz="2400" i="1">
                <a:cs typeface="Times New Roman" pitchFamily="18" charset="0"/>
              </a:rPr>
              <a:t>R</a:t>
            </a:r>
            <a:r>
              <a:rPr lang="en-US" sz="2400">
                <a:cs typeface="Times New Roman" pitchFamily="18" charset="0"/>
              </a:rPr>
              <a:t>. </a:t>
            </a:r>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9D0CBF1F-9859-460F-824B-3359154550A9}" type="slidenum">
              <a:rPr lang="en-US"/>
              <a:pPr/>
              <a:t>197</a:t>
            </a:fld>
            <a:endParaRPr lang="en-CA"/>
          </a:p>
        </p:txBody>
      </p:sp>
      <p:sp>
        <p:nvSpPr>
          <p:cNvPr id="825346" name="Rectangle 2"/>
          <p:cNvSpPr>
            <a:spLocks noGrp="1" noChangeArrowheads="1"/>
          </p:cNvSpPr>
          <p:nvPr>
            <p:ph type="title"/>
          </p:nvPr>
        </p:nvSpPr>
        <p:spPr>
          <a:xfrm>
            <a:off x="254000" y="215900"/>
            <a:ext cx="8712200" cy="1143000"/>
          </a:xfrm>
          <a:noFill/>
          <a:ln/>
        </p:spPr>
        <p:txBody>
          <a:bodyPr/>
          <a:lstStyle/>
          <a:p>
            <a:r>
              <a:rPr lang="en-US" sz="2800">
                <a:cs typeface="Times New Roman" pitchFamily="18" charset="0"/>
              </a:rPr>
              <a:t>Join Dependencies and Fifth Normal Form (2)</a:t>
            </a:r>
          </a:p>
        </p:txBody>
      </p:sp>
      <p:sp>
        <p:nvSpPr>
          <p:cNvPr id="825347" name="Rectangle 3"/>
          <p:cNvSpPr>
            <a:spLocks noGrp="1" noChangeArrowheads="1"/>
          </p:cNvSpPr>
          <p:nvPr>
            <p:ph type="body" idx="1"/>
          </p:nvPr>
        </p:nvSpPr>
        <p:spPr>
          <a:xfrm>
            <a:off x="254000" y="1574800"/>
            <a:ext cx="8356600" cy="4978400"/>
          </a:xfrm>
        </p:spPr>
        <p:txBody>
          <a:bodyPr/>
          <a:lstStyle/>
          <a:p>
            <a:pPr marL="609600" indent="-609600" algn="just">
              <a:buFont typeface="Wingdings" pitchFamily="2" charset="2"/>
              <a:buNone/>
            </a:pPr>
            <a:r>
              <a:rPr lang="en-US" b="1" u="sng">
                <a:cs typeface="Times New Roman" pitchFamily="18" charset="0"/>
              </a:rPr>
              <a:t>Definition:</a:t>
            </a:r>
            <a:r>
              <a:rPr lang="en-US" b="1">
                <a:cs typeface="Times New Roman" pitchFamily="18" charset="0"/>
              </a:rPr>
              <a:t> </a:t>
            </a:r>
          </a:p>
          <a:p>
            <a:pPr marL="609600" indent="-609600" algn="just"/>
            <a:r>
              <a:rPr lang="en-US">
                <a:cs typeface="Times New Roman" pitchFamily="18" charset="0"/>
              </a:rPr>
              <a:t>A relation schema </a:t>
            </a:r>
            <a:r>
              <a:rPr lang="en-US" i="1">
                <a:cs typeface="Times New Roman" pitchFamily="18" charset="0"/>
              </a:rPr>
              <a:t>R</a:t>
            </a:r>
            <a:r>
              <a:rPr lang="en-US">
                <a:cs typeface="Times New Roman" pitchFamily="18" charset="0"/>
              </a:rPr>
              <a:t> is in </a:t>
            </a:r>
            <a:r>
              <a:rPr lang="en-US" b="1">
                <a:cs typeface="Times New Roman" pitchFamily="18" charset="0"/>
              </a:rPr>
              <a:t>fifth normal form </a:t>
            </a:r>
            <a:r>
              <a:rPr lang="en-US">
                <a:cs typeface="Times New Roman" pitchFamily="18" charset="0"/>
              </a:rPr>
              <a:t>(</a:t>
            </a:r>
            <a:r>
              <a:rPr lang="en-US" b="1">
                <a:cs typeface="Times New Roman" pitchFamily="18" charset="0"/>
              </a:rPr>
              <a:t>5NF</a:t>
            </a:r>
            <a:r>
              <a:rPr lang="en-US">
                <a:cs typeface="Times New Roman" pitchFamily="18" charset="0"/>
              </a:rPr>
              <a:t>) (or </a:t>
            </a:r>
            <a:r>
              <a:rPr lang="en-US" b="1">
                <a:cs typeface="Times New Roman" pitchFamily="18" charset="0"/>
              </a:rPr>
              <a:t>Project-Join Normal Form </a:t>
            </a:r>
            <a:r>
              <a:rPr lang="en-US">
                <a:cs typeface="Times New Roman" pitchFamily="18" charset="0"/>
              </a:rPr>
              <a:t>(</a:t>
            </a:r>
            <a:r>
              <a:rPr lang="en-US" b="1">
                <a:cs typeface="Times New Roman" pitchFamily="18" charset="0"/>
              </a:rPr>
              <a:t>PJNF</a:t>
            </a:r>
            <a:r>
              <a:rPr lang="en-US">
                <a:cs typeface="Times New Roman" pitchFamily="18" charset="0"/>
              </a:rPr>
              <a:t>)) with respect to a set </a:t>
            </a:r>
            <a:r>
              <a:rPr lang="en-US" i="1">
                <a:cs typeface="Times New Roman" pitchFamily="18" charset="0"/>
              </a:rPr>
              <a:t>F</a:t>
            </a:r>
            <a:r>
              <a:rPr lang="en-US">
                <a:cs typeface="Times New Roman" pitchFamily="18" charset="0"/>
              </a:rPr>
              <a:t> of functional, multivalued, and join dependencies if, </a:t>
            </a:r>
          </a:p>
          <a:p>
            <a:pPr marL="990600" lvl="1" indent="-533400" algn="just"/>
            <a:r>
              <a:rPr lang="en-US">
                <a:cs typeface="Times New Roman" pitchFamily="18" charset="0"/>
              </a:rPr>
              <a:t>for every nontrivial join dependency JD(</a:t>
            </a:r>
            <a:r>
              <a:rPr lang="en-US" i="1">
                <a:cs typeface="Times New Roman" pitchFamily="18" charset="0"/>
              </a:rPr>
              <a:t>R</a:t>
            </a:r>
            <a:r>
              <a:rPr lang="en-US" baseline="-30000">
                <a:cs typeface="Times New Roman" pitchFamily="18" charset="0"/>
              </a:rPr>
              <a:t>1</a:t>
            </a:r>
            <a:r>
              <a:rPr lang="en-US">
                <a:cs typeface="Times New Roman" pitchFamily="18" charset="0"/>
              </a:rPr>
              <a:t>, </a:t>
            </a:r>
            <a:r>
              <a:rPr lang="en-US" i="1">
                <a:cs typeface="Times New Roman" pitchFamily="18" charset="0"/>
              </a:rPr>
              <a:t>R</a:t>
            </a:r>
            <a:r>
              <a:rPr lang="en-US" baseline="-30000">
                <a:cs typeface="Times New Roman" pitchFamily="18" charset="0"/>
              </a:rPr>
              <a:t>2</a:t>
            </a:r>
            <a:r>
              <a:rPr lang="en-US">
                <a:cs typeface="Times New Roman" pitchFamily="18" charset="0"/>
              </a:rPr>
              <a:t>, ..., </a:t>
            </a:r>
            <a:r>
              <a:rPr lang="en-US" i="1">
                <a:cs typeface="Times New Roman" pitchFamily="18" charset="0"/>
              </a:rPr>
              <a:t>R</a:t>
            </a:r>
            <a:r>
              <a:rPr lang="en-US" baseline="-30000">
                <a:cs typeface="Times New Roman" pitchFamily="18" charset="0"/>
              </a:rPr>
              <a:t>n</a:t>
            </a:r>
            <a:r>
              <a:rPr lang="en-US">
                <a:cs typeface="Times New Roman" pitchFamily="18" charset="0"/>
              </a:rPr>
              <a:t>) in </a:t>
            </a:r>
            <a:r>
              <a:rPr lang="en-US" i="1">
                <a:cs typeface="Times New Roman" pitchFamily="18" charset="0"/>
              </a:rPr>
              <a:t>F</a:t>
            </a:r>
            <a:r>
              <a:rPr lang="en-US" baseline="30000">
                <a:cs typeface="Times New Roman" pitchFamily="18" charset="0"/>
              </a:rPr>
              <a:t>+</a:t>
            </a:r>
            <a:r>
              <a:rPr lang="en-US">
                <a:cs typeface="Times New Roman" pitchFamily="18" charset="0"/>
              </a:rPr>
              <a:t> (that is, implied by </a:t>
            </a:r>
            <a:r>
              <a:rPr lang="en-US" i="1">
                <a:cs typeface="Times New Roman" pitchFamily="18" charset="0"/>
              </a:rPr>
              <a:t>F</a:t>
            </a:r>
            <a:r>
              <a:rPr lang="en-US">
                <a:cs typeface="Times New Roman" pitchFamily="18" charset="0"/>
              </a:rPr>
              <a:t>), </a:t>
            </a:r>
          </a:p>
          <a:p>
            <a:pPr marL="1371600" lvl="2" indent="-457200" algn="just"/>
            <a:r>
              <a:rPr lang="en-US">
                <a:cs typeface="Times New Roman" pitchFamily="18" charset="0"/>
              </a:rPr>
              <a:t>every </a:t>
            </a:r>
            <a:r>
              <a:rPr lang="en-US" i="1">
                <a:cs typeface="Times New Roman" pitchFamily="18" charset="0"/>
              </a:rPr>
              <a:t>R</a:t>
            </a:r>
            <a:r>
              <a:rPr lang="en-US" baseline="-30000">
                <a:cs typeface="Times New Roman" pitchFamily="18" charset="0"/>
              </a:rPr>
              <a:t>i</a:t>
            </a:r>
            <a:r>
              <a:rPr lang="en-US">
                <a:cs typeface="Times New Roman" pitchFamily="18" charset="0"/>
              </a:rPr>
              <a:t> is a superkey of </a:t>
            </a:r>
            <a:r>
              <a:rPr lang="en-US" i="1">
                <a:cs typeface="Times New Roman" pitchFamily="18" charset="0"/>
              </a:rPr>
              <a:t>R</a:t>
            </a:r>
            <a:r>
              <a:rPr lang="en-US">
                <a:cs typeface="Times New Roman" pitchFamily="18" charset="0"/>
              </a:rPr>
              <a:t>.</a:t>
            </a:r>
          </a:p>
        </p:txBody>
      </p:sp>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C12FB2F6-C8A9-4221-A162-C89EBA4B9585}" type="slidenum">
              <a:rPr lang="en-US"/>
              <a:pPr/>
              <a:t>198</a:t>
            </a:fld>
            <a:endParaRPr lang="en-CA"/>
          </a:p>
        </p:txBody>
      </p:sp>
      <p:sp>
        <p:nvSpPr>
          <p:cNvPr id="827394" name="Rectangle 2"/>
          <p:cNvSpPr>
            <a:spLocks noGrp="1" noChangeArrowheads="1"/>
          </p:cNvSpPr>
          <p:nvPr>
            <p:ph type="title"/>
          </p:nvPr>
        </p:nvSpPr>
        <p:spPr>
          <a:xfrm>
            <a:off x="254000" y="333375"/>
            <a:ext cx="8712200" cy="1143000"/>
          </a:xfrm>
          <a:noFill/>
          <a:ln/>
        </p:spPr>
        <p:txBody>
          <a:bodyPr/>
          <a:lstStyle/>
          <a:p>
            <a:r>
              <a:rPr lang="en-US" sz="2800">
                <a:cs typeface="Times New Roman" pitchFamily="18" charset="0"/>
              </a:rPr>
              <a:t>Relation SUPPLY with Join Dependency and conversion to Fifth Normal Form</a:t>
            </a:r>
            <a:endParaRPr lang="en-US" sz="2800">
              <a:cs typeface="Times New Roman" pitchFamily="18" charset="0"/>
              <a:sym typeface="Symbol" pitchFamily="18" charset="2"/>
            </a:endParaRPr>
          </a:p>
        </p:txBody>
      </p:sp>
      <p:pic>
        <p:nvPicPr>
          <p:cNvPr id="827397" name="Picture 5" descr="fig11_04a"/>
          <p:cNvPicPr>
            <a:picLocks noChangeAspect="1" noChangeArrowheads="1"/>
          </p:cNvPicPr>
          <p:nvPr/>
        </p:nvPicPr>
        <p:blipFill>
          <a:blip r:embed="rId3"/>
          <a:srcRect/>
          <a:stretch>
            <a:fillRect/>
          </a:stretch>
        </p:blipFill>
        <p:spPr bwMode="auto">
          <a:xfrm>
            <a:off x="609600" y="1600200"/>
            <a:ext cx="7772400" cy="4859338"/>
          </a:xfrm>
          <a:prstGeom prst="rect">
            <a:avLst/>
          </a:prstGeom>
          <a:noFill/>
        </p:spPr>
      </p:pic>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8D07D941-A3DF-404A-AB4A-3B1B3F09394A}" type="slidenum">
              <a:rPr lang="en-US"/>
              <a:pPr/>
              <a:t>199</a:t>
            </a:fld>
            <a:endParaRPr lang="en-CA"/>
          </a:p>
        </p:txBody>
      </p:sp>
      <p:sp>
        <p:nvSpPr>
          <p:cNvPr id="829442" name="Rectangle 2"/>
          <p:cNvSpPr>
            <a:spLocks noGrp="1" noChangeArrowheads="1"/>
          </p:cNvSpPr>
          <p:nvPr>
            <p:ph type="title"/>
          </p:nvPr>
        </p:nvSpPr>
        <p:spPr>
          <a:xfrm>
            <a:off x="254000" y="215900"/>
            <a:ext cx="8712200" cy="1143000"/>
          </a:xfrm>
          <a:noFill/>
          <a:ln/>
        </p:spPr>
        <p:txBody>
          <a:bodyPr/>
          <a:lstStyle/>
          <a:p>
            <a:r>
              <a:rPr lang="en-US" sz="2800">
                <a:cs typeface="Times New Roman" pitchFamily="18" charset="0"/>
              </a:rPr>
              <a:t>5. Inclusion Dependencies (1)</a:t>
            </a:r>
          </a:p>
        </p:txBody>
      </p:sp>
      <p:sp>
        <p:nvSpPr>
          <p:cNvPr id="829443" name="Rectangle 3"/>
          <p:cNvSpPr>
            <a:spLocks noGrp="1" noChangeArrowheads="1"/>
          </p:cNvSpPr>
          <p:nvPr>
            <p:ph type="body" idx="1"/>
          </p:nvPr>
        </p:nvSpPr>
        <p:spPr>
          <a:xfrm>
            <a:off x="304800" y="1651000"/>
            <a:ext cx="8432800" cy="4978400"/>
          </a:xfrm>
        </p:spPr>
        <p:txBody>
          <a:bodyPr/>
          <a:lstStyle/>
          <a:p>
            <a:pPr marL="609600" indent="-609600" algn="just">
              <a:lnSpc>
                <a:spcPct val="80000"/>
              </a:lnSpc>
              <a:buFont typeface="Wingdings" pitchFamily="2" charset="2"/>
              <a:buNone/>
            </a:pPr>
            <a:r>
              <a:rPr lang="en-US" sz="2400" b="1" u="sng">
                <a:cs typeface="Times New Roman" pitchFamily="18" charset="0"/>
              </a:rPr>
              <a:t>Definition:</a:t>
            </a:r>
            <a:r>
              <a:rPr lang="en-US" sz="2400" b="1">
                <a:cs typeface="Times New Roman" pitchFamily="18" charset="0"/>
              </a:rPr>
              <a:t> </a:t>
            </a:r>
          </a:p>
          <a:p>
            <a:pPr marL="609600" indent="-609600" algn="just">
              <a:lnSpc>
                <a:spcPct val="80000"/>
              </a:lnSpc>
            </a:pPr>
            <a:r>
              <a:rPr lang="en-US" sz="2400">
                <a:cs typeface="Times New Roman" pitchFamily="18" charset="0"/>
              </a:rPr>
              <a:t>An </a:t>
            </a:r>
            <a:r>
              <a:rPr lang="en-US" sz="2400" b="1">
                <a:cs typeface="Times New Roman" pitchFamily="18" charset="0"/>
              </a:rPr>
              <a:t>inclusion dependency</a:t>
            </a:r>
            <a:r>
              <a:rPr lang="en-US" sz="2400">
                <a:cs typeface="Times New Roman" pitchFamily="18" charset="0"/>
              </a:rPr>
              <a:t> </a:t>
            </a:r>
            <a:r>
              <a:rPr lang="en-US" sz="2400" i="1">
                <a:cs typeface="Times New Roman" pitchFamily="18" charset="0"/>
              </a:rPr>
              <a:t>R</a:t>
            </a:r>
            <a:r>
              <a:rPr lang="en-US" sz="2400">
                <a:cs typeface="Times New Roman" pitchFamily="18" charset="0"/>
              </a:rPr>
              <a:t>.</a:t>
            </a:r>
            <a:r>
              <a:rPr lang="en-US" sz="2400" i="1">
                <a:cs typeface="Times New Roman" pitchFamily="18" charset="0"/>
              </a:rPr>
              <a:t>X</a:t>
            </a:r>
            <a:r>
              <a:rPr lang="en-US" sz="2400">
                <a:cs typeface="Times New Roman" pitchFamily="18" charset="0"/>
              </a:rPr>
              <a:t> &lt; </a:t>
            </a:r>
            <a:r>
              <a:rPr lang="en-US" sz="2400" i="1">
                <a:cs typeface="Times New Roman" pitchFamily="18" charset="0"/>
              </a:rPr>
              <a:t>S</a:t>
            </a:r>
            <a:r>
              <a:rPr lang="en-US" sz="2400">
                <a:cs typeface="Times New Roman" pitchFamily="18" charset="0"/>
              </a:rPr>
              <a:t>.</a:t>
            </a:r>
            <a:r>
              <a:rPr lang="en-US" sz="2400" i="1">
                <a:cs typeface="Times New Roman" pitchFamily="18" charset="0"/>
              </a:rPr>
              <a:t>Y</a:t>
            </a:r>
            <a:r>
              <a:rPr lang="en-US" sz="2400">
                <a:cs typeface="Times New Roman" pitchFamily="18" charset="0"/>
              </a:rPr>
              <a:t> between two sets of attributes</a:t>
            </a:r>
            <a:r>
              <a:rPr lang="en-US" sz="2400">
                <a:latin typeface="Times New Roman"/>
                <a:cs typeface="Times New Roman" pitchFamily="18" charset="0"/>
              </a:rPr>
              <a:t>—</a:t>
            </a:r>
            <a:r>
              <a:rPr lang="en-US" sz="2400" i="1">
                <a:cs typeface="Times New Roman" pitchFamily="18" charset="0"/>
              </a:rPr>
              <a:t>X</a:t>
            </a:r>
            <a:r>
              <a:rPr lang="en-US" sz="2400">
                <a:cs typeface="Times New Roman" pitchFamily="18" charset="0"/>
              </a:rPr>
              <a:t> of relation schema </a:t>
            </a:r>
            <a:r>
              <a:rPr lang="en-US" sz="2400" i="1">
                <a:cs typeface="Times New Roman" pitchFamily="18" charset="0"/>
              </a:rPr>
              <a:t>R</a:t>
            </a:r>
            <a:r>
              <a:rPr lang="en-US" sz="2400">
                <a:cs typeface="Times New Roman" pitchFamily="18" charset="0"/>
              </a:rPr>
              <a:t>, and </a:t>
            </a:r>
            <a:r>
              <a:rPr lang="en-US" sz="2400" i="1">
                <a:cs typeface="Times New Roman" pitchFamily="18" charset="0"/>
              </a:rPr>
              <a:t>Y</a:t>
            </a:r>
            <a:r>
              <a:rPr lang="en-US" sz="2400">
                <a:cs typeface="Times New Roman" pitchFamily="18" charset="0"/>
              </a:rPr>
              <a:t> of relation schema </a:t>
            </a:r>
            <a:r>
              <a:rPr lang="en-US" sz="2400" i="1">
                <a:cs typeface="Times New Roman" pitchFamily="18" charset="0"/>
              </a:rPr>
              <a:t>S</a:t>
            </a:r>
            <a:r>
              <a:rPr lang="en-US" sz="2400">
                <a:latin typeface="Times New Roman"/>
                <a:cs typeface="Times New Roman" pitchFamily="18" charset="0"/>
              </a:rPr>
              <a:t>—</a:t>
            </a:r>
            <a:r>
              <a:rPr lang="en-US" sz="2400">
                <a:cs typeface="Times New Roman" pitchFamily="18" charset="0"/>
              </a:rPr>
              <a:t>specifies the constraint that, at any specific time when </a:t>
            </a:r>
            <a:r>
              <a:rPr lang="en-US" sz="2400" i="1">
                <a:cs typeface="Times New Roman" pitchFamily="18" charset="0"/>
              </a:rPr>
              <a:t>r</a:t>
            </a:r>
            <a:r>
              <a:rPr lang="en-US" sz="2400">
                <a:cs typeface="Times New Roman" pitchFamily="18" charset="0"/>
              </a:rPr>
              <a:t> is a relation state of </a:t>
            </a:r>
            <a:r>
              <a:rPr lang="en-US" sz="2400" i="1">
                <a:cs typeface="Times New Roman" pitchFamily="18" charset="0"/>
              </a:rPr>
              <a:t>R</a:t>
            </a:r>
            <a:r>
              <a:rPr lang="en-US" sz="2400">
                <a:cs typeface="Times New Roman" pitchFamily="18" charset="0"/>
              </a:rPr>
              <a:t> and </a:t>
            </a:r>
            <a:r>
              <a:rPr lang="en-US" sz="2400" i="1">
                <a:cs typeface="Times New Roman" pitchFamily="18" charset="0"/>
              </a:rPr>
              <a:t>s</a:t>
            </a:r>
            <a:r>
              <a:rPr lang="en-US" sz="2400">
                <a:cs typeface="Times New Roman" pitchFamily="18" charset="0"/>
              </a:rPr>
              <a:t> a relation state of </a:t>
            </a:r>
            <a:r>
              <a:rPr lang="en-US" sz="2400" i="1">
                <a:cs typeface="Times New Roman" pitchFamily="18" charset="0"/>
              </a:rPr>
              <a:t>S</a:t>
            </a:r>
            <a:r>
              <a:rPr lang="en-US" sz="2400">
                <a:cs typeface="Times New Roman" pitchFamily="18" charset="0"/>
              </a:rPr>
              <a:t>, we must have</a:t>
            </a:r>
            <a:r>
              <a:rPr lang="en-US" sz="2400">
                <a:latin typeface="MathematicalPi 1" pitchFamily="82" charset="0"/>
                <a:cs typeface="Times New Roman" pitchFamily="18" charset="0"/>
              </a:rPr>
              <a:t>		</a:t>
            </a:r>
          </a:p>
          <a:p>
            <a:pPr marL="990600" lvl="1" indent="-533400" algn="ctr">
              <a:lnSpc>
                <a:spcPct val="80000"/>
              </a:lnSpc>
              <a:buFont typeface="Wingdings" pitchFamily="2" charset="2"/>
              <a:buNone/>
            </a:pPr>
            <a:r>
              <a:rPr lang="en-US" sz="2200">
                <a:latin typeface="Symbol" pitchFamily="18" charset="2"/>
              </a:rPr>
              <a:t></a:t>
            </a:r>
            <a:r>
              <a:rPr lang="en-US" sz="2200" baseline="-30000">
                <a:cs typeface="Times New Roman" pitchFamily="18" charset="0"/>
              </a:rPr>
              <a:t>X</a:t>
            </a:r>
            <a:r>
              <a:rPr lang="en-US" sz="2200">
                <a:cs typeface="Times New Roman" pitchFamily="18" charset="0"/>
              </a:rPr>
              <a:t>(r(R)) </a:t>
            </a:r>
            <a:r>
              <a:rPr lang="en-US" sz="2000" i="1">
                <a:cs typeface="Times New Roman" pitchFamily="18" charset="0"/>
                <a:sym typeface="Symbol" pitchFamily="18" charset="2"/>
              </a:rPr>
              <a:t></a:t>
            </a:r>
            <a:r>
              <a:rPr lang="en-US" sz="2000">
                <a:cs typeface="Times New Roman" pitchFamily="18" charset="0"/>
              </a:rPr>
              <a:t> </a:t>
            </a:r>
            <a:r>
              <a:rPr lang="en-US" sz="2200">
                <a:latin typeface="Symbol" pitchFamily="18" charset="2"/>
              </a:rPr>
              <a:t></a:t>
            </a:r>
            <a:r>
              <a:rPr lang="en-US" sz="2200" baseline="-30000">
                <a:cs typeface="Times New Roman" pitchFamily="18" charset="0"/>
              </a:rPr>
              <a:t>Y</a:t>
            </a:r>
            <a:r>
              <a:rPr lang="en-US" sz="2200">
                <a:cs typeface="Times New Roman" pitchFamily="18" charset="0"/>
              </a:rPr>
              <a:t>(s(S))</a:t>
            </a:r>
          </a:p>
          <a:p>
            <a:pPr marL="609600" indent="-609600" algn="just">
              <a:lnSpc>
                <a:spcPct val="80000"/>
              </a:lnSpc>
            </a:pPr>
            <a:r>
              <a:rPr lang="en-US" sz="2400" b="1">
                <a:cs typeface="Times New Roman" pitchFamily="18" charset="0"/>
              </a:rPr>
              <a:t>Note</a:t>
            </a:r>
            <a:r>
              <a:rPr lang="en-US" sz="2400">
                <a:cs typeface="Times New Roman" pitchFamily="18" charset="0"/>
              </a:rPr>
              <a:t>: </a:t>
            </a:r>
          </a:p>
          <a:p>
            <a:pPr marL="990600" lvl="1" indent="-533400" algn="just">
              <a:lnSpc>
                <a:spcPct val="80000"/>
              </a:lnSpc>
            </a:pPr>
            <a:r>
              <a:rPr lang="en-US" sz="2200">
                <a:cs typeface="Times New Roman" pitchFamily="18" charset="0"/>
              </a:rPr>
              <a:t>The </a:t>
            </a:r>
            <a:r>
              <a:rPr lang="en-US" sz="2200">
                <a:latin typeface="MathematicalPi 4" pitchFamily="82" charset="0"/>
                <a:cs typeface="Times New Roman" pitchFamily="18" charset="0"/>
              </a:rPr>
              <a:t>?</a:t>
            </a:r>
            <a:r>
              <a:rPr lang="en-US" sz="2200">
                <a:cs typeface="Times New Roman" pitchFamily="18" charset="0"/>
              </a:rPr>
              <a:t> (subset) relationship does not necessarily have to be a proper subset. </a:t>
            </a:r>
          </a:p>
          <a:p>
            <a:pPr marL="990600" lvl="1" indent="-533400" algn="just">
              <a:lnSpc>
                <a:spcPct val="80000"/>
              </a:lnSpc>
            </a:pPr>
            <a:r>
              <a:rPr lang="en-US" sz="2200">
                <a:cs typeface="Times New Roman" pitchFamily="18" charset="0"/>
              </a:rPr>
              <a:t>The sets of attributes on which the inclusion dependency is specified</a:t>
            </a:r>
            <a:r>
              <a:rPr lang="en-US" sz="2200">
                <a:latin typeface="Times New Roman"/>
                <a:cs typeface="Times New Roman" pitchFamily="18" charset="0"/>
              </a:rPr>
              <a:t>—</a:t>
            </a:r>
            <a:r>
              <a:rPr lang="en-US" sz="2200" i="1">
                <a:cs typeface="Times New Roman" pitchFamily="18" charset="0"/>
              </a:rPr>
              <a:t>X</a:t>
            </a:r>
            <a:r>
              <a:rPr lang="en-US" sz="2200">
                <a:cs typeface="Times New Roman" pitchFamily="18" charset="0"/>
              </a:rPr>
              <a:t> of </a:t>
            </a:r>
            <a:r>
              <a:rPr lang="en-US" sz="2200" i="1">
                <a:cs typeface="Times New Roman" pitchFamily="18" charset="0"/>
              </a:rPr>
              <a:t>R</a:t>
            </a:r>
            <a:r>
              <a:rPr lang="en-US" sz="2200">
                <a:cs typeface="Times New Roman" pitchFamily="18" charset="0"/>
              </a:rPr>
              <a:t> and </a:t>
            </a:r>
            <a:r>
              <a:rPr lang="en-US" sz="2200" i="1">
                <a:cs typeface="Times New Roman" pitchFamily="18" charset="0"/>
              </a:rPr>
              <a:t>Y</a:t>
            </a:r>
            <a:r>
              <a:rPr lang="en-US" sz="2200">
                <a:cs typeface="Times New Roman" pitchFamily="18" charset="0"/>
              </a:rPr>
              <a:t> of </a:t>
            </a:r>
            <a:r>
              <a:rPr lang="en-US" sz="2200" i="1">
                <a:cs typeface="Times New Roman" pitchFamily="18" charset="0"/>
              </a:rPr>
              <a:t>S</a:t>
            </a:r>
            <a:r>
              <a:rPr lang="en-US" sz="2200">
                <a:latin typeface="Times New Roman"/>
                <a:cs typeface="Times New Roman" pitchFamily="18" charset="0"/>
              </a:rPr>
              <a:t>—</a:t>
            </a:r>
            <a:r>
              <a:rPr lang="en-US" sz="2200">
                <a:cs typeface="Times New Roman" pitchFamily="18" charset="0"/>
              </a:rPr>
              <a:t>must have the same number of attributes.</a:t>
            </a:r>
          </a:p>
          <a:p>
            <a:pPr marL="990600" lvl="1" indent="-533400" algn="just">
              <a:lnSpc>
                <a:spcPct val="80000"/>
              </a:lnSpc>
            </a:pPr>
            <a:r>
              <a:rPr lang="en-US" sz="2200">
                <a:cs typeface="Times New Roman" pitchFamily="18" charset="0"/>
              </a:rPr>
              <a:t>In addition, the domains for each pair of corresponding attributes should be compatible.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5844D832-5F27-4FB4-B5A3-3C059F68EE34}" type="slidenum">
              <a:rPr lang="en-US"/>
              <a:pPr/>
              <a:t>2</a:t>
            </a:fld>
            <a:endParaRPr lang="en-CA"/>
          </a:p>
        </p:txBody>
      </p:sp>
      <p:sp>
        <p:nvSpPr>
          <p:cNvPr id="667654" name="Rectangle 6"/>
          <p:cNvSpPr>
            <a:spLocks noGrp="1" noChangeArrowheads="1"/>
          </p:cNvSpPr>
          <p:nvPr>
            <p:ph type="title"/>
          </p:nvPr>
        </p:nvSpPr>
        <p:spPr/>
        <p:txBody>
          <a:bodyPr/>
          <a:lstStyle/>
          <a:p>
            <a:r>
              <a:rPr lang="en-US" dirty="0" smtClean="0"/>
              <a:t>Outline</a:t>
            </a:r>
            <a:endParaRPr lang="en-US" dirty="0"/>
          </a:p>
        </p:txBody>
      </p:sp>
      <p:sp>
        <p:nvSpPr>
          <p:cNvPr id="667655" name="Rectangle 7"/>
          <p:cNvSpPr>
            <a:spLocks noGrp="1" noChangeArrowheads="1"/>
          </p:cNvSpPr>
          <p:nvPr>
            <p:ph type="body" idx="1"/>
          </p:nvPr>
        </p:nvSpPr>
        <p:spPr/>
        <p:txBody>
          <a:bodyPr/>
          <a:lstStyle/>
          <a:p>
            <a:r>
              <a:rPr lang="en-US" dirty="0"/>
              <a:t>Relational Model Concepts</a:t>
            </a:r>
          </a:p>
          <a:p>
            <a:r>
              <a:rPr lang="en-US" dirty="0"/>
              <a:t>Relational Model Constraints and Relational Database Schemas</a:t>
            </a:r>
          </a:p>
          <a:p>
            <a:r>
              <a:rPr lang="en-US" dirty="0"/>
              <a:t>Update Operations and Dealing with Constraint Violations</a:t>
            </a:r>
          </a:p>
          <a:p>
            <a:endParaRPr lang="en-US"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8D50033C-FCEE-49E5-BD61-D044DDDB3B5D}" type="slidenum">
              <a:rPr lang="en-US"/>
              <a:pPr/>
              <a:t>20</a:t>
            </a:fld>
            <a:endParaRPr lang="en-CA"/>
          </a:p>
        </p:txBody>
      </p:sp>
      <p:sp>
        <p:nvSpPr>
          <p:cNvPr id="696324" name="Rectangle 4"/>
          <p:cNvSpPr>
            <a:spLocks noGrp="1" noChangeArrowheads="1"/>
          </p:cNvSpPr>
          <p:nvPr>
            <p:ph type="title"/>
          </p:nvPr>
        </p:nvSpPr>
        <p:spPr/>
        <p:txBody>
          <a:bodyPr/>
          <a:lstStyle/>
          <a:p>
            <a:r>
              <a:rPr lang="en-US"/>
              <a:t>Relational Integrity Constraints</a:t>
            </a:r>
          </a:p>
        </p:txBody>
      </p:sp>
      <p:sp>
        <p:nvSpPr>
          <p:cNvPr id="696325" name="Rectangle 5"/>
          <p:cNvSpPr>
            <a:spLocks noGrp="1" noChangeArrowheads="1"/>
          </p:cNvSpPr>
          <p:nvPr>
            <p:ph type="body" idx="1"/>
          </p:nvPr>
        </p:nvSpPr>
        <p:spPr/>
        <p:txBody>
          <a:bodyPr/>
          <a:lstStyle/>
          <a:p>
            <a:r>
              <a:rPr lang="en-US" sz="2400"/>
              <a:t>Constraints are </a:t>
            </a:r>
            <a:r>
              <a:rPr lang="en-US" sz="2400" b="1"/>
              <a:t>conditions</a:t>
            </a:r>
            <a:r>
              <a:rPr lang="en-US" sz="2400"/>
              <a:t> that must hold on </a:t>
            </a:r>
            <a:r>
              <a:rPr lang="en-US" sz="2400" b="1"/>
              <a:t>all</a:t>
            </a:r>
            <a:r>
              <a:rPr lang="en-US" sz="2400"/>
              <a:t>  valid relation states.</a:t>
            </a:r>
          </a:p>
          <a:p>
            <a:r>
              <a:rPr lang="en-US" sz="2400"/>
              <a:t>There are three </a:t>
            </a:r>
            <a:r>
              <a:rPr lang="en-US" sz="2400" i="1"/>
              <a:t>main types</a:t>
            </a:r>
            <a:r>
              <a:rPr lang="en-US" sz="2400"/>
              <a:t> of constraints in the relational model:</a:t>
            </a:r>
          </a:p>
          <a:p>
            <a:pPr lvl="1"/>
            <a:r>
              <a:rPr lang="en-US" sz="2200" b="1"/>
              <a:t>Key</a:t>
            </a:r>
            <a:r>
              <a:rPr lang="en-US" sz="2200"/>
              <a:t> constraints</a:t>
            </a:r>
          </a:p>
          <a:p>
            <a:pPr lvl="1"/>
            <a:r>
              <a:rPr lang="en-US" sz="2200" b="1"/>
              <a:t>Entity</a:t>
            </a:r>
            <a:r>
              <a:rPr lang="en-US" sz="2200"/>
              <a:t> </a:t>
            </a:r>
            <a:r>
              <a:rPr lang="en-US" sz="2200" b="1"/>
              <a:t>integrity</a:t>
            </a:r>
            <a:r>
              <a:rPr lang="en-US" sz="2200"/>
              <a:t> constraints</a:t>
            </a:r>
          </a:p>
          <a:p>
            <a:pPr lvl="1"/>
            <a:r>
              <a:rPr lang="en-US" sz="2200" b="1"/>
              <a:t>Referential integrity</a:t>
            </a:r>
            <a:r>
              <a:rPr lang="en-US" sz="2200"/>
              <a:t> constraints</a:t>
            </a:r>
          </a:p>
          <a:p>
            <a:r>
              <a:rPr lang="en-US" sz="2400"/>
              <a:t>Another implicit constraint is the </a:t>
            </a:r>
            <a:r>
              <a:rPr lang="en-US" sz="2400" b="1"/>
              <a:t>domain</a:t>
            </a:r>
            <a:r>
              <a:rPr lang="en-US" sz="2400"/>
              <a:t> constraint</a:t>
            </a:r>
          </a:p>
          <a:p>
            <a:pPr lvl="1"/>
            <a:r>
              <a:rPr lang="en-US" sz="2200"/>
              <a:t>Every value in a tuple must be from the </a:t>
            </a:r>
            <a:r>
              <a:rPr lang="en-US" sz="2200" i="1"/>
              <a:t>domain of its attribute</a:t>
            </a:r>
            <a:r>
              <a:rPr lang="en-US" sz="2200"/>
              <a:t> (or it could be </a:t>
            </a:r>
            <a:r>
              <a:rPr lang="en-US" sz="2200" b="1"/>
              <a:t>null</a:t>
            </a:r>
            <a:r>
              <a:rPr lang="en-US" sz="2200"/>
              <a:t>, if allowed for that attribute)</a:t>
            </a:r>
          </a:p>
        </p:txBody>
      </p:sp>
    </p:spTree>
  </p:cSld>
  <p:clrMapOvr>
    <a:masterClrMapping/>
  </p:clrMapOvr>
  <p:transition spd="med"/>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E480F106-6ADA-4DA8-BA4B-0C0FD7F5933C}" type="slidenum">
              <a:rPr lang="en-US"/>
              <a:pPr/>
              <a:t>200</a:t>
            </a:fld>
            <a:endParaRPr lang="en-CA"/>
          </a:p>
        </p:txBody>
      </p:sp>
      <p:sp>
        <p:nvSpPr>
          <p:cNvPr id="831490" name="Rectangle 2"/>
          <p:cNvSpPr>
            <a:spLocks noGrp="1" noChangeArrowheads="1"/>
          </p:cNvSpPr>
          <p:nvPr>
            <p:ph type="title"/>
          </p:nvPr>
        </p:nvSpPr>
        <p:spPr>
          <a:xfrm>
            <a:off x="254000" y="215900"/>
            <a:ext cx="8712200" cy="1143000"/>
          </a:xfrm>
          <a:noFill/>
          <a:ln/>
        </p:spPr>
        <p:txBody>
          <a:bodyPr/>
          <a:lstStyle/>
          <a:p>
            <a:r>
              <a:rPr lang="en-US" sz="2800">
                <a:cs typeface="Times New Roman" pitchFamily="18" charset="0"/>
              </a:rPr>
              <a:t>Inclusion Dependencies (2)</a:t>
            </a:r>
          </a:p>
        </p:txBody>
      </p:sp>
      <p:sp>
        <p:nvSpPr>
          <p:cNvPr id="831491" name="Rectangle 3"/>
          <p:cNvSpPr>
            <a:spLocks noGrp="1" noChangeArrowheads="1"/>
          </p:cNvSpPr>
          <p:nvPr>
            <p:ph type="body" idx="1"/>
          </p:nvPr>
        </p:nvSpPr>
        <p:spPr>
          <a:xfrm>
            <a:off x="152400" y="1651000"/>
            <a:ext cx="8483600" cy="4749800"/>
          </a:xfrm>
        </p:spPr>
        <p:txBody>
          <a:bodyPr/>
          <a:lstStyle/>
          <a:p>
            <a:pPr marL="609600" indent="-609600" algn="just">
              <a:lnSpc>
                <a:spcPct val="90000"/>
              </a:lnSpc>
            </a:pPr>
            <a:r>
              <a:rPr lang="en-US" b="1">
                <a:cs typeface="Times New Roman" pitchFamily="18" charset="0"/>
              </a:rPr>
              <a:t>Objective of Inclusion Dependencies</a:t>
            </a:r>
            <a:r>
              <a:rPr lang="en-US" sz="2400" b="1">
                <a:cs typeface="Times New Roman" pitchFamily="18" charset="0"/>
              </a:rPr>
              <a:t>:</a:t>
            </a:r>
          </a:p>
          <a:p>
            <a:pPr marL="990600" lvl="1" indent="-533400" algn="just">
              <a:lnSpc>
                <a:spcPct val="90000"/>
              </a:lnSpc>
            </a:pPr>
            <a:r>
              <a:rPr lang="en-US" sz="2200">
                <a:cs typeface="Times New Roman" pitchFamily="18" charset="0"/>
              </a:rPr>
              <a:t>To formalize two types of interrelational constraints which cannot be expressed using F.D.s or MVDs:</a:t>
            </a:r>
          </a:p>
          <a:p>
            <a:pPr marL="1371600" lvl="2" indent="-457200" algn="just">
              <a:lnSpc>
                <a:spcPct val="90000"/>
              </a:lnSpc>
            </a:pPr>
            <a:r>
              <a:rPr lang="en-US">
                <a:cs typeface="Times New Roman" pitchFamily="18" charset="0"/>
              </a:rPr>
              <a:t>Referential integrity constraints</a:t>
            </a:r>
          </a:p>
          <a:p>
            <a:pPr marL="1371600" lvl="2" indent="-457200" algn="just">
              <a:lnSpc>
                <a:spcPct val="90000"/>
              </a:lnSpc>
            </a:pPr>
            <a:r>
              <a:rPr lang="en-US">
                <a:cs typeface="Times New Roman" pitchFamily="18" charset="0"/>
              </a:rPr>
              <a:t>Class/subclass relationships</a:t>
            </a:r>
          </a:p>
          <a:p>
            <a:pPr marL="609600" indent="-609600" algn="just">
              <a:lnSpc>
                <a:spcPct val="90000"/>
              </a:lnSpc>
            </a:pPr>
            <a:r>
              <a:rPr lang="en-US" b="1">
                <a:cs typeface="Times New Roman" pitchFamily="18" charset="0"/>
              </a:rPr>
              <a:t>Inclusion dependency inference rules</a:t>
            </a:r>
            <a:r>
              <a:rPr lang="en-US" sz="2400" b="1">
                <a:cs typeface="Times New Roman" pitchFamily="18" charset="0"/>
              </a:rPr>
              <a:t> </a:t>
            </a:r>
          </a:p>
          <a:p>
            <a:pPr marL="990600" lvl="1" indent="-533400" algn="just">
              <a:lnSpc>
                <a:spcPct val="90000"/>
              </a:lnSpc>
            </a:pPr>
            <a:r>
              <a:rPr lang="en-US" sz="2200" b="1">
                <a:cs typeface="Times New Roman" pitchFamily="18" charset="0"/>
              </a:rPr>
              <a:t>IDIR1</a:t>
            </a:r>
            <a:r>
              <a:rPr lang="en-US" sz="2200">
                <a:cs typeface="Times New Roman" pitchFamily="18" charset="0"/>
              </a:rPr>
              <a:t> (</a:t>
            </a:r>
            <a:r>
              <a:rPr lang="en-US" sz="2200" b="1">
                <a:cs typeface="Times New Roman" pitchFamily="18" charset="0"/>
              </a:rPr>
              <a:t>reflexivity</a:t>
            </a:r>
            <a:r>
              <a:rPr lang="en-US" sz="2200">
                <a:cs typeface="Times New Roman" pitchFamily="18" charset="0"/>
              </a:rPr>
              <a:t>): </a:t>
            </a:r>
            <a:r>
              <a:rPr lang="en-US" sz="2200" i="1">
                <a:cs typeface="Times New Roman" pitchFamily="18" charset="0"/>
              </a:rPr>
              <a:t>R</a:t>
            </a:r>
            <a:r>
              <a:rPr lang="en-US" sz="2200">
                <a:cs typeface="Times New Roman" pitchFamily="18" charset="0"/>
              </a:rPr>
              <a:t>.</a:t>
            </a:r>
            <a:r>
              <a:rPr lang="en-US" sz="2200" i="1">
                <a:cs typeface="Times New Roman" pitchFamily="18" charset="0"/>
              </a:rPr>
              <a:t>X</a:t>
            </a:r>
            <a:r>
              <a:rPr lang="en-US" sz="2200">
                <a:cs typeface="Times New Roman" pitchFamily="18" charset="0"/>
              </a:rPr>
              <a:t> &lt; </a:t>
            </a:r>
            <a:r>
              <a:rPr lang="en-US" sz="2200" i="1">
                <a:cs typeface="Times New Roman" pitchFamily="18" charset="0"/>
              </a:rPr>
              <a:t>R</a:t>
            </a:r>
            <a:r>
              <a:rPr lang="en-US" sz="2200">
                <a:cs typeface="Times New Roman" pitchFamily="18" charset="0"/>
              </a:rPr>
              <a:t>.</a:t>
            </a:r>
            <a:r>
              <a:rPr lang="en-US" sz="2200" i="1">
                <a:cs typeface="Times New Roman" pitchFamily="18" charset="0"/>
              </a:rPr>
              <a:t>X</a:t>
            </a:r>
            <a:r>
              <a:rPr lang="en-US" sz="2200">
                <a:cs typeface="Times New Roman" pitchFamily="18" charset="0"/>
              </a:rPr>
              <a:t>.</a:t>
            </a:r>
          </a:p>
          <a:p>
            <a:pPr marL="990600" lvl="1" indent="-533400" algn="just">
              <a:lnSpc>
                <a:spcPct val="90000"/>
              </a:lnSpc>
            </a:pPr>
            <a:r>
              <a:rPr lang="en-US" sz="2200" b="1">
                <a:cs typeface="Times New Roman" pitchFamily="18" charset="0"/>
              </a:rPr>
              <a:t>IDIR2</a:t>
            </a:r>
            <a:r>
              <a:rPr lang="en-US" sz="2200">
                <a:cs typeface="Times New Roman" pitchFamily="18" charset="0"/>
              </a:rPr>
              <a:t> (</a:t>
            </a:r>
            <a:r>
              <a:rPr lang="en-US" sz="2200" b="1">
                <a:cs typeface="Times New Roman" pitchFamily="18" charset="0"/>
              </a:rPr>
              <a:t>attribute correspondence</a:t>
            </a:r>
            <a:r>
              <a:rPr lang="en-US" sz="2200">
                <a:cs typeface="Times New Roman" pitchFamily="18" charset="0"/>
              </a:rPr>
              <a:t>): If </a:t>
            </a:r>
            <a:r>
              <a:rPr lang="en-US" sz="2200" i="1">
                <a:cs typeface="Times New Roman" pitchFamily="18" charset="0"/>
              </a:rPr>
              <a:t>R</a:t>
            </a:r>
            <a:r>
              <a:rPr lang="en-US" sz="2200">
                <a:cs typeface="Times New Roman" pitchFamily="18" charset="0"/>
              </a:rPr>
              <a:t>.</a:t>
            </a:r>
            <a:r>
              <a:rPr lang="en-US" sz="2200" i="1">
                <a:cs typeface="Times New Roman" pitchFamily="18" charset="0"/>
              </a:rPr>
              <a:t>X</a:t>
            </a:r>
            <a:r>
              <a:rPr lang="en-US" sz="2200">
                <a:cs typeface="Times New Roman" pitchFamily="18" charset="0"/>
              </a:rPr>
              <a:t> &lt; </a:t>
            </a:r>
            <a:r>
              <a:rPr lang="en-US" sz="2200" i="1">
                <a:cs typeface="Times New Roman" pitchFamily="18" charset="0"/>
              </a:rPr>
              <a:t>S</a:t>
            </a:r>
            <a:r>
              <a:rPr lang="en-US" sz="2200">
                <a:cs typeface="Times New Roman" pitchFamily="18" charset="0"/>
              </a:rPr>
              <a:t>.</a:t>
            </a:r>
            <a:r>
              <a:rPr lang="en-US" sz="2200" i="1">
                <a:cs typeface="Times New Roman" pitchFamily="18" charset="0"/>
              </a:rPr>
              <a:t>Y</a:t>
            </a:r>
          </a:p>
          <a:p>
            <a:pPr marL="1371600" lvl="2" indent="-457200" algn="just">
              <a:lnSpc>
                <a:spcPct val="90000"/>
              </a:lnSpc>
            </a:pPr>
            <a:r>
              <a:rPr lang="en-US" sz="2000">
                <a:cs typeface="Times New Roman" pitchFamily="18" charset="0"/>
              </a:rPr>
              <a:t>where </a:t>
            </a:r>
            <a:r>
              <a:rPr lang="en-US" sz="2000" i="1">
                <a:cs typeface="Times New Roman" pitchFamily="18" charset="0"/>
              </a:rPr>
              <a:t>X </a:t>
            </a:r>
            <a:r>
              <a:rPr lang="en-US" sz="2000">
                <a:cs typeface="Times New Roman" pitchFamily="18" charset="0"/>
              </a:rPr>
              <a:t>= {</a:t>
            </a:r>
            <a:r>
              <a:rPr lang="en-US" sz="2000" i="1">
                <a:cs typeface="Times New Roman" pitchFamily="18" charset="0"/>
              </a:rPr>
              <a:t>A</a:t>
            </a:r>
            <a:r>
              <a:rPr lang="en-US" sz="2000" baseline="-30000">
                <a:cs typeface="Times New Roman" pitchFamily="18" charset="0"/>
              </a:rPr>
              <a:t>1</a:t>
            </a:r>
            <a:r>
              <a:rPr lang="en-US" sz="2000">
                <a:cs typeface="Times New Roman" pitchFamily="18" charset="0"/>
              </a:rPr>
              <a:t>, </a:t>
            </a:r>
            <a:r>
              <a:rPr lang="en-US" sz="2000" i="1">
                <a:cs typeface="Times New Roman" pitchFamily="18" charset="0"/>
              </a:rPr>
              <a:t>A</a:t>
            </a:r>
            <a:r>
              <a:rPr lang="en-US" sz="2000" baseline="-30000">
                <a:cs typeface="Times New Roman" pitchFamily="18" charset="0"/>
              </a:rPr>
              <a:t>2 </a:t>
            </a:r>
            <a:r>
              <a:rPr lang="en-US" sz="2000">
                <a:cs typeface="Times New Roman" pitchFamily="18" charset="0"/>
              </a:rPr>
              <a:t>,..., </a:t>
            </a:r>
            <a:r>
              <a:rPr lang="en-US" sz="2000" i="1">
                <a:cs typeface="Times New Roman" pitchFamily="18" charset="0"/>
              </a:rPr>
              <a:t>A</a:t>
            </a:r>
            <a:r>
              <a:rPr lang="en-US" sz="2000" baseline="-30000">
                <a:cs typeface="Times New Roman" pitchFamily="18" charset="0"/>
              </a:rPr>
              <a:t>n</a:t>
            </a:r>
            <a:r>
              <a:rPr lang="en-US" sz="2000">
                <a:cs typeface="Times New Roman" pitchFamily="18" charset="0"/>
              </a:rPr>
              <a:t>} and </a:t>
            </a:r>
            <a:r>
              <a:rPr lang="en-US" sz="2000" i="1">
                <a:cs typeface="Times New Roman" pitchFamily="18" charset="0"/>
              </a:rPr>
              <a:t>Y </a:t>
            </a:r>
            <a:r>
              <a:rPr lang="en-US" sz="2000">
                <a:cs typeface="Times New Roman" pitchFamily="18" charset="0"/>
              </a:rPr>
              <a:t>= {</a:t>
            </a:r>
            <a:r>
              <a:rPr lang="en-US" sz="2000" i="1">
                <a:cs typeface="Times New Roman" pitchFamily="18" charset="0"/>
              </a:rPr>
              <a:t>B</a:t>
            </a:r>
            <a:r>
              <a:rPr lang="en-US" sz="2000" baseline="-30000">
                <a:cs typeface="Times New Roman" pitchFamily="18" charset="0"/>
              </a:rPr>
              <a:t>1</a:t>
            </a:r>
            <a:r>
              <a:rPr lang="en-US" sz="2000">
                <a:cs typeface="Times New Roman" pitchFamily="18" charset="0"/>
              </a:rPr>
              <a:t>, </a:t>
            </a:r>
            <a:br>
              <a:rPr lang="en-US" sz="2000">
                <a:cs typeface="Times New Roman" pitchFamily="18" charset="0"/>
              </a:rPr>
            </a:br>
            <a:r>
              <a:rPr lang="en-US" sz="2000">
                <a:cs typeface="Times New Roman" pitchFamily="18" charset="0"/>
              </a:rPr>
              <a:t>	</a:t>
            </a:r>
            <a:r>
              <a:rPr lang="en-US" sz="2000" i="1">
                <a:cs typeface="Times New Roman" pitchFamily="18" charset="0"/>
              </a:rPr>
              <a:t>B</a:t>
            </a:r>
            <a:r>
              <a:rPr lang="en-US" sz="2000" baseline="-30000">
                <a:cs typeface="Times New Roman" pitchFamily="18" charset="0"/>
              </a:rPr>
              <a:t>2</a:t>
            </a:r>
            <a:r>
              <a:rPr lang="en-US" sz="2000">
                <a:cs typeface="Times New Roman" pitchFamily="18" charset="0"/>
              </a:rPr>
              <a:t>, ..., </a:t>
            </a:r>
            <a:r>
              <a:rPr lang="en-US" sz="2000" i="1">
                <a:cs typeface="Times New Roman" pitchFamily="18" charset="0"/>
              </a:rPr>
              <a:t>B</a:t>
            </a:r>
            <a:r>
              <a:rPr lang="en-US" sz="2000" baseline="-30000">
                <a:cs typeface="Times New Roman" pitchFamily="18" charset="0"/>
              </a:rPr>
              <a:t>n</a:t>
            </a:r>
            <a:r>
              <a:rPr lang="en-US" sz="2000">
                <a:cs typeface="Times New Roman" pitchFamily="18" charset="0"/>
              </a:rPr>
              <a:t>} and </a:t>
            </a:r>
            <a:r>
              <a:rPr lang="en-US" sz="2000" i="1">
                <a:cs typeface="Times New Roman" pitchFamily="18" charset="0"/>
              </a:rPr>
              <a:t>A</a:t>
            </a:r>
            <a:r>
              <a:rPr lang="en-US" sz="2000" baseline="-30000">
                <a:cs typeface="Times New Roman" pitchFamily="18" charset="0"/>
              </a:rPr>
              <a:t>i</a:t>
            </a:r>
            <a:r>
              <a:rPr lang="en-US" sz="2000">
                <a:cs typeface="Times New Roman" pitchFamily="18" charset="0"/>
              </a:rPr>
              <a:t> </a:t>
            </a:r>
            <a:r>
              <a:rPr lang="en-US" sz="2000" i="1">
                <a:cs typeface="Times New Roman" pitchFamily="18" charset="0"/>
              </a:rPr>
              <a:t>Corresponds-to</a:t>
            </a:r>
            <a:r>
              <a:rPr lang="en-US" sz="2000">
                <a:cs typeface="Times New Roman" pitchFamily="18" charset="0"/>
              </a:rPr>
              <a:t> </a:t>
            </a:r>
            <a:r>
              <a:rPr lang="en-US" sz="2000" i="1">
                <a:cs typeface="Times New Roman" pitchFamily="18" charset="0"/>
              </a:rPr>
              <a:t>B</a:t>
            </a:r>
            <a:r>
              <a:rPr lang="en-US" sz="2000" baseline="-30000">
                <a:cs typeface="Times New Roman" pitchFamily="18" charset="0"/>
              </a:rPr>
              <a:t>i</a:t>
            </a:r>
            <a:r>
              <a:rPr lang="en-US" sz="2000">
                <a:cs typeface="Times New Roman" pitchFamily="18" charset="0"/>
              </a:rPr>
              <a:t>, then </a:t>
            </a:r>
            <a:r>
              <a:rPr lang="en-US" sz="2000" i="1">
                <a:cs typeface="Times New Roman" pitchFamily="18" charset="0"/>
              </a:rPr>
              <a:t>R</a:t>
            </a:r>
            <a:r>
              <a:rPr lang="en-US" sz="2000">
                <a:cs typeface="Times New Roman" pitchFamily="18" charset="0"/>
              </a:rPr>
              <a:t>.</a:t>
            </a:r>
            <a:r>
              <a:rPr lang="en-US" sz="2000" i="1">
                <a:cs typeface="Times New Roman" pitchFamily="18" charset="0"/>
              </a:rPr>
              <a:t>A</a:t>
            </a:r>
            <a:r>
              <a:rPr lang="en-US" sz="2000" baseline="-30000">
                <a:cs typeface="Times New Roman" pitchFamily="18" charset="0"/>
              </a:rPr>
              <a:t>i</a:t>
            </a:r>
            <a:r>
              <a:rPr lang="en-US" sz="2000">
                <a:cs typeface="Times New Roman" pitchFamily="18" charset="0"/>
              </a:rPr>
              <a:t> &lt; </a:t>
            </a:r>
            <a:r>
              <a:rPr lang="en-US" sz="2000" i="1">
                <a:cs typeface="Times New Roman" pitchFamily="18" charset="0"/>
              </a:rPr>
              <a:t>S</a:t>
            </a:r>
            <a:r>
              <a:rPr lang="en-US" sz="2000">
                <a:cs typeface="Times New Roman" pitchFamily="18" charset="0"/>
              </a:rPr>
              <a:t>.</a:t>
            </a:r>
            <a:r>
              <a:rPr lang="en-US" sz="2000" i="1">
                <a:cs typeface="Times New Roman" pitchFamily="18" charset="0"/>
              </a:rPr>
              <a:t>B</a:t>
            </a:r>
            <a:r>
              <a:rPr lang="en-US" sz="2000" baseline="-30000">
                <a:cs typeface="Times New Roman" pitchFamily="18" charset="0"/>
              </a:rPr>
              <a:t>i</a:t>
            </a:r>
            <a:r>
              <a:rPr lang="en-US" sz="2000">
                <a:cs typeface="Times New Roman" pitchFamily="18" charset="0"/>
              </a:rPr>
              <a:t> </a:t>
            </a:r>
          </a:p>
          <a:p>
            <a:pPr marL="1371600" lvl="2" indent="-457200" algn="just">
              <a:lnSpc>
                <a:spcPct val="90000"/>
              </a:lnSpc>
            </a:pPr>
            <a:r>
              <a:rPr lang="en-US" sz="2000">
                <a:cs typeface="Times New Roman" pitchFamily="18" charset="0"/>
              </a:rPr>
              <a:t>for 1 </a:t>
            </a:r>
            <a:r>
              <a:rPr lang="en-US" sz="1800">
                <a:cs typeface="Arial" pitchFamily="34" charset="0"/>
              </a:rPr>
              <a:t>≤</a:t>
            </a:r>
            <a:r>
              <a:rPr lang="en-US" sz="2000">
                <a:cs typeface="Times New Roman" pitchFamily="18" charset="0"/>
              </a:rPr>
              <a:t>  </a:t>
            </a:r>
            <a:r>
              <a:rPr lang="en-US" sz="2000" i="1">
                <a:cs typeface="Times New Roman" pitchFamily="18" charset="0"/>
              </a:rPr>
              <a:t>i </a:t>
            </a:r>
            <a:r>
              <a:rPr lang="en-US" sz="1800">
                <a:cs typeface="Arial" pitchFamily="34" charset="0"/>
              </a:rPr>
              <a:t>≤</a:t>
            </a:r>
            <a:r>
              <a:rPr lang="en-US" sz="2000">
                <a:cs typeface="Times New Roman" pitchFamily="18" charset="0"/>
              </a:rPr>
              <a:t> </a:t>
            </a:r>
            <a:r>
              <a:rPr lang="en-US" sz="2000" i="1">
                <a:cs typeface="Times New Roman" pitchFamily="18" charset="0"/>
              </a:rPr>
              <a:t>n</a:t>
            </a:r>
            <a:r>
              <a:rPr lang="en-US" sz="2000">
                <a:cs typeface="Times New Roman" pitchFamily="18" charset="0"/>
              </a:rPr>
              <a:t>.</a:t>
            </a:r>
          </a:p>
          <a:p>
            <a:pPr marL="990600" lvl="1" indent="-533400" algn="just">
              <a:lnSpc>
                <a:spcPct val="90000"/>
              </a:lnSpc>
            </a:pPr>
            <a:r>
              <a:rPr lang="en-US" sz="2200" b="1">
                <a:cs typeface="Times New Roman" pitchFamily="18" charset="0"/>
              </a:rPr>
              <a:t>IDIR3</a:t>
            </a:r>
            <a:r>
              <a:rPr lang="en-US" sz="2200">
                <a:cs typeface="Times New Roman" pitchFamily="18" charset="0"/>
              </a:rPr>
              <a:t> (</a:t>
            </a:r>
            <a:r>
              <a:rPr lang="en-US" sz="2200" b="1">
                <a:cs typeface="Times New Roman" pitchFamily="18" charset="0"/>
              </a:rPr>
              <a:t>transitivity</a:t>
            </a:r>
            <a:r>
              <a:rPr lang="en-US" sz="2200">
                <a:cs typeface="Times New Roman" pitchFamily="18" charset="0"/>
              </a:rPr>
              <a:t>): If </a:t>
            </a:r>
            <a:r>
              <a:rPr lang="en-US" sz="2200" i="1">
                <a:cs typeface="Times New Roman" pitchFamily="18" charset="0"/>
              </a:rPr>
              <a:t>R</a:t>
            </a:r>
            <a:r>
              <a:rPr lang="en-US" sz="2200">
                <a:cs typeface="Times New Roman" pitchFamily="18" charset="0"/>
              </a:rPr>
              <a:t>.</a:t>
            </a:r>
            <a:r>
              <a:rPr lang="en-US" sz="2200" i="1">
                <a:cs typeface="Times New Roman" pitchFamily="18" charset="0"/>
              </a:rPr>
              <a:t>X</a:t>
            </a:r>
            <a:r>
              <a:rPr lang="en-US" sz="2200">
                <a:cs typeface="Times New Roman" pitchFamily="18" charset="0"/>
              </a:rPr>
              <a:t> &lt; </a:t>
            </a:r>
            <a:r>
              <a:rPr lang="en-US" sz="2200" i="1">
                <a:cs typeface="Times New Roman" pitchFamily="18" charset="0"/>
              </a:rPr>
              <a:t>S</a:t>
            </a:r>
            <a:r>
              <a:rPr lang="en-US" sz="2200">
                <a:cs typeface="Times New Roman" pitchFamily="18" charset="0"/>
              </a:rPr>
              <a:t>.</a:t>
            </a:r>
            <a:r>
              <a:rPr lang="en-US" sz="2200" i="1">
                <a:cs typeface="Times New Roman" pitchFamily="18" charset="0"/>
              </a:rPr>
              <a:t>Y</a:t>
            </a:r>
            <a:r>
              <a:rPr lang="en-US" sz="2200">
                <a:cs typeface="Times New Roman" pitchFamily="18" charset="0"/>
              </a:rPr>
              <a:t> and </a:t>
            </a:r>
            <a:r>
              <a:rPr lang="en-US" sz="2200" i="1">
                <a:cs typeface="Times New Roman" pitchFamily="18" charset="0"/>
              </a:rPr>
              <a:t>S</a:t>
            </a:r>
            <a:r>
              <a:rPr lang="en-US" sz="2200">
                <a:cs typeface="Times New Roman" pitchFamily="18" charset="0"/>
              </a:rPr>
              <a:t>.</a:t>
            </a:r>
            <a:r>
              <a:rPr lang="en-US" sz="2200" i="1">
                <a:cs typeface="Times New Roman" pitchFamily="18" charset="0"/>
              </a:rPr>
              <a:t>Y</a:t>
            </a:r>
            <a:r>
              <a:rPr lang="en-US" sz="2200">
                <a:cs typeface="Times New Roman" pitchFamily="18" charset="0"/>
              </a:rPr>
              <a:t> &lt; </a:t>
            </a:r>
            <a:r>
              <a:rPr lang="en-US" sz="2200" i="1">
                <a:cs typeface="Times New Roman" pitchFamily="18" charset="0"/>
              </a:rPr>
              <a:t>T</a:t>
            </a:r>
            <a:r>
              <a:rPr lang="en-US" sz="2200">
                <a:cs typeface="Times New Roman" pitchFamily="18" charset="0"/>
              </a:rPr>
              <a:t>.</a:t>
            </a:r>
            <a:r>
              <a:rPr lang="en-US" sz="2200" i="1">
                <a:cs typeface="Times New Roman" pitchFamily="18" charset="0"/>
              </a:rPr>
              <a:t>Z</a:t>
            </a:r>
            <a:r>
              <a:rPr lang="en-US" sz="2200">
                <a:cs typeface="Times New Roman" pitchFamily="18" charset="0"/>
              </a:rPr>
              <a:t>, then </a:t>
            </a:r>
            <a:r>
              <a:rPr lang="en-US" sz="2200" i="1">
                <a:cs typeface="Times New Roman" pitchFamily="18" charset="0"/>
              </a:rPr>
              <a:t>R</a:t>
            </a:r>
            <a:r>
              <a:rPr lang="en-US" sz="2200">
                <a:cs typeface="Times New Roman" pitchFamily="18" charset="0"/>
              </a:rPr>
              <a:t>.</a:t>
            </a:r>
            <a:r>
              <a:rPr lang="en-US" sz="2200" i="1">
                <a:cs typeface="Times New Roman" pitchFamily="18" charset="0"/>
              </a:rPr>
              <a:t>X</a:t>
            </a:r>
            <a:r>
              <a:rPr lang="en-US" sz="2200">
                <a:cs typeface="Times New Roman" pitchFamily="18" charset="0"/>
              </a:rPr>
              <a:t> &lt; 		</a:t>
            </a:r>
            <a:r>
              <a:rPr lang="en-US" sz="2200" i="1">
                <a:cs typeface="Times New Roman" pitchFamily="18" charset="0"/>
              </a:rPr>
              <a:t>T</a:t>
            </a:r>
            <a:r>
              <a:rPr lang="en-US" sz="2200">
                <a:cs typeface="Times New Roman" pitchFamily="18" charset="0"/>
              </a:rPr>
              <a:t>.</a:t>
            </a:r>
            <a:r>
              <a:rPr lang="en-US" sz="2200" i="1">
                <a:cs typeface="Times New Roman" pitchFamily="18" charset="0"/>
              </a:rPr>
              <a:t>Z</a:t>
            </a:r>
            <a:r>
              <a:rPr lang="en-US" sz="2200">
                <a:cs typeface="Times New Roman" pitchFamily="18" charset="0"/>
              </a:rPr>
              <a:t>.</a:t>
            </a:r>
          </a:p>
          <a:p>
            <a:pPr marL="609600" indent="-609600" algn="just">
              <a:lnSpc>
                <a:spcPct val="90000"/>
              </a:lnSpc>
              <a:buFont typeface="Wingdings" pitchFamily="2" charset="2"/>
              <a:buNone/>
            </a:pPr>
            <a:endParaRPr lang="en-US" sz="2400">
              <a:cs typeface="Times New Roman" pitchFamily="18" charset="0"/>
            </a:endParaRPr>
          </a:p>
        </p:txBody>
      </p:sp>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DECCC369-EA1B-4FBA-9BB4-DFA3BB5A0EEA}" type="slidenum">
              <a:rPr lang="en-US"/>
              <a:pPr/>
              <a:t>201</a:t>
            </a:fld>
            <a:endParaRPr lang="en-CA"/>
          </a:p>
        </p:txBody>
      </p:sp>
      <p:sp>
        <p:nvSpPr>
          <p:cNvPr id="833538" name="Rectangle 2"/>
          <p:cNvSpPr>
            <a:spLocks noGrp="1" noChangeArrowheads="1"/>
          </p:cNvSpPr>
          <p:nvPr>
            <p:ph type="title"/>
          </p:nvPr>
        </p:nvSpPr>
        <p:spPr>
          <a:xfrm>
            <a:off x="254000" y="215900"/>
            <a:ext cx="8712200" cy="1143000"/>
          </a:xfrm>
          <a:noFill/>
          <a:ln/>
        </p:spPr>
        <p:txBody>
          <a:bodyPr/>
          <a:lstStyle/>
          <a:p>
            <a:r>
              <a:rPr lang="en-US" sz="2800">
                <a:cs typeface="Times New Roman" pitchFamily="18" charset="0"/>
              </a:rPr>
              <a:t>6. Other Dependencies and Normal Forms (1)</a:t>
            </a:r>
          </a:p>
        </p:txBody>
      </p:sp>
      <p:sp>
        <p:nvSpPr>
          <p:cNvPr id="833539" name="Rectangle 3"/>
          <p:cNvSpPr>
            <a:spLocks noGrp="1" noChangeArrowheads="1"/>
          </p:cNvSpPr>
          <p:nvPr>
            <p:ph type="body" idx="1"/>
          </p:nvPr>
        </p:nvSpPr>
        <p:spPr>
          <a:xfrm>
            <a:off x="254000" y="1574800"/>
            <a:ext cx="8509000" cy="4673600"/>
          </a:xfrm>
        </p:spPr>
        <p:txBody>
          <a:bodyPr/>
          <a:lstStyle/>
          <a:p>
            <a:pPr marL="609600" indent="-609600" algn="just">
              <a:buFont typeface="Wingdings" pitchFamily="2" charset="2"/>
              <a:buNone/>
            </a:pPr>
            <a:r>
              <a:rPr lang="en-US" sz="2400" b="1">
                <a:cs typeface="Times New Roman" pitchFamily="18" charset="0"/>
              </a:rPr>
              <a:t>Template Dependencies:</a:t>
            </a:r>
            <a:r>
              <a:rPr lang="en-US" sz="2000" b="1">
                <a:cs typeface="Times New Roman" pitchFamily="18" charset="0"/>
              </a:rPr>
              <a:t> </a:t>
            </a:r>
          </a:p>
          <a:p>
            <a:pPr marL="609600" indent="-609600" algn="just"/>
            <a:r>
              <a:rPr lang="en-US" sz="2000">
                <a:cs typeface="Times New Roman" pitchFamily="18" charset="0"/>
              </a:rPr>
              <a:t>Template dependencies provide a technique for representing constraints in relations that typically have no easy and formal definitions. </a:t>
            </a:r>
          </a:p>
          <a:p>
            <a:pPr marL="609600" indent="-609600" algn="just"/>
            <a:r>
              <a:rPr lang="en-US" sz="2000">
                <a:cs typeface="Times New Roman" pitchFamily="18" charset="0"/>
              </a:rPr>
              <a:t>The idea is to specify a template</a:t>
            </a:r>
            <a:r>
              <a:rPr lang="en-US" sz="2000">
                <a:latin typeface="Times New Roman"/>
                <a:cs typeface="Times New Roman" pitchFamily="18" charset="0"/>
              </a:rPr>
              <a:t>—</a:t>
            </a:r>
            <a:r>
              <a:rPr lang="en-US" sz="2000">
                <a:cs typeface="Times New Roman" pitchFamily="18" charset="0"/>
              </a:rPr>
              <a:t>or example</a:t>
            </a:r>
            <a:r>
              <a:rPr lang="en-US" sz="2000">
                <a:latin typeface="Times New Roman"/>
                <a:cs typeface="Times New Roman" pitchFamily="18" charset="0"/>
              </a:rPr>
              <a:t>—</a:t>
            </a:r>
            <a:r>
              <a:rPr lang="en-US" sz="2000">
                <a:cs typeface="Times New Roman" pitchFamily="18" charset="0"/>
              </a:rPr>
              <a:t>that defines each constraint or dependency. </a:t>
            </a:r>
          </a:p>
          <a:p>
            <a:pPr marL="609600" indent="-609600" algn="just"/>
            <a:r>
              <a:rPr lang="en-US" sz="2000">
                <a:cs typeface="Times New Roman" pitchFamily="18" charset="0"/>
              </a:rPr>
              <a:t>There are two types of templates:</a:t>
            </a:r>
          </a:p>
          <a:p>
            <a:pPr marL="990600" lvl="1" indent="-533400" algn="just"/>
            <a:r>
              <a:rPr lang="en-US" sz="2000">
                <a:cs typeface="Times New Roman" pitchFamily="18" charset="0"/>
              </a:rPr>
              <a:t>tuple-generating templates</a:t>
            </a:r>
          </a:p>
          <a:p>
            <a:pPr marL="990600" lvl="1" indent="-533400" algn="just"/>
            <a:r>
              <a:rPr lang="en-US" sz="2000">
                <a:cs typeface="Times New Roman" pitchFamily="18" charset="0"/>
              </a:rPr>
              <a:t>constraint-generating templates. </a:t>
            </a:r>
          </a:p>
          <a:p>
            <a:pPr marL="609600" indent="-609600" algn="just"/>
            <a:r>
              <a:rPr lang="en-US" sz="2000">
                <a:cs typeface="Times New Roman" pitchFamily="18" charset="0"/>
              </a:rPr>
              <a:t>A template consists of a number of </a:t>
            </a:r>
            <a:r>
              <a:rPr lang="en-US" sz="2000" b="1">
                <a:cs typeface="Times New Roman" pitchFamily="18" charset="0"/>
              </a:rPr>
              <a:t>hypothesis tuples</a:t>
            </a:r>
            <a:r>
              <a:rPr lang="en-US" sz="2000">
                <a:cs typeface="Times New Roman" pitchFamily="18" charset="0"/>
              </a:rPr>
              <a:t> that are meant to show an example of the tuples that may appear in one or more relations. The other part of the template is the </a:t>
            </a:r>
            <a:r>
              <a:rPr lang="en-US" sz="2000" b="1">
                <a:cs typeface="Times New Roman" pitchFamily="18" charset="0"/>
              </a:rPr>
              <a:t>template conclusion.</a:t>
            </a:r>
            <a:r>
              <a:rPr lang="en-US" sz="2000">
                <a:cs typeface="Times New Roman" pitchFamily="18" charset="0"/>
              </a:rPr>
              <a:t> </a:t>
            </a:r>
          </a:p>
        </p:txBody>
      </p:sp>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3A5A1632-4B71-4CE1-85DD-0240F4706BFF}" type="slidenum">
              <a:rPr lang="en-US"/>
              <a:pPr/>
              <a:t>202</a:t>
            </a:fld>
            <a:endParaRPr lang="en-CA"/>
          </a:p>
        </p:txBody>
      </p:sp>
      <p:sp>
        <p:nvSpPr>
          <p:cNvPr id="835586" name="Rectangle 2"/>
          <p:cNvSpPr>
            <a:spLocks noGrp="1" noChangeArrowheads="1"/>
          </p:cNvSpPr>
          <p:nvPr>
            <p:ph type="title"/>
          </p:nvPr>
        </p:nvSpPr>
        <p:spPr>
          <a:xfrm>
            <a:off x="254000" y="215900"/>
            <a:ext cx="8712200" cy="1143000"/>
          </a:xfrm>
          <a:noFill/>
          <a:ln/>
        </p:spPr>
        <p:txBody>
          <a:bodyPr/>
          <a:lstStyle/>
          <a:p>
            <a:r>
              <a:rPr lang="en-US" sz="2800">
                <a:cs typeface="Times New Roman" pitchFamily="18" charset="0"/>
              </a:rPr>
              <a:t>Other Dependencies and Normal Forms (2)</a:t>
            </a:r>
          </a:p>
        </p:txBody>
      </p:sp>
      <p:pic>
        <p:nvPicPr>
          <p:cNvPr id="835589" name="Picture 5" descr="fig11_06"/>
          <p:cNvPicPr>
            <a:picLocks noChangeAspect="1" noChangeArrowheads="1"/>
          </p:cNvPicPr>
          <p:nvPr/>
        </p:nvPicPr>
        <p:blipFill>
          <a:blip r:embed="rId3"/>
          <a:srcRect/>
          <a:stretch>
            <a:fillRect/>
          </a:stretch>
        </p:blipFill>
        <p:spPr bwMode="auto">
          <a:xfrm>
            <a:off x="1371600" y="1600200"/>
            <a:ext cx="6248400" cy="4878388"/>
          </a:xfrm>
          <a:prstGeom prst="rect">
            <a:avLst/>
          </a:prstGeom>
          <a:noFill/>
        </p:spPr>
      </p:pic>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11- </a:t>
            </a:r>
            <a:fld id="{07E8796D-831F-4657-9A98-F9AC78B4EBB0}" type="slidenum">
              <a:rPr lang="en-US"/>
              <a:pPr/>
              <a:t>203</a:t>
            </a:fld>
            <a:endParaRPr lang="en-CA"/>
          </a:p>
        </p:txBody>
      </p:sp>
      <p:sp>
        <p:nvSpPr>
          <p:cNvPr id="837637" name="Rectangle 5"/>
          <p:cNvSpPr>
            <a:spLocks noGrp="1" noChangeArrowheads="1"/>
          </p:cNvSpPr>
          <p:nvPr>
            <p:ph type="title"/>
          </p:nvPr>
        </p:nvSpPr>
        <p:spPr/>
        <p:txBody>
          <a:bodyPr/>
          <a:lstStyle/>
          <a:p>
            <a:r>
              <a:rPr lang="en-US" sz="3200"/>
              <a:t>Other Dependencies and Normal Forms (3)</a:t>
            </a:r>
          </a:p>
        </p:txBody>
      </p:sp>
      <p:pic>
        <p:nvPicPr>
          <p:cNvPr id="837638" name="Picture 6" descr="fig11_07"/>
          <p:cNvPicPr>
            <a:picLocks noChangeAspect="1" noChangeArrowheads="1"/>
          </p:cNvPicPr>
          <p:nvPr/>
        </p:nvPicPr>
        <p:blipFill>
          <a:blip r:embed="rId3"/>
          <a:srcRect/>
          <a:stretch>
            <a:fillRect/>
          </a:stretch>
        </p:blipFill>
        <p:spPr bwMode="auto">
          <a:xfrm>
            <a:off x="228600" y="2662238"/>
            <a:ext cx="8504238" cy="1681162"/>
          </a:xfrm>
          <a:prstGeom prst="rect">
            <a:avLst/>
          </a:prstGeom>
          <a:noFill/>
        </p:spPr>
      </p:pic>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11- </a:t>
            </a:r>
            <a:fld id="{612FC824-22A7-4DB6-931A-8CDDBEF543C9}" type="slidenum">
              <a:rPr lang="en-US"/>
              <a:pPr/>
              <a:t>204</a:t>
            </a:fld>
            <a:endParaRPr lang="en-CA"/>
          </a:p>
        </p:txBody>
      </p:sp>
      <p:sp>
        <p:nvSpPr>
          <p:cNvPr id="839682" name="Rectangle 2"/>
          <p:cNvSpPr>
            <a:spLocks noGrp="1" noChangeArrowheads="1"/>
          </p:cNvSpPr>
          <p:nvPr>
            <p:ph type="title"/>
          </p:nvPr>
        </p:nvSpPr>
        <p:spPr>
          <a:xfrm>
            <a:off x="254000" y="215900"/>
            <a:ext cx="8712200" cy="1143000"/>
          </a:xfrm>
          <a:noFill/>
          <a:ln/>
        </p:spPr>
        <p:txBody>
          <a:bodyPr/>
          <a:lstStyle/>
          <a:p>
            <a:r>
              <a:rPr lang="en-US" sz="2800">
                <a:cs typeface="Times New Roman" pitchFamily="18" charset="0"/>
              </a:rPr>
              <a:t>Other Dependencies and Normal Forms (4)</a:t>
            </a:r>
          </a:p>
        </p:txBody>
      </p:sp>
      <p:sp>
        <p:nvSpPr>
          <p:cNvPr id="839683" name="Rectangle 3"/>
          <p:cNvSpPr>
            <a:spLocks noGrp="1" noChangeArrowheads="1"/>
          </p:cNvSpPr>
          <p:nvPr>
            <p:ph type="body" idx="1"/>
          </p:nvPr>
        </p:nvSpPr>
        <p:spPr>
          <a:xfrm>
            <a:off x="254000" y="1574800"/>
            <a:ext cx="8509000" cy="4749800"/>
          </a:xfrm>
        </p:spPr>
        <p:txBody>
          <a:bodyPr/>
          <a:lstStyle/>
          <a:p>
            <a:pPr marL="609600" indent="-609600" algn="just">
              <a:lnSpc>
                <a:spcPct val="90000"/>
              </a:lnSpc>
              <a:buFont typeface="Wingdings" pitchFamily="2" charset="2"/>
              <a:buNone/>
            </a:pPr>
            <a:r>
              <a:rPr lang="en-US" sz="2400" b="1">
                <a:cs typeface="Times New Roman" pitchFamily="18" charset="0"/>
              </a:rPr>
              <a:t>Domain-Key Normal Form (DKNF):</a:t>
            </a:r>
            <a:r>
              <a:rPr lang="en-US" sz="2000" b="1">
                <a:cs typeface="Times New Roman" pitchFamily="18" charset="0"/>
              </a:rPr>
              <a:t> </a:t>
            </a:r>
          </a:p>
          <a:p>
            <a:pPr marL="609600" indent="-609600" algn="just">
              <a:lnSpc>
                <a:spcPct val="90000"/>
              </a:lnSpc>
            </a:pPr>
            <a:r>
              <a:rPr lang="en-US" sz="2000" b="1">
                <a:cs typeface="Times New Roman" pitchFamily="18" charset="0"/>
              </a:rPr>
              <a:t>Definition:</a:t>
            </a:r>
          </a:p>
          <a:p>
            <a:pPr marL="990600" lvl="1" indent="-533400" algn="just">
              <a:lnSpc>
                <a:spcPct val="90000"/>
              </a:lnSpc>
            </a:pPr>
            <a:r>
              <a:rPr lang="en-US" sz="2000">
                <a:cs typeface="Times New Roman" pitchFamily="18" charset="0"/>
              </a:rPr>
              <a:t>A relation schema is said to be in </a:t>
            </a:r>
            <a:r>
              <a:rPr lang="en-US" sz="2000" b="1">
                <a:cs typeface="Times New Roman" pitchFamily="18" charset="0"/>
              </a:rPr>
              <a:t>DKNF</a:t>
            </a:r>
            <a:r>
              <a:rPr lang="en-US" sz="2000">
                <a:cs typeface="Times New Roman" pitchFamily="18" charset="0"/>
              </a:rPr>
              <a:t> if all constraints and dependencies that should hold on the valid relation states can be enforced simply by enforcing the domain constraints and key constraints on the relation. </a:t>
            </a:r>
          </a:p>
          <a:p>
            <a:pPr marL="609600" indent="-609600" algn="just">
              <a:lnSpc>
                <a:spcPct val="90000"/>
              </a:lnSpc>
            </a:pPr>
            <a:r>
              <a:rPr lang="en-US" sz="2000">
                <a:cs typeface="Times New Roman" pitchFamily="18" charset="0"/>
              </a:rPr>
              <a:t>The </a:t>
            </a:r>
            <a:r>
              <a:rPr lang="en-US" sz="2000" b="1">
                <a:cs typeface="Times New Roman" pitchFamily="18" charset="0"/>
              </a:rPr>
              <a:t>idea</a:t>
            </a:r>
            <a:r>
              <a:rPr lang="en-US" sz="2000">
                <a:cs typeface="Times New Roman" pitchFamily="18" charset="0"/>
              </a:rPr>
              <a:t> is to specify (theoretically, at least) the </a:t>
            </a:r>
            <a:r>
              <a:rPr lang="en-US" sz="2000">
                <a:latin typeface="Times New Roman"/>
                <a:cs typeface="Times New Roman" pitchFamily="18" charset="0"/>
              </a:rPr>
              <a:t>“</a:t>
            </a:r>
            <a:r>
              <a:rPr lang="en-US" sz="2000" i="1">
                <a:cs typeface="Times New Roman" pitchFamily="18" charset="0"/>
              </a:rPr>
              <a:t>ultimate normal form</a:t>
            </a:r>
            <a:r>
              <a:rPr lang="en-US" sz="2000">
                <a:latin typeface="Times New Roman"/>
                <a:cs typeface="Times New Roman" pitchFamily="18" charset="0"/>
              </a:rPr>
              <a:t>”</a:t>
            </a:r>
            <a:r>
              <a:rPr lang="en-US" sz="2000">
                <a:cs typeface="Times New Roman" pitchFamily="18" charset="0"/>
              </a:rPr>
              <a:t> that takes into account all possible types of dependencies and constraints. . </a:t>
            </a:r>
          </a:p>
          <a:p>
            <a:pPr marL="609600" indent="-609600" algn="just">
              <a:lnSpc>
                <a:spcPct val="90000"/>
              </a:lnSpc>
            </a:pPr>
            <a:r>
              <a:rPr lang="en-US" sz="2000">
                <a:cs typeface="Times New Roman" pitchFamily="18" charset="0"/>
              </a:rPr>
              <a:t>For a relation in DKNF, it becomes very straightforward to enforce all database constraints by simply checking that each attribute value in a tuple is of the appropriate domain and that every key constraint is enforced. </a:t>
            </a:r>
          </a:p>
          <a:p>
            <a:pPr marL="609600" indent="-609600" algn="just">
              <a:lnSpc>
                <a:spcPct val="90000"/>
              </a:lnSpc>
            </a:pPr>
            <a:r>
              <a:rPr lang="en-US" sz="2000">
                <a:cs typeface="Times New Roman" pitchFamily="18" charset="0"/>
              </a:rPr>
              <a:t>The practical utility of DKNF is limited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FAAA17DD-23CC-426F-A8A9-E60F2BD4B672}" type="slidenum">
              <a:rPr lang="en-US"/>
              <a:pPr/>
              <a:t>21</a:t>
            </a:fld>
            <a:endParaRPr lang="en-CA"/>
          </a:p>
        </p:txBody>
      </p:sp>
      <p:sp>
        <p:nvSpPr>
          <p:cNvPr id="698374" name="Rectangle 6"/>
          <p:cNvSpPr>
            <a:spLocks noGrp="1" noChangeArrowheads="1"/>
          </p:cNvSpPr>
          <p:nvPr>
            <p:ph type="title"/>
          </p:nvPr>
        </p:nvSpPr>
        <p:spPr/>
        <p:txBody>
          <a:bodyPr/>
          <a:lstStyle/>
          <a:p>
            <a:r>
              <a:rPr lang="en-US"/>
              <a:t>Key Constraints</a:t>
            </a:r>
          </a:p>
        </p:txBody>
      </p:sp>
      <p:sp>
        <p:nvSpPr>
          <p:cNvPr id="698375" name="Rectangle 7"/>
          <p:cNvSpPr>
            <a:spLocks noGrp="1" noChangeArrowheads="1"/>
          </p:cNvSpPr>
          <p:nvPr>
            <p:ph type="body" idx="1"/>
          </p:nvPr>
        </p:nvSpPr>
        <p:spPr/>
        <p:txBody>
          <a:bodyPr/>
          <a:lstStyle/>
          <a:p>
            <a:r>
              <a:rPr lang="en-US" sz="2400" b="1"/>
              <a:t>Superkey</a:t>
            </a:r>
            <a:r>
              <a:rPr lang="en-US" sz="2400"/>
              <a:t> of R: </a:t>
            </a:r>
          </a:p>
          <a:p>
            <a:pPr lvl="1"/>
            <a:r>
              <a:rPr lang="en-US" sz="2200"/>
              <a:t>Is a set of attributes SK of R with the following condition:</a:t>
            </a:r>
          </a:p>
          <a:p>
            <a:pPr lvl="2"/>
            <a:r>
              <a:rPr lang="en-US" sz="2000"/>
              <a:t>No two tuples in any valid relation state r(R) will have the same value for SK</a:t>
            </a:r>
          </a:p>
          <a:p>
            <a:pPr lvl="2"/>
            <a:r>
              <a:rPr lang="en-US" sz="2000"/>
              <a:t>That is, for any distinct tuples t1 and t2 in r(R), t1[SK] </a:t>
            </a:r>
            <a:r>
              <a:rPr lang="en-US" sz="2000">
                <a:sym typeface="Symbol" pitchFamily="1" charset="2"/>
              </a:rPr>
              <a:t></a:t>
            </a:r>
            <a:r>
              <a:rPr lang="en-US" sz="2000"/>
              <a:t> t2[SK]</a:t>
            </a:r>
          </a:p>
          <a:p>
            <a:pPr lvl="2"/>
            <a:r>
              <a:rPr lang="en-US" sz="2000"/>
              <a:t>This condition must hold in </a:t>
            </a:r>
            <a:r>
              <a:rPr lang="en-US" sz="2000" i="1"/>
              <a:t>any valid state</a:t>
            </a:r>
            <a:r>
              <a:rPr lang="en-US" sz="2000"/>
              <a:t> r(R)</a:t>
            </a:r>
          </a:p>
          <a:p>
            <a:r>
              <a:rPr lang="en-US" sz="2400" b="1"/>
              <a:t>Key</a:t>
            </a:r>
            <a:r>
              <a:rPr lang="en-US" sz="2400"/>
              <a:t> of R:</a:t>
            </a:r>
          </a:p>
          <a:p>
            <a:pPr lvl="1"/>
            <a:r>
              <a:rPr lang="en-US" sz="2200"/>
              <a:t>A "minimal" superkey</a:t>
            </a:r>
          </a:p>
          <a:p>
            <a:pPr lvl="1"/>
            <a:r>
              <a:rPr lang="en-US" sz="2200"/>
              <a:t>That is, a key is a superkey K such that removal of any attribute from K results in a set of attributes that is not a superkey (does not possess the superkey uniqueness property)</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3B365B92-C5D7-4615-80C5-1325AB19F086}" type="slidenum">
              <a:rPr lang="en-US"/>
              <a:pPr/>
              <a:t>22</a:t>
            </a:fld>
            <a:endParaRPr lang="en-CA"/>
          </a:p>
        </p:txBody>
      </p:sp>
      <p:sp>
        <p:nvSpPr>
          <p:cNvPr id="739330" name="Rectangle 2"/>
          <p:cNvSpPr>
            <a:spLocks noGrp="1" noChangeArrowheads="1"/>
          </p:cNvSpPr>
          <p:nvPr>
            <p:ph type="title"/>
          </p:nvPr>
        </p:nvSpPr>
        <p:spPr/>
        <p:txBody>
          <a:bodyPr/>
          <a:lstStyle/>
          <a:p>
            <a:r>
              <a:rPr lang="en-US"/>
              <a:t>Key Constraints (continued)</a:t>
            </a:r>
          </a:p>
        </p:txBody>
      </p:sp>
      <p:sp>
        <p:nvSpPr>
          <p:cNvPr id="739331" name="Rectangle 3"/>
          <p:cNvSpPr>
            <a:spLocks noGrp="1" noChangeArrowheads="1"/>
          </p:cNvSpPr>
          <p:nvPr>
            <p:ph type="body" idx="1"/>
          </p:nvPr>
        </p:nvSpPr>
        <p:spPr/>
        <p:txBody>
          <a:bodyPr/>
          <a:lstStyle/>
          <a:p>
            <a:r>
              <a:rPr lang="en-US" sz="2400"/>
              <a:t>Example: Consider the CAR relation schema:</a:t>
            </a:r>
          </a:p>
          <a:p>
            <a:pPr lvl="1"/>
            <a:r>
              <a:rPr lang="en-US" sz="2200"/>
              <a:t>CAR(State, Reg#, SerialNo, Make, Model, Year)</a:t>
            </a:r>
          </a:p>
          <a:p>
            <a:pPr lvl="1"/>
            <a:r>
              <a:rPr lang="en-US" sz="2200"/>
              <a:t>CAR has two keys:</a:t>
            </a:r>
          </a:p>
          <a:p>
            <a:pPr lvl="2"/>
            <a:r>
              <a:rPr lang="en-US" sz="2000"/>
              <a:t>Key1 = {State, Reg#}</a:t>
            </a:r>
          </a:p>
          <a:p>
            <a:pPr lvl="2"/>
            <a:r>
              <a:rPr lang="en-US" sz="2000"/>
              <a:t>Key2 = {SerialNo}</a:t>
            </a:r>
          </a:p>
          <a:p>
            <a:pPr lvl="1"/>
            <a:r>
              <a:rPr lang="en-US" sz="2200"/>
              <a:t>Both are also superkeys of CAR</a:t>
            </a:r>
          </a:p>
          <a:p>
            <a:pPr lvl="1"/>
            <a:r>
              <a:rPr lang="en-US" sz="2200"/>
              <a:t>{SerialNo, Make} is a superkey but </a:t>
            </a:r>
            <a:r>
              <a:rPr lang="en-US" sz="2200" i="1"/>
              <a:t>not</a:t>
            </a:r>
            <a:r>
              <a:rPr lang="en-US" sz="2200"/>
              <a:t> a key.</a:t>
            </a:r>
          </a:p>
          <a:p>
            <a:r>
              <a:rPr lang="en-US" sz="2400"/>
              <a:t>In general:</a:t>
            </a:r>
          </a:p>
          <a:p>
            <a:pPr lvl="1"/>
            <a:r>
              <a:rPr lang="en-US" sz="2200"/>
              <a:t>Any </a:t>
            </a:r>
            <a:r>
              <a:rPr lang="en-US" sz="2200" i="1"/>
              <a:t>key</a:t>
            </a:r>
            <a:r>
              <a:rPr lang="en-US" sz="2200"/>
              <a:t> is a </a:t>
            </a:r>
            <a:r>
              <a:rPr lang="en-US" sz="2200" i="1"/>
              <a:t>superkey </a:t>
            </a:r>
            <a:r>
              <a:rPr lang="en-US" sz="2200"/>
              <a:t>(but not vice versa)</a:t>
            </a:r>
          </a:p>
          <a:p>
            <a:pPr lvl="1"/>
            <a:r>
              <a:rPr lang="en-US" sz="2200"/>
              <a:t>Any set of attributes that </a:t>
            </a:r>
            <a:r>
              <a:rPr lang="en-US" sz="2200" i="1"/>
              <a:t>includes a key</a:t>
            </a:r>
            <a:r>
              <a:rPr lang="en-US" sz="2200"/>
              <a:t> is a </a:t>
            </a:r>
            <a:r>
              <a:rPr lang="en-US" sz="2200" i="1"/>
              <a:t>superkey</a:t>
            </a:r>
          </a:p>
          <a:p>
            <a:pPr lvl="1"/>
            <a:r>
              <a:rPr lang="en-US" sz="2200"/>
              <a:t>A </a:t>
            </a:r>
            <a:r>
              <a:rPr lang="en-US" sz="2200" i="1"/>
              <a:t>minimal</a:t>
            </a:r>
            <a:r>
              <a:rPr lang="en-US" sz="2200"/>
              <a:t> superkey is also a key</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5ECEBF8E-7A9A-4EFD-AD83-B6BE49EC0E3F}" type="slidenum">
              <a:rPr lang="en-US"/>
              <a:pPr/>
              <a:t>23</a:t>
            </a:fld>
            <a:endParaRPr lang="en-CA"/>
          </a:p>
        </p:txBody>
      </p:sp>
      <p:sp>
        <p:nvSpPr>
          <p:cNvPr id="755714" name="Rectangle 2"/>
          <p:cNvSpPr>
            <a:spLocks noGrp="1" noChangeArrowheads="1"/>
          </p:cNvSpPr>
          <p:nvPr>
            <p:ph type="title"/>
          </p:nvPr>
        </p:nvSpPr>
        <p:spPr/>
        <p:txBody>
          <a:bodyPr/>
          <a:lstStyle/>
          <a:p>
            <a:r>
              <a:rPr lang="en-US"/>
              <a:t>Key Constraints (continued)</a:t>
            </a:r>
          </a:p>
        </p:txBody>
      </p:sp>
      <p:sp>
        <p:nvSpPr>
          <p:cNvPr id="755715" name="Rectangle 3"/>
          <p:cNvSpPr>
            <a:spLocks noGrp="1" noChangeArrowheads="1"/>
          </p:cNvSpPr>
          <p:nvPr>
            <p:ph type="body" idx="1"/>
          </p:nvPr>
        </p:nvSpPr>
        <p:spPr/>
        <p:txBody>
          <a:bodyPr/>
          <a:lstStyle/>
          <a:p>
            <a:pPr>
              <a:lnSpc>
                <a:spcPct val="80000"/>
              </a:lnSpc>
            </a:pPr>
            <a:r>
              <a:rPr lang="en-US" sz="2400"/>
              <a:t>If a relation has several </a:t>
            </a:r>
            <a:r>
              <a:rPr lang="en-US" sz="2400" b="1"/>
              <a:t>candidate keys</a:t>
            </a:r>
            <a:r>
              <a:rPr lang="en-US" sz="2400"/>
              <a:t>, one is chosen arbitrarily to be the </a:t>
            </a:r>
            <a:r>
              <a:rPr lang="en-US" sz="2400" b="1"/>
              <a:t>primary key</a:t>
            </a:r>
            <a:r>
              <a:rPr lang="en-US" sz="2400"/>
              <a:t>. </a:t>
            </a:r>
          </a:p>
          <a:p>
            <a:pPr lvl="1">
              <a:lnSpc>
                <a:spcPct val="80000"/>
              </a:lnSpc>
            </a:pPr>
            <a:r>
              <a:rPr lang="en-US" sz="2200"/>
              <a:t>The primary key attributes are </a:t>
            </a:r>
            <a:r>
              <a:rPr lang="en-US" sz="2200" u="sng"/>
              <a:t>underlined</a:t>
            </a:r>
            <a:r>
              <a:rPr lang="en-US" sz="2200"/>
              <a:t>.</a:t>
            </a:r>
          </a:p>
          <a:p>
            <a:pPr>
              <a:lnSpc>
                <a:spcPct val="80000"/>
              </a:lnSpc>
            </a:pPr>
            <a:r>
              <a:rPr lang="en-US" sz="2400"/>
              <a:t>Example: Consider the CAR relation schema:</a:t>
            </a:r>
          </a:p>
          <a:p>
            <a:pPr lvl="1">
              <a:lnSpc>
                <a:spcPct val="80000"/>
              </a:lnSpc>
            </a:pPr>
            <a:r>
              <a:rPr lang="en-US" sz="2200"/>
              <a:t>CAR(State, Reg#, </a:t>
            </a:r>
            <a:r>
              <a:rPr lang="en-US" sz="2200" u="sng"/>
              <a:t>SerialNo</a:t>
            </a:r>
            <a:r>
              <a:rPr lang="en-US" sz="2200"/>
              <a:t>, Make, Model, Year)</a:t>
            </a:r>
          </a:p>
          <a:p>
            <a:pPr lvl="1">
              <a:lnSpc>
                <a:spcPct val="80000"/>
              </a:lnSpc>
            </a:pPr>
            <a:r>
              <a:rPr lang="en-US" sz="2200"/>
              <a:t>We chose SerialNo as the primary key</a:t>
            </a:r>
          </a:p>
          <a:p>
            <a:pPr>
              <a:lnSpc>
                <a:spcPct val="80000"/>
              </a:lnSpc>
            </a:pPr>
            <a:r>
              <a:rPr lang="en-US" sz="2400"/>
              <a:t>The primary key value is used to </a:t>
            </a:r>
            <a:r>
              <a:rPr lang="en-US" sz="2400" i="1"/>
              <a:t>uniquely identify</a:t>
            </a:r>
            <a:r>
              <a:rPr lang="en-US" sz="2400"/>
              <a:t> each tuple in a relation</a:t>
            </a:r>
          </a:p>
          <a:p>
            <a:pPr lvl="1">
              <a:lnSpc>
                <a:spcPct val="80000"/>
              </a:lnSpc>
            </a:pPr>
            <a:r>
              <a:rPr lang="en-US" sz="2200"/>
              <a:t>Provides the tuple identity</a:t>
            </a:r>
          </a:p>
          <a:p>
            <a:pPr>
              <a:lnSpc>
                <a:spcPct val="80000"/>
              </a:lnSpc>
            </a:pPr>
            <a:r>
              <a:rPr lang="en-US" sz="2400"/>
              <a:t>Also used to </a:t>
            </a:r>
            <a:r>
              <a:rPr lang="en-US" sz="2400" i="1"/>
              <a:t>reference</a:t>
            </a:r>
            <a:r>
              <a:rPr lang="en-US" sz="2400"/>
              <a:t> the tuple from another tuple</a:t>
            </a:r>
          </a:p>
          <a:p>
            <a:pPr lvl="1">
              <a:lnSpc>
                <a:spcPct val="80000"/>
              </a:lnSpc>
            </a:pPr>
            <a:r>
              <a:rPr lang="en-US" sz="2200"/>
              <a:t>General rule: Choose as primary key the smallest of the candidate keys (in terms of size)</a:t>
            </a:r>
          </a:p>
          <a:p>
            <a:pPr lvl="1">
              <a:lnSpc>
                <a:spcPct val="80000"/>
              </a:lnSpc>
            </a:pPr>
            <a:r>
              <a:rPr lang="en-US" sz="2200"/>
              <a:t>Not always applicable – choice is sometimes subjective</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5- </a:t>
            </a:r>
            <a:fld id="{19F119DC-1A4E-45AF-A25A-21BB0C34DF37}" type="slidenum">
              <a:rPr lang="en-US"/>
              <a:pPr/>
              <a:t>24</a:t>
            </a:fld>
            <a:endParaRPr lang="en-CA"/>
          </a:p>
        </p:txBody>
      </p:sp>
      <p:sp>
        <p:nvSpPr>
          <p:cNvPr id="700423" name="Rectangle 7"/>
          <p:cNvSpPr>
            <a:spLocks noGrp="1" noChangeArrowheads="1"/>
          </p:cNvSpPr>
          <p:nvPr>
            <p:ph type="title"/>
          </p:nvPr>
        </p:nvSpPr>
        <p:spPr/>
        <p:txBody>
          <a:bodyPr/>
          <a:lstStyle/>
          <a:p>
            <a:r>
              <a:rPr lang="en-US" sz="3200"/>
              <a:t>CAR table with two candidate keys – LicenseNumber chosen as Primary Key</a:t>
            </a:r>
          </a:p>
        </p:txBody>
      </p:sp>
      <p:pic>
        <p:nvPicPr>
          <p:cNvPr id="700425" name="Picture 9" descr="fig05_04"/>
          <p:cNvPicPr>
            <a:picLocks noChangeAspect="1" noChangeArrowheads="1"/>
          </p:cNvPicPr>
          <p:nvPr/>
        </p:nvPicPr>
        <p:blipFill>
          <a:blip r:embed="rId3"/>
          <a:srcRect/>
          <a:stretch>
            <a:fillRect/>
          </a:stretch>
        </p:blipFill>
        <p:spPr bwMode="auto">
          <a:xfrm>
            <a:off x="228600" y="2559050"/>
            <a:ext cx="8413750" cy="2286000"/>
          </a:xfrm>
          <a:prstGeom prst="rect">
            <a:avLst/>
          </a:prstGeom>
          <a:noFill/>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237CBF8E-9279-443D-9AD3-4BB51955ED5E}" type="slidenum">
              <a:rPr lang="en-US"/>
              <a:pPr/>
              <a:t>25</a:t>
            </a:fld>
            <a:endParaRPr lang="en-CA"/>
          </a:p>
        </p:txBody>
      </p:sp>
      <p:sp>
        <p:nvSpPr>
          <p:cNvPr id="702470" name="Rectangle 6"/>
          <p:cNvSpPr>
            <a:spLocks noGrp="1" noChangeArrowheads="1"/>
          </p:cNvSpPr>
          <p:nvPr>
            <p:ph type="title"/>
          </p:nvPr>
        </p:nvSpPr>
        <p:spPr/>
        <p:txBody>
          <a:bodyPr/>
          <a:lstStyle/>
          <a:p>
            <a:r>
              <a:rPr lang="en-US"/>
              <a:t>Relational Database Schema</a:t>
            </a:r>
          </a:p>
        </p:txBody>
      </p:sp>
      <p:sp>
        <p:nvSpPr>
          <p:cNvPr id="702471" name="Rectangle 7"/>
          <p:cNvSpPr>
            <a:spLocks noGrp="1" noChangeArrowheads="1"/>
          </p:cNvSpPr>
          <p:nvPr>
            <p:ph type="body" idx="1"/>
          </p:nvPr>
        </p:nvSpPr>
        <p:spPr/>
        <p:txBody>
          <a:bodyPr/>
          <a:lstStyle/>
          <a:p>
            <a:r>
              <a:rPr lang="en-US" b="1"/>
              <a:t>Relational Database Schema:</a:t>
            </a:r>
          </a:p>
          <a:p>
            <a:pPr lvl="1"/>
            <a:r>
              <a:rPr lang="en-US"/>
              <a:t>A set S of relation schemas that belong to the same database.</a:t>
            </a:r>
          </a:p>
          <a:p>
            <a:pPr lvl="1"/>
            <a:r>
              <a:rPr lang="en-US"/>
              <a:t>S is the name of the whole </a:t>
            </a:r>
            <a:r>
              <a:rPr lang="en-US" b="1"/>
              <a:t>database schema</a:t>
            </a:r>
          </a:p>
          <a:p>
            <a:pPr lvl="1"/>
            <a:r>
              <a:rPr lang="en-US"/>
              <a:t>S = {R1, R2, ..., Rn}</a:t>
            </a:r>
          </a:p>
          <a:p>
            <a:pPr lvl="1"/>
            <a:r>
              <a:rPr lang="en-US"/>
              <a:t>R1, R2, …, Rn are the names of the individual </a:t>
            </a:r>
            <a:r>
              <a:rPr lang="en-US" b="1"/>
              <a:t>relation schemas</a:t>
            </a:r>
            <a:r>
              <a:rPr lang="en-US"/>
              <a:t> within the database S</a:t>
            </a:r>
          </a:p>
          <a:p>
            <a:r>
              <a:rPr lang="en-US"/>
              <a:t>Following slide shows a COMPANY database schema with 6 relation schemas</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Slide 5- </a:t>
            </a:r>
            <a:fld id="{04EB0BC9-747C-45B3-B442-597436086F0A}" type="slidenum">
              <a:rPr lang="en-US"/>
              <a:pPr/>
              <a:t>26</a:t>
            </a:fld>
            <a:endParaRPr lang="en-CA"/>
          </a:p>
        </p:txBody>
      </p:sp>
      <p:pic>
        <p:nvPicPr>
          <p:cNvPr id="757765" name="Picture 5" descr="fig05_05"/>
          <p:cNvPicPr>
            <a:picLocks noChangeAspect="1" noChangeArrowheads="1"/>
          </p:cNvPicPr>
          <p:nvPr/>
        </p:nvPicPr>
        <p:blipFill>
          <a:blip r:embed="rId3"/>
          <a:srcRect/>
          <a:stretch>
            <a:fillRect/>
          </a:stretch>
        </p:blipFill>
        <p:spPr bwMode="auto">
          <a:xfrm>
            <a:off x="533400" y="1524000"/>
            <a:ext cx="8074025" cy="4902200"/>
          </a:xfrm>
          <a:prstGeom prst="rect">
            <a:avLst/>
          </a:prstGeom>
          <a:noFill/>
        </p:spPr>
      </p:pic>
      <p:sp>
        <p:nvSpPr>
          <p:cNvPr id="757766" name="Text Box 6" descr="Pink tissue paper"/>
          <p:cNvSpPr txBox="1">
            <a:spLocks noChangeArrowheads="1"/>
          </p:cNvSpPr>
          <p:nvPr/>
        </p:nvSpPr>
        <p:spPr bwMode="auto">
          <a:xfrm>
            <a:off x="381000" y="762000"/>
            <a:ext cx="6934200" cy="579438"/>
          </a:xfrm>
          <a:prstGeom prst="rect">
            <a:avLst/>
          </a:prstGeom>
          <a:noFill/>
          <a:ln w="9525">
            <a:noFill/>
            <a:miter lim="800000"/>
            <a:headEnd/>
            <a:tailEnd/>
          </a:ln>
          <a:effectLst/>
        </p:spPr>
        <p:txBody>
          <a:bodyPr>
            <a:spAutoFit/>
          </a:bodyPr>
          <a:lstStyle/>
          <a:p>
            <a:pPr>
              <a:spcBef>
                <a:spcPct val="50000"/>
              </a:spcBef>
            </a:pPr>
            <a:r>
              <a:rPr lang="en-US" sz="3200">
                <a:solidFill>
                  <a:srgbClr val="800000"/>
                </a:solidFill>
              </a:rPr>
              <a:t>COMPANY Database Schema</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9872D1E7-52DC-4142-AFBB-B3070443601C}" type="slidenum">
              <a:rPr lang="en-US"/>
              <a:pPr/>
              <a:t>27</a:t>
            </a:fld>
            <a:endParaRPr lang="en-CA"/>
          </a:p>
        </p:txBody>
      </p:sp>
      <p:sp>
        <p:nvSpPr>
          <p:cNvPr id="742402" name="Rectangle 2"/>
          <p:cNvSpPr>
            <a:spLocks noGrp="1" noChangeArrowheads="1"/>
          </p:cNvSpPr>
          <p:nvPr>
            <p:ph type="title"/>
          </p:nvPr>
        </p:nvSpPr>
        <p:spPr/>
        <p:txBody>
          <a:bodyPr/>
          <a:lstStyle/>
          <a:p>
            <a:r>
              <a:rPr lang="en-US"/>
              <a:t>Entity Integrity</a:t>
            </a:r>
          </a:p>
        </p:txBody>
      </p:sp>
      <p:sp>
        <p:nvSpPr>
          <p:cNvPr id="742403" name="Rectangle 3"/>
          <p:cNvSpPr>
            <a:spLocks noGrp="1" noChangeArrowheads="1"/>
          </p:cNvSpPr>
          <p:nvPr>
            <p:ph type="body" idx="1"/>
          </p:nvPr>
        </p:nvSpPr>
        <p:spPr/>
        <p:txBody>
          <a:bodyPr/>
          <a:lstStyle/>
          <a:p>
            <a:r>
              <a:rPr lang="en-US" sz="2400" b="1"/>
              <a:t>Entity Integrity:</a:t>
            </a:r>
          </a:p>
          <a:p>
            <a:pPr lvl="1"/>
            <a:r>
              <a:rPr lang="en-US" sz="2400"/>
              <a:t>The </a:t>
            </a:r>
            <a:r>
              <a:rPr lang="en-US" sz="2400" i="1"/>
              <a:t>primary key attributes</a:t>
            </a:r>
            <a:r>
              <a:rPr lang="en-US" sz="2400"/>
              <a:t> PK of each relation schema R in S cannot have null values in any tuple of r(R).</a:t>
            </a:r>
          </a:p>
          <a:p>
            <a:pPr lvl="2"/>
            <a:r>
              <a:rPr lang="en-US" sz="2000"/>
              <a:t>This is because primary key values are used to </a:t>
            </a:r>
            <a:r>
              <a:rPr lang="en-US" sz="2000" i="1"/>
              <a:t>identify</a:t>
            </a:r>
            <a:r>
              <a:rPr lang="en-US" sz="2000"/>
              <a:t> the individual tuples.</a:t>
            </a:r>
          </a:p>
          <a:p>
            <a:pPr lvl="2"/>
            <a:r>
              <a:rPr lang="en-US" sz="2000"/>
              <a:t>t[PK] </a:t>
            </a:r>
            <a:r>
              <a:rPr lang="en-US" sz="2000">
                <a:sym typeface="Symbol" pitchFamily="1" charset="2"/>
              </a:rPr>
              <a:t></a:t>
            </a:r>
            <a:r>
              <a:rPr lang="en-US" sz="2000"/>
              <a:t> null for any tuple t in r(R)</a:t>
            </a:r>
          </a:p>
          <a:p>
            <a:pPr lvl="2"/>
            <a:r>
              <a:rPr lang="en-US" sz="2000"/>
              <a:t>If PK has several attributes, null is not allowed in any of these attributes</a:t>
            </a:r>
          </a:p>
          <a:p>
            <a:pPr lvl="1"/>
            <a:r>
              <a:rPr lang="en-US" sz="2400"/>
              <a:t>Note: Other attributes of R may be constrained  to disallow null values, even though they are not members of the primary key.</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09B598A1-ABAF-48FD-A999-6D8CC10F069D}" type="slidenum">
              <a:rPr lang="en-US"/>
              <a:pPr/>
              <a:t>28</a:t>
            </a:fld>
            <a:endParaRPr lang="en-CA"/>
          </a:p>
        </p:txBody>
      </p:sp>
      <p:sp>
        <p:nvSpPr>
          <p:cNvPr id="704516" name="Rectangle 4"/>
          <p:cNvSpPr>
            <a:spLocks noGrp="1" noChangeArrowheads="1"/>
          </p:cNvSpPr>
          <p:nvPr>
            <p:ph type="title"/>
          </p:nvPr>
        </p:nvSpPr>
        <p:spPr/>
        <p:txBody>
          <a:bodyPr/>
          <a:lstStyle/>
          <a:p>
            <a:r>
              <a:rPr lang="en-US"/>
              <a:t>Referential Integrity</a:t>
            </a:r>
          </a:p>
        </p:txBody>
      </p:sp>
      <p:sp>
        <p:nvSpPr>
          <p:cNvPr id="704517" name="Rectangle 5"/>
          <p:cNvSpPr>
            <a:spLocks noGrp="1" noChangeArrowheads="1"/>
          </p:cNvSpPr>
          <p:nvPr>
            <p:ph type="body" idx="1"/>
          </p:nvPr>
        </p:nvSpPr>
        <p:spPr/>
        <p:txBody>
          <a:bodyPr/>
          <a:lstStyle/>
          <a:p>
            <a:r>
              <a:rPr lang="en-US"/>
              <a:t>A constraint involving </a:t>
            </a:r>
            <a:r>
              <a:rPr lang="en-US" b="1"/>
              <a:t>two</a:t>
            </a:r>
            <a:r>
              <a:rPr lang="en-US"/>
              <a:t> relations</a:t>
            </a:r>
          </a:p>
          <a:p>
            <a:pPr lvl="1"/>
            <a:r>
              <a:rPr lang="en-US"/>
              <a:t>The previous constraints involve a single  relation.</a:t>
            </a:r>
          </a:p>
          <a:p>
            <a:r>
              <a:rPr lang="en-US"/>
              <a:t>Used to specify a </a:t>
            </a:r>
            <a:r>
              <a:rPr lang="en-US" b="1"/>
              <a:t>relationship</a:t>
            </a:r>
            <a:r>
              <a:rPr lang="en-US"/>
              <a:t> among tuples in two relations: </a:t>
            </a:r>
          </a:p>
          <a:p>
            <a:pPr lvl="1"/>
            <a:r>
              <a:rPr lang="en-US"/>
              <a:t>The </a:t>
            </a:r>
            <a:r>
              <a:rPr lang="en-US" b="1"/>
              <a:t>referencing relation </a:t>
            </a:r>
            <a:r>
              <a:rPr lang="en-US"/>
              <a:t>and the </a:t>
            </a:r>
            <a:r>
              <a:rPr lang="en-US" b="1"/>
              <a:t>referenced relation</a:t>
            </a:r>
            <a:r>
              <a:rPr lang="en-US"/>
              <a:t>.</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6A8DF556-9DAE-4367-BA2F-7BB5EA60BF0A}" type="slidenum">
              <a:rPr lang="en-US"/>
              <a:pPr/>
              <a:t>29</a:t>
            </a:fld>
            <a:endParaRPr lang="en-CA"/>
          </a:p>
        </p:txBody>
      </p:sp>
      <p:sp>
        <p:nvSpPr>
          <p:cNvPr id="744450" name="Rectangle 2"/>
          <p:cNvSpPr>
            <a:spLocks noGrp="1" noChangeArrowheads="1"/>
          </p:cNvSpPr>
          <p:nvPr>
            <p:ph type="title"/>
          </p:nvPr>
        </p:nvSpPr>
        <p:spPr/>
        <p:txBody>
          <a:bodyPr/>
          <a:lstStyle/>
          <a:p>
            <a:r>
              <a:rPr lang="en-US"/>
              <a:t>Referential Integrity</a:t>
            </a:r>
          </a:p>
        </p:txBody>
      </p:sp>
      <p:sp>
        <p:nvSpPr>
          <p:cNvPr id="744451" name="Rectangle 3"/>
          <p:cNvSpPr>
            <a:spLocks noGrp="1" noChangeArrowheads="1"/>
          </p:cNvSpPr>
          <p:nvPr>
            <p:ph type="body" idx="1"/>
          </p:nvPr>
        </p:nvSpPr>
        <p:spPr/>
        <p:txBody>
          <a:bodyPr/>
          <a:lstStyle/>
          <a:p>
            <a:r>
              <a:rPr lang="en-US"/>
              <a:t>Tuples in the </a:t>
            </a:r>
            <a:r>
              <a:rPr lang="en-US" b="1"/>
              <a:t>referencing relation</a:t>
            </a:r>
            <a:r>
              <a:rPr lang="en-US"/>
              <a:t> R1 have attributes FK (called </a:t>
            </a:r>
            <a:r>
              <a:rPr lang="en-US" b="1"/>
              <a:t>foreign key</a:t>
            </a:r>
            <a:r>
              <a:rPr lang="en-US"/>
              <a:t> attributes) that reference the primary key attributes PK of the </a:t>
            </a:r>
            <a:r>
              <a:rPr lang="en-US" b="1"/>
              <a:t>referenced relation</a:t>
            </a:r>
            <a:r>
              <a:rPr lang="en-US"/>
              <a:t> R2.</a:t>
            </a:r>
          </a:p>
          <a:p>
            <a:pPr lvl="1"/>
            <a:r>
              <a:rPr lang="en-US"/>
              <a:t>A tuple t1 in R1 is said to </a:t>
            </a:r>
            <a:r>
              <a:rPr lang="en-US" b="1"/>
              <a:t>reference</a:t>
            </a:r>
            <a:r>
              <a:rPr lang="en-US"/>
              <a:t> a tuple t2 in R2 if t1[FK] = t2[PK].</a:t>
            </a:r>
          </a:p>
          <a:p>
            <a:r>
              <a:rPr lang="en-US"/>
              <a:t>A referential integrity constraint can be displayed in a relational database schema as a directed arc from R1.FK to R2. </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2D572CE0-ECB7-4783-9CDE-D6EEBE504B48}" type="slidenum">
              <a:rPr lang="en-US"/>
              <a:pPr/>
              <a:t>3</a:t>
            </a:fld>
            <a:endParaRPr lang="en-CA"/>
          </a:p>
        </p:txBody>
      </p:sp>
      <p:sp>
        <p:nvSpPr>
          <p:cNvPr id="669700" name="Rectangle 4"/>
          <p:cNvSpPr>
            <a:spLocks noGrp="1" noChangeArrowheads="1"/>
          </p:cNvSpPr>
          <p:nvPr>
            <p:ph type="title"/>
          </p:nvPr>
        </p:nvSpPr>
        <p:spPr/>
        <p:txBody>
          <a:bodyPr/>
          <a:lstStyle/>
          <a:p>
            <a:r>
              <a:rPr lang="en-US"/>
              <a:t>Relational Model Concepts</a:t>
            </a:r>
          </a:p>
        </p:txBody>
      </p:sp>
      <p:sp>
        <p:nvSpPr>
          <p:cNvPr id="669701" name="Rectangle 5"/>
          <p:cNvSpPr>
            <a:spLocks noGrp="1" noChangeArrowheads="1"/>
          </p:cNvSpPr>
          <p:nvPr>
            <p:ph type="body" idx="1"/>
          </p:nvPr>
        </p:nvSpPr>
        <p:spPr/>
        <p:txBody>
          <a:bodyPr/>
          <a:lstStyle/>
          <a:p>
            <a:r>
              <a:rPr lang="en-US" sz="2400"/>
              <a:t>The relational Model of Data is based on the concept of a </a:t>
            </a:r>
            <a:r>
              <a:rPr lang="en-US" sz="2400" i="1"/>
              <a:t>Relation</a:t>
            </a:r>
          </a:p>
          <a:p>
            <a:pPr lvl="1"/>
            <a:r>
              <a:rPr lang="en-US" sz="2200"/>
              <a:t>The strength of the relational approach to data management comes from the formal foundation provided by the theory of relations</a:t>
            </a:r>
          </a:p>
          <a:p>
            <a:r>
              <a:rPr lang="en-US" sz="2400"/>
              <a:t>We review the essentials of the </a:t>
            </a:r>
            <a:r>
              <a:rPr lang="en-US" sz="2400" i="1"/>
              <a:t>formal relational model</a:t>
            </a:r>
            <a:r>
              <a:rPr lang="en-US" sz="2400"/>
              <a:t> in this chapter</a:t>
            </a:r>
          </a:p>
          <a:p>
            <a:r>
              <a:rPr lang="en-US" sz="2400"/>
              <a:t>In </a:t>
            </a:r>
            <a:r>
              <a:rPr lang="en-US" sz="2400" i="1"/>
              <a:t>practice</a:t>
            </a:r>
            <a:r>
              <a:rPr lang="en-US" sz="2400"/>
              <a:t>, there is a </a:t>
            </a:r>
            <a:r>
              <a:rPr lang="en-US" sz="2400" i="1"/>
              <a:t>standard model</a:t>
            </a:r>
            <a:r>
              <a:rPr lang="en-US" sz="2400"/>
              <a:t> based on SQL – this is described in Chapters 8 and 9</a:t>
            </a:r>
          </a:p>
          <a:p>
            <a:r>
              <a:rPr lang="en-US" sz="2400" u="sng"/>
              <a:t>Note:</a:t>
            </a:r>
            <a:r>
              <a:rPr lang="en-US" sz="2400"/>
              <a:t> There are several important differences between the </a:t>
            </a:r>
            <a:r>
              <a:rPr lang="en-US" sz="2400" i="1"/>
              <a:t>formal</a:t>
            </a:r>
            <a:r>
              <a:rPr lang="en-US" sz="2400"/>
              <a:t> model and the </a:t>
            </a:r>
            <a:r>
              <a:rPr lang="en-US" sz="2400" i="1"/>
              <a:t>practical</a:t>
            </a:r>
            <a:r>
              <a:rPr lang="en-US" sz="2400"/>
              <a:t> model, as we shall see</a:t>
            </a:r>
          </a:p>
          <a:p>
            <a:endParaRPr lang="en-US" sz="2400"/>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74A5ABD5-DB0C-4B5F-837F-9F84A2BE20B4}" type="slidenum">
              <a:rPr lang="en-US"/>
              <a:pPr/>
              <a:t>30</a:t>
            </a:fld>
            <a:endParaRPr lang="en-CA"/>
          </a:p>
        </p:txBody>
      </p:sp>
      <p:sp>
        <p:nvSpPr>
          <p:cNvPr id="706564" name="Rectangle 4"/>
          <p:cNvSpPr>
            <a:spLocks noGrp="1" noChangeArrowheads="1"/>
          </p:cNvSpPr>
          <p:nvPr>
            <p:ph type="title"/>
          </p:nvPr>
        </p:nvSpPr>
        <p:spPr/>
        <p:txBody>
          <a:bodyPr/>
          <a:lstStyle/>
          <a:p>
            <a:r>
              <a:rPr lang="en-US"/>
              <a:t>Referential Integrity (or foreign key) </a:t>
            </a:r>
            <a:br>
              <a:rPr lang="en-US"/>
            </a:br>
            <a:r>
              <a:rPr lang="en-US"/>
              <a:t>Constraint</a:t>
            </a:r>
          </a:p>
        </p:txBody>
      </p:sp>
      <p:sp>
        <p:nvSpPr>
          <p:cNvPr id="706565" name="Rectangle 5"/>
          <p:cNvSpPr>
            <a:spLocks noGrp="1" noChangeArrowheads="1"/>
          </p:cNvSpPr>
          <p:nvPr>
            <p:ph type="body" idx="1"/>
          </p:nvPr>
        </p:nvSpPr>
        <p:spPr/>
        <p:txBody>
          <a:bodyPr/>
          <a:lstStyle/>
          <a:p>
            <a:r>
              <a:rPr lang="en-US"/>
              <a:t>Statement of the constraint</a:t>
            </a:r>
          </a:p>
          <a:p>
            <a:pPr lvl="1"/>
            <a:r>
              <a:rPr lang="en-US"/>
              <a:t>The value in the foreign key column (or columns) FK of the the </a:t>
            </a:r>
            <a:r>
              <a:rPr lang="en-US" b="1"/>
              <a:t>referencing relation</a:t>
            </a:r>
            <a:r>
              <a:rPr lang="en-US"/>
              <a:t> R1 can be </a:t>
            </a:r>
            <a:r>
              <a:rPr lang="en-US" b="1"/>
              <a:t>either</a:t>
            </a:r>
            <a:r>
              <a:rPr lang="en-US"/>
              <a:t>:</a:t>
            </a:r>
          </a:p>
          <a:p>
            <a:pPr lvl="2"/>
            <a:r>
              <a:rPr lang="en-US"/>
              <a:t>(1) a value of an existing primary key value of a corresponding primary key PK in the </a:t>
            </a:r>
            <a:r>
              <a:rPr lang="en-US" b="1"/>
              <a:t>referenced relation</a:t>
            </a:r>
            <a:r>
              <a:rPr lang="en-US"/>
              <a:t> R2, </a:t>
            </a:r>
            <a:r>
              <a:rPr lang="en-US" u="sng"/>
              <a:t>or</a:t>
            </a:r>
          </a:p>
          <a:p>
            <a:pPr lvl="2"/>
            <a:r>
              <a:rPr lang="en-US"/>
              <a:t>(2) a </a:t>
            </a:r>
            <a:r>
              <a:rPr lang="en-US" b="1"/>
              <a:t>null</a:t>
            </a:r>
            <a:r>
              <a:rPr lang="en-US"/>
              <a:t>.</a:t>
            </a:r>
          </a:p>
          <a:p>
            <a:r>
              <a:rPr lang="en-US"/>
              <a:t>In case (2), the FK in R1 should </a:t>
            </a:r>
            <a:r>
              <a:rPr lang="en-US" b="1"/>
              <a:t>not</a:t>
            </a:r>
            <a:r>
              <a:rPr lang="en-US"/>
              <a:t> be a part of its own primary key.</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69757C68-76BE-4CA6-A073-C11B888B666F}" type="slidenum">
              <a:rPr lang="en-US"/>
              <a:pPr/>
              <a:t>31</a:t>
            </a:fld>
            <a:endParaRPr lang="en-CA"/>
          </a:p>
        </p:txBody>
      </p:sp>
      <p:sp>
        <p:nvSpPr>
          <p:cNvPr id="761858" name="Rectangle 2"/>
          <p:cNvSpPr>
            <a:spLocks noGrp="1" noChangeArrowheads="1"/>
          </p:cNvSpPr>
          <p:nvPr>
            <p:ph type="title"/>
          </p:nvPr>
        </p:nvSpPr>
        <p:spPr/>
        <p:txBody>
          <a:bodyPr/>
          <a:lstStyle/>
          <a:p>
            <a:r>
              <a:rPr lang="en-US"/>
              <a:t>Displaying a relational database schema and its constraints</a:t>
            </a:r>
          </a:p>
        </p:txBody>
      </p:sp>
      <p:sp>
        <p:nvSpPr>
          <p:cNvPr id="761859" name="Rectangle 3"/>
          <p:cNvSpPr>
            <a:spLocks noGrp="1" noChangeArrowheads="1"/>
          </p:cNvSpPr>
          <p:nvPr>
            <p:ph type="body" idx="1"/>
          </p:nvPr>
        </p:nvSpPr>
        <p:spPr/>
        <p:txBody>
          <a:bodyPr/>
          <a:lstStyle/>
          <a:p>
            <a:pPr>
              <a:lnSpc>
                <a:spcPct val="90000"/>
              </a:lnSpc>
            </a:pPr>
            <a:r>
              <a:rPr lang="en-US" sz="2400"/>
              <a:t>Each relation schema can be displayed as a row of attribute names</a:t>
            </a:r>
          </a:p>
          <a:p>
            <a:pPr>
              <a:lnSpc>
                <a:spcPct val="90000"/>
              </a:lnSpc>
            </a:pPr>
            <a:r>
              <a:rPr lang="en-US" sz="2400"/>
              <a:t>The name of the relation is written above the attribute names</a:t>
            </a:r>
          </a:p>
          <a:p>
            <a:pPr>
              <a:lnSpc>
                <a:spcPct val="90000"/>
              </a:lnSpc>
            </a:pPr>
            <a:r>
              <a:rPr lang="en-US" sz="2400"/>
              <a:t>The primary key attribute (or attributes) will be underlined</a:t>
            </a:r>
          </a:p>
          <a:p>
            <a:pPr>
              <a:lnSpc>
                <a:spcPct val="90000"/>
              </a:lnSpc>
            </a:pPr>
            <a:r>
              <a:rPr lang="en-US" sz="2400"/>
              <a:t>A foreign key (referential integrity) constraints is displayed as a directed arc (arrow) from the foreign key attributes to the referenced table</a:t>
            </a:r>
          </a:p>
          <a:p>
            <a:pPr lvl="1">
              <a:lnSpc>
                <a:spcPct val="90000"/>
              </a:lnSpc>
            </a:pPr>
            <a:r>
              <a:rPr lang="en-US" sz="2200"/>
              <a:t>Can also point the the primary key of the referenced relation for clarity</a:t>
            </a:r>
          </a:p>
          <a:p>
            <a:pPr>
              <a:lnSpc>
                <a:spcPct val="90000"/>
              </a:lnSpc>
            </a:pPr>
            <a:r>
              <a:rPr lang="en-US" sz="2400"/>
              <a:t>Next slide shows the COMPANY </a:t>
            </a:r>
            <a:r>
              <a:rPr lang="en-US" sz="2400" b="1"/>
              <a:t>relational schema diagram</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Slide 5- </a:t>
            </a:r>
            <a:fld id="{83A757EB-2A9C-4952-9BE8-ACDB5E9E9167}" type="slidenum">
              <a:rPr lang="en-US"/>
              <a:pPr/>
              <a:t>32</a:t>
            </a:fld>
            <a:endParaRPr lang="en-CA"/>
          </a:p>
        </p:txBody>
      </p:sp>
      <p:pic>
        <p:nvPicPr>
          <p:cNvPr id="759813" name="Picture 5" descr="fig05_07"/>
          <p:cNvPicPr>
            <a:picLocks noChangeAspect="1" noChangeArrowheads="1"/>
          </p:cNvPicPr>
          <p:nvPr/>
        </p:nvPicPr>
        <p:blipFill>
          <a:blip r:embed="rId3"/>
          <a:srcRect/>
          <a:stretch>
            <a:fillRect/>
          </a:stretch>
        </p:blipFill>
        <p:spPr bwMode="auto">
          <a:xfrm>
            <a:off x="1295400" y="1592263"/>
            <a:ext cx="6477000" cy="4808537"/>
          </a:xfrm>
          <a:prstGeom prst="rect">
            <a:avLst/>
          </a:prstGeom>
          <a:noFill/>
        </p:spPr>
      </p:pic>
      <p:sp>
        <p:nvSpPr>
          <p:cNvPr id="759814" name="Text Box 6" descr="Pink tissue paper"/>
          <p:cNvSpPr txBox="1">
            <a:spLocks noChangeArrowheads="1"/>
          </p:cNvSpPr>
          <p:nvPr/>
        </p:nvSpPr>
        <p:spPr bwMode="auto">
          <a:xfrm>
            <a:off x="457200" y="762000"/>
            <a:ext cx="8305800" cy="457200"/>
          </a:xfrm>
          <a:prstGeom prst="rect">
            <a:avLst/>
          </a:prstGeom>
          <a:noFill/>
          <a:ln w="9525">
            <a:noFill/>
            <a:miter lim="800000"/>
            <a:headEnd/>
            <a:tailEnd/>
          </a:ln>
          <a:effectLst/>
        </p:spPr>
        <p:txBody>
          <a:bodyPr>
            <a:spAutoFit/>
          </a:bodyPr>
          <a:lstStyle/>
          <a:p>
            <a:pPr>
              <a:spcBef>
                <a:spcPct val="50000"/>
              </a:spcBef>
            </a:pPr>
            <a:r>
              <a:rPr lang="en-US">
                <a:solidFill>
                  <a:srgbClr val="800000"/>
                </a:solidFill>
              </a:rPr>
              <a:t>Referential Integrity Constraints for COMPANY database </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8D2509A4-823D-49E5-BC5D-C3CAD87332A7}" type="slidenum">
              <a:rPr lang="en-US"/>
              <a:pPr/>
              <a:t>33</a:t>
            </a:fld>
            <a:endParaRPr lang="en-CA"/>
          </a:p>
        </p:txBody>
      </p:sp>
      <p:sp>
        <p:nvSpPr>
          <p:cNvPr id="708612" name="Rectangle 4"/>
          <p:cNvSpPr>
            <a:spLocks noGrp="1" noChangeArrowheads="1"/>
          </p:cNvSpPr>
          <p:nvPr>
            <p:ph type="title"/>
          </p:nvPr>
        </p:nvSpPr>
        <p:spPr/>
        <p:txBody>
          <a:bodyPr/>
          <a:lstStyle/>
          <a:p>
            <a:r>
              <a:rPr lang="en-US"/>
              <a:t>Other Types of Constraints</a:t>
            </a:r>
          </a:p>
        </p:txBody>
      </p:sp>
      <p:sp>
        <p:nvSpPr>
          <p:cNvPr id="708613" name="Rectangle 5"/>
          <p:cNvSpPr>
            <a:spLocks noGrp="1" noChangeArrowheads="1"/>
          </p:cNvSpPr>
          <p:nvPr>
            <p:ph type="body" idx="1"/>
          </p:nvPr>
        </p:nvSpPr>
        <p:spPr/>
        <p:txBody>
          <a:bodyPr/>
          <a:lstStyle/>
          <a:p>
            <a:r>
              <a:rPr lang="en-US"/>
              <a:t>Semantic Integrity Constraints:</a:t>
            </a:r>
          </a:p>
          <a:p>
            <a:pPr lvl="1"/>
            <a:r>
              <a:rPr lang="en-US"/>
              <a:t>based on application semantics and cannot be expressed by the model per se</a:t>
            </a:r>
          </a:p>
          <a:p>
            <a:pPr lvl="1"/>
            <a:r>
              <a:rPr lang="en-US"/>
              <a:t>Example: “the max. no. of hours per employee for all projects he or she works on is 56 hrs per week”</a:t>
            </a:r>
          </a:p>
          <a:p>
            <a:r>
              <a:rPr lang="en-US"/>
              <a:t>A </a:t>
            </a:r>
            <a:r>
              <a:rPr lang="en-US" b="1"/>
              <a:t>constraint specification</a:t>
            </a:r>
            <a:r>
              <a:rPr lang="en-US"/>
              <a:t> language may have to be used to express these</a:t>
            </a:r>
          </a:p>
          <a:p>
            <a:r>
              <a:rPr lang="en-US"/>
              <a:t>SQL-99 allows triggers and </a:t>
            </a:r>
            <a:r>
              <a:rPr lang="en-US" b="1"/>
              <a:t>ASSERTIONS</a:t>
            </a:r>
            <a:r>
              <a:rPr lang="en-US"/>
              <a:t> to express for some of these</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962E9CFE-A677-403D-A788-326E6D555107}" type="slidenum">
              <a:rPr lang="en-US"/>
              <a:pPr/>
              <a:t>34</a:t>
            </a:fld>
            <a:endParaRPr lang="en-CA"/>
          </a:p>
        </p:txBody>
      </p:sp>
      <p:sp>
        <p:nvSpPr>
          <p:cNvPr id="763906" name="Rectangle 2"/>
          <p:cNvSpPr>
            <a:spLocks noGrp="1" noChangeArrowheads="1"/>
          </p:cNvSpPr>
          <p:nvPr>
            <p:ph type="title"/>
          </p:nvPr>
        </p:nvSpPr>
        <p:spPr/>
        <p:txBody>
          <a:bodyPr/>
          <a:lstStyle/>
          <a:p>
            <a:r>
              <a:rPr lang="en-US"/>
              <a:t>Populated database state</a:t>
            </a:r>
          </a:p>
        </p:txBody>
      </p:sp>
      <p:sp>
        <p:nvSpPr>
          <p:cNvPr id="763907" name="Rectangle 3"/>
          <p:cNvSpPr>
            <a:spLocks noGrp="1" noChangeArrowheads="1"/>
          </p:cNvSpPr>
          <p:nvPr>
            <p:ph type="body" idx="1"/>
          </p:nvPr>
        </p:nvSpPr>
        <p:spPr/>
        <p:txBody>
          <a:bodyPr/>
          <a:lstStyle/>
          <a:p>
            <a:r>
              <a:rPr lang="en-US" sz="2400"/>
              <a:t>Each </a:t>
            </a:r>
            <a:r>
              <a:rPr lang="en-US" sz="2400" i="1"/>
              <a:t>relation</a:t>
            </a:r>
            <a:r>
              <a:rPr lang="en-US" sz="2400"/>
              <a:t> will have many tuples in its current relation state</a:t>
            </a:r>
          </a:p>
          <a:p>
            <a:r>
              <a:rPr lang="en-US" sz="2400"/>
              <a:t>The </a:t>
            </a:r>
            <a:r>
              <a:rPr lang="en-US" sz="2400" i="1"/>
              <a:t>relational database state</a:t>
            </a:r>
            <a:r>
              <a:rPr lang="en-US" sz="2400"/>
              <a:t> is a union of all the individual relation states</a:t>
            </a:r>
          </a:p>
          <a:p>
            <a:r>
              <a:rPr lang="en-US" sz="2400"/>
              <a:t>Whenever the database is changed, a new state arises</a:t>
            </a:r>
          </a:p>
          <a:p>
            <a:r>
              <a:rPr lang="en-US" sz="2400"/>
              <a:t>Basic operations for changing the database:</a:t>
            </a:r>
          </a:p>
          <a:p>
            <a:pPr lvl="1"/>
            <a:r>
              <a:rPr lang="en-US" sz="2200"/>
              <a:t>INSERT a new tuple in a relation</a:t>
            </a:r>
          </a:p>
          <a:p>
            <a:pPr lvl="1"/>
            <a:r>
              <a:rPr lang="en-US" sz="2200"/>
              <a:t>DELETE an existing tuple from a relation</a:t>
            </a:r>
          </a:p>
          <a:p>
            <a:pPr lvl="1"/>
            <a:r>
              <a:rPr lang="en-US" sz="2200"/>
              <a:t>MODIFY an attribute of an existing tuple</a:t>
            </a:r>
          </a:p>
          <a:p>
            <a:r>
              <a:rPr lang="en-US" sz="2400"/>
              <a:t>Next slide shows an example state for the COMPANY database</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r>
              <a:rPr lang="en-US"/>
              <a:t>Slide 5- </a:t>
            </a:r>
            <a:fld id="{97183F52-DFF9-48D7-9A02-C2A2797DFAA8}" type="slidenum">
              <a:rPr lang="en-US"/>
              <a:pPr/>
              <a:t>35</a:t>
            </a:fld>
            <a:endParaRPr lang="en-CA"/>
          </a:p>
        </p:txBody>
      </p:sp>
      <p:pic>
        <p:nvPicPr>
          <p:cNvPr id="712713" name="Picture 9" descr="fig05_06"/>
          <p:cNvPicPr>
            <a:picLocks noChangeAspect="1" noChangeArrowheads="1"/>
          </p:cNvPicPr>
          <p:nvPr/>
        </p:nvPicPr>
        <p:blipFill>
          <a:blip r:embed="rId3"/>
          <a:srcRect/>
          <a:stretch>
            <a:fillRect/>
          </a:stretch>
        </p:blipFill>
        <p:spPr bwMode="auto">
          <a:xfrm>
            <a:off x="2667000" y="1524000"/>
            <a:ext cx="3948113" cy="5029200"/>
          </a:xfrm>
          <a:prstGeom prst="rect">
            <a:avLst/>
          </a:prstGeom>
          <a:noFill/>
        </p:spPr>
      </p:pic>
      <p:sp>
        <p:nvSpPr>
          <p:cNvPr id="712714" name="Text Box 10" descr="Pink tissue paper"/>
          <p:cNvSpPr txBox="1">
            <a:spLocks noChangeArrowheads="1"/>
          </p:cNvSpPr>
          <p:nvPr/>
        </p:nvSpPr>
        <p:spPr bwMode="auto">
          <a:xfrm>
            <a:off x="381000" y="838200"/>
            <a:ext cx="7086600" cy="457200"/>
          </a:xfrm>
          <a:prstGeom prst="rect">
            <a:avLst/>
          </a:prstGeom>
          <a:noFill/>
          <a:ln w="9525">
            <a:noFill/>
            <a:miter lim="800000"/>
            <a:headEnd/>
            <a:tailEnd/>
          </a:ln>
          <a:effectLst/>
        </p:spPr>
        <p:txBody>
          <a:bodyPr>
            <a:spAutoFit/>
          </a:bodyPr>
          <a:lstStyle/>
          <a:p>
            <a:pPr>
              <a:spcBef>
                <a:spcPct val="50000"/>
              </a:spcBef>
            </a:pPr>
            <a:r>
              <a:rPr lang="en-US">
                <a:solidFill>
                  <a:srgbClr val="800000"/>
                </a:solidFill>
              </a:rPr>
              <a:t>Populated database state for COMPANY</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28305C15-5F48-4F91-996A-DED920AD43EA}" type="slidenum">
              <a:rPr lang="en-US"/>
              <a:pPr/>
              <a:t>36</a:t>
            </a:fld>
            <a:endParaRPr lang="en-CA"/>
          </a:p>
        </p:txBody>
      </p:sp>
      <p:sp>
        <p:nvSpPr>
          <p:cNvPr id="716804" name="Rectangle 1028"/>
          <p:cNvSpPr>
            <a:spLocks noGrp="1" noChangeArrowheads="1"/>
          </p:cNvSpPr>
          <p:nvPr>
            <p:ph type="title"/>
          </p:nvPr>
        </p:nvSpPr>
        <p:spPr/>
        <p:txBody>
          <a:bodyPr/>
          <a:lstStyle/>
          <a:p>
            <a:r>
              <a:rPr lang="en-US"/>
              <a:t>Update Operations on Relations</a:t>
            </a:r>
          </a:p>
        </p:txBody>
      </p:sp>
      <p:sp>
        <p:nvSpPr>
          <p:cNvPr id="716805" name="Rectangle 1029"/>
          <p:cNvSpPr>
            <a:spLocks noGrp="1" noChangeArrowheads="1"/>
          </p:cNvSpPr>
          <p:nvPr>
            <p:ph type="body" idx="1"/>
          </p:nvPr>
        </p:nvSpPr>
        <p:spPr/>
        <p:txBody>
          <a:bodyPr/>
          <a:lstStyle/>
          <a:p>
            <a:r>
              <a:rPr lang="en-US"/>
              <a:t>INSERT a tuple.</a:t>
            </a:r>
          </a:p>
          <a:p>
            <a:r>
              <a:rPr lang="en-US"/>
              <a:t>DELETE a tuple.</a:t>
            </a:r>
          </a:p>
          <a:p>
            <a:r>
              <a:rPr lang="en-US"/>
              <a:t>MODIFY a tuple.</a:t>
            </a:r>
          </a:p>
          <a:p>
            <a:r>
              <a:rPr lang="en-US"/>
              <a:t>Integrity constraints should not be violated by the update operations.</a:t>
            </a:r>
          </a:p>
          <a:p>
            <a:r>
              <a:rPr lang="en-US"/>
              <a:t>Several update operations may have to be grouped together.</a:t>
            </a:r>
          </a:p>
          <a:p>
            <a:r>
              <a:rPr lang="en-US"/>
              <a:t>Updates may </a:t>
            </a:r>
            <a:r>
              <a:rPr lang="en-US" b="1"/>
              <a:t>propagate</a:t>
            </a:r>
            <a:r>
              <a:rPr lang="en-US"/>
              <a:t>  to cause other updates automatically. This may be necessary to maintain integrity constraints.</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269EC755-B956-4693-90B7-C237D2370BF5}" type="slidenum">
              <a:rPr lang="en-US"/>
              <a:pPr/>
              <a:t>37</a:t>
            </a:fld>
            <a:endParaRPr lang="en-CA"/>
          </a:p>
        </p:txBody>
      </p:sp>
      <p:sp>
        <p:nvSpPr>
          <p:cNvPr id="718852" name="Rectangle 4"/>
          <p:cNvSpPr>
            <a:spLocks noGrp="1" noChangeArrowheads="1"/>
          </p:cNvSpPr>
          <p:nvPr>
            <p:ph type="title"/>
          </p:nvPr>
        </p:nvSpPr>
        <p:spPr/>
        <p:txBody>
          <a:bodyPr/>
          <a:lstStyle/>
          <a:p>
            <a:r>
              <a:rPr lang="en-US"/>
              <a:t>Update Operations on Relations</a:t>
            </a:r>
          </a:p>
        </p:txBody>
      </p:sp>
      <p:sp>
        <p:nvSpPr>
          <p:cNvPr id="718853" name="Rectangle 5"/>
          <p:cNvSpPr>
            <a:spLocks noGrp="1" noChangeArrowheads="1"/>
          </p:cNvSpPr>
          <p:nvPr>
            <p:ph type="body" idx="1"/>
          </p:nvPr>
        </p:nvSpPr>
        <p:spPr/>
        <p:txBody>
          <a:bodyPr/>
          <a:lstStyle/>
          <a:p>
            <a:r>
              <a:rPr lang="en-US"/>
              <a:t>In case of integrity violation, several actions can be taken:</a:t>
            </a:r>
          </a:p>
          <a:p>
            <a:pPr lvl="1"/>
            <a:r>
              <a:rPr lang="en-US"/>
              <a:t>Cancel the operation that causes the violation (RESTRICT or REJECT option)</a:t>
            </a:r>
          </a:p>
          <a:p>
            <a:pPr lvl="1"/>
            <a:r>
              <a:rPr lang="en-US"/>
              <a:t>Perform the operation but inform the user of the violation</a:t>
            </a:r>
          </a:p>
          <a:p>
            <a:pPr lvl="1"/>
            <a:r>
              <a:rPr lang="en-US"/>
              <a:t>Trigger additional updates so the violation is corrected (CASCADE option, SET NULL option)</a:t>
            </a:r>
          </a:p>
          <a:p>
            <a:pPr lvl="1"/>
            <a:r>
              <a:rPr lang="en-US"/>
              <a:t>Execute a user-specified error-correction routine </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DCCE8D94-154E-4F94-AC5D-674C6E97F708}" type="slidenum">
              <a:rPr lang="en-US"/>
              <a:pPr/>
              <a:t>38</a:t>
            </a:fld>
            <a:endParaRPr lang="en-CA"/>
          </a:p>
        </p:txBody>
      </p:sp>
      <p:sp>
        <p:nvSpPr>
          <p:cNvPr id="764930" name="Rectangle 1026"/>
          <p:cNvSpPr>
            <a:spLocks noGrp="1" noChangeArrowheads="1"/>
          </p:cNvSpPr>
          <p:nvPr>
            <p:ph type="title"/>
          </p:nvPr>
        </p:nvSpPr>
        <p:spPr/>
        <p:txBody>
          <a:bodyPr/>
          <a:lstStyle/>
          <a:p>
            <a:r>
              <a:rPr lang="en-US"/>
              <a:t>Possible violations for each operation</a:t>
            </a:r>
          </a:p>
        </p:txBody>
      </p:sp>
      <p:sp>
        <p:nvSpPr>
          <p:cNvPr id="764931" name="Rectangle 1027"/>
          <p:cNvSpPr>
            <a:spLocks noGrp="1" noChangeArrowheads="1"/>
          </p:cNvSpPr>
          <p:nvPr>
            <p:ph type="body" idx="1"/>
          </p:nvPr>
        </p:nvSpPr>
        <p:spPr/>
        <p:txBody>
          <a:bodyPr/>
          <a:lstStyle/>
          <a:p>
            <a:r>
              <a:rPr lang="en-US" sz="2400"/>
              <a:t>INSERT may violate any of the constraints:</a:t>
            </a:r>
          </a:p>
          <a:p>
            <a:pPr lvl="1"/>
            <a:r>
              <a:rPr lang="en-US" sz="2200"/>
              <a:t>Domain constraint:</a:t>
            </a:r>
          </a:p>
          <a:p>
            <a:pPr lvl="2"/>
            <a:r>
              <a:rPr lang="en-US" sz="2000"/>
              <a:t>if one of the attribute values provided for the new tuple is not of the specified attribute domain</a:t>
            </a:r>
          </a:p>
          <a:p>
            <a:pPr lvl="1"/>
            <a:r>
              <a:rPr lang="en-US" sz="2200"/>
              <a:t>Key constraint:</a:t>
            </a:r>
          </a:p>
          <a:p>
            <a:pPr lvl="2"/>
            <a:r>
              <a:rPr lang="en-US" sz="2000"/>
              <a:t>if the value of a key attribute in the new tuple already exists in another tuple in the relation</a:t>
            </a:r>
          </a:p>
          <a:p>
            <a:pPr lvl="1"/>
            <a:r>
              <a:rPr lang="en-US" sz="2200"/>
              <a:t>Referential integrity:</a:t>
            </a:r>
          </a:p>
          <a:p>
            <a:pPr lvl="2"/>
            <a:r>
              <a:rPr lang="en-US" sz="2000"/>
              <a:t>if a foreign key value in the new tuple references a primary key value that does not exist in the referenced relation</a:t>
            </a:r>
          </a:p>
          <a:p>
            <a:pPr lvl="1"/>
            <a:r>
              <a:rPr lang="en-US" sz="2200"/>
              <a:t>Entity integrity:</a:t>
            </a:r>
          </a:p>
          <a:p>
            <a:pPr lvl="2"/>
            <a:r>
              <a:rPr lang="en-US" sz="2000"/>
              <a:t>if the primary key value is null in the new tuple</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7F2DA84B-2FD4-4140-8D46-0FEBA5F7F082}" type="slidenum">
              <a:rPr lang="en-US"/>
              <a:pPr/>
              <a:t>39</a:t>
            </a:fld>
            <a:endParaRPr lang="en-CA"/>
          </a:p>
        </p:txBody>
      </p:sp>
      <p:sp>
        <p:nvSpPr>
          <p:cNvPr id="765954" name="Rectangle 2"/>
          <p:cNvSpPr>
            <a:spLocks noGrp="1" noChangeArrowheads="1"/>
          </p:cNvSpPr>
          <p:nvPr>
            <p:ph type="title"/>
          </p:nvPr>
        </p:nvSpPr>
        <p:spPr/>
        <p:txBody>
          <a:bodyPr/>
          <a:lstStyle/>
          <a:p>
            <a:r>
              <a:rPr lang="en-US"/>
              <a:t>Possible violations for each operation</a:t>
            </a:r>
          </a:p>
        </p:txBody>
      </p:sp>
      <p:sp>
        <p:nvSpPr>
          <p:cNvPr id="765955" name="Rectangle 3"/>
          <p:cNvSpPr>
            <a:spLocks noGrp="1" noChangeArrowheads="1"/>
          </p:cNvSpPr>
          <p:nvPr>
            <p:ph type="body" idx="1"/>
          </p:nvPr>
        </p:nvSpPr>
        <p:spPr/>
        <p:txBody>
          <a:bodyPr/>
          <a:lstStyle/>
          <a:p>
            <a:r>
              <a:rPr lang="en-US" sz="2400"/>
              <a:t>DELETE may violate only referential integrity:</a:t>
            </a:r>
          </a:p>
          <a:p>
            <a:pPr lvl="1"/>
            <a:r>
              <a:rPr lang="en-US" sz="2200"/>
              <a:t>If the primary key value of the tuple being deleted is referenced from other tuples in the database</a:t>
            </a:r>
          </a:p>
          <a:p>
            <a:pPr lvl="2"/>
            <a:r>
              <a:rPr lang="en-US" sz="2000"/>
              <a:t>Can be remedied by several actions: RESTRICT, CASCADE, SET NULL (see Chapter 8 for more details)</a:t>
            </a:r>
          </a:p>
          <a:p>
            <a:pPr lvl="3"/>
            <a:r>
              <a:rPr lang="en-US" sz="1800"/>
              <a:t>RESTRICT option: reject the deletion</a:t>
            </a:r>
          </a:p>
          <a:p>
            <a:pPr lvl="3"/>
            <a:r>
              <a:rPr lang="en-US" sz="1800"/>
              <a:t>CASCADE option: propagate the new primary key value into the foreign keys of the referencing tuples</a:t>
            </a:r>
          </a:p>
          <a:p>
            <a:pPr lvl="3"/>
            <a:r>
              <a:rPr lang="en-US" sz="1800"/>
              <a:t>SET NULL option: set the foreign keys of the referencing tuples to NULL</a:t>
            </a:r>
          </a:p>
          <a:p>
            <a:pPr lvl="1"/>
            <a:r>
              <a:rPr lang="en-US" sz="2200"/>
              <a:t>One of the above options must be specified during database design for each foreign key constraint</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5- </a:t>
            </a:r>
            <a:fld id="{6A2B5CC8-8939-4F18-A4E0-F14F54C0EE7F}" type="slidenum">
              <a:rPr lang="en-US"/>
              <a:pPr/>
              <a:t>4</a:t>
            </a:fld>
            <a:endParaRPr lang="en-CA"/>
          </a:p>
        </p:txBody>
      </p:sp>
      <p:sp>
        <p:nvSpPr>
          <p:cNvPr id="671749" name="Rectangle 5"/>
          <p:cNvSpPr>
            <a:spLocks noGrp="1" noChangeArrowheads="1"/>
          </p:cNvSpPr>
          <p:nvPr>
            <p:ph type="title"/>
          </p:nvPr>
        </p:nvSpPr>
        <p:spPr/>
        <p:txBody>
          <a:bodyPr/>
          <a:lstStyle/>
          <a:p>
            <a:r>
              <a:rPr lang="en-US"/>
              <a:t>Relational Model Concepts</a:t>
            </a:r>
          </a:p>
        </p:txBody>
      </p:sp>
      <p:sp>
        <p:nvSpPr>
          <p:cNvPr id="671750" name="Rectangle 6"/>
          <p:cNvSpPr>
            <a:spLocks noGrp="1" noChangeArrowheads="1"/>
          </p:cNvSpPr>
          <p:nvPr>
            <p:ph type="body" idx="1"/>
          </p:nvPr>
        </p:nvSpPr>
        <p:spPr/>
        <p:txBody>
          <a:bodyPr/>
          <a:lstStyle/>
          <a:p>
            <a:r>
              <a:rPr lang="en-US"/>
              <a:t>A Relation is a mathematical concept based on the ideas of sets</a:t>
            </a:r>
          </a:p>
          <a:p>
            <a:r>
              <a:rPr lang="en-US"/>
              <a:t>The model was first proposed by Dr. E.F. Codd of IBM Research in 1970 in the following paper:</a:t>
            </a:r>
          </a:p>
          <a:p>
            <a:pPr lvl="1"/>
            <a:r>
              <a:rPr lang="en-US"/>
              <a:t>"A Relational Model for Large Shared Data Banks," Communications of the ACM, June 1970</a:t>
            </a:r>
          </a:p>
          <a:p>
            <a:r>
              <a:rPr lang="en-US"/>
              <a:t>The above paper caused a major revolution in the field of database management and earned Dr. Codd the coveted ACM Turing Award</a:t>
            </a:r>
          </a:p>
        </p:txBody>
      </p:sp>
      <p:sp>
        <p:nvSpPr>
          <p:cNvPr id="671747" name="Rectangle 3"/>
          <p:cNvSpPr>
            <a:spLocks noChangeArrowheads="1"/>
          </p:cNvSpPr>
          <p:nvPr/>
        </p:nvSpPr>
        <p:spPr bwMode="auto">
          <a:xfrm>
            <a:off x="1600200" y="1133475"/>
            <a:ext cx="9144000" cy="0"/>
          </a:xfrm>
          <a:prstGeom prst="rect">
            <a:avLst/>
          </a:prstGeom>
          <a:noFill/>
          <a:ln w="9525">
            <a:noFill/>
            <a:miter lim="800000"/>
            <a:headEnd/>
            <a:tailEnd/>
          </a:ln>
          <a:effectLst/>
        </p:spPr>
        <p:txBody>
          <a:bodyPr>
            <a:spAutoFit/>
          </a:bodyPr>
          <a:lstStyle/>
          <a:p>
            <a:endParaRPr lang="en-US"/>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CFD967A2-76E8-4351-B185-4B494CE6A339}" type="slidenum">
              <a:rPr lang="en-US"/>
              <a:pPr/>
              <a:t>40</a:t>
            </a:fld>
            <a:endParaRPr lang="en-CA"/>
          </a:p>
        </p:txBody>
      </p:sp>
      <p:sp>
        <p:nvSpPr>
          <p:cNvPr id="766978" name="Rectangle 2"/>
          <p:cNvSpPr>
            <a:spLocks noGrp="1" noChangeArrowheads="1"/>
          </p:cNvSpPr>
          <p:nvPr>
            <p:ph type="title"/>
          </p:nvPr>
        </p:nvSpPr>
        <p:spPr/>
        <p:txBody>
          <a:bodyPr/>
          <a:lstStyle/>
          <a:p>
            <a:r>
              <a:rPr lang="en-US"/>
              <a:t>Summary</a:t>
            </a:r>
          </a:p>
        </p:txBody>
      </p:sp>
      <p:sp>
        <p:nvSpPr>
          <p:cNvPr id="766979" name="Rectangle 3"/>
          <p:cNvSpPr>
            <a:spLocks noGrp="1" noChangeArrowheads="1"/>
          </p:cNvSpPr>
          <p:nvPr>
            <p:ph type="body" idx="1"/>
          </p:nvPr>
        </p:nvSpPr>
        <p:spPr/>
        <p:txBody>
          <a:bodyPr/>
          <a:lstStyle/>
          <a:p>
            <a:r>
              <a:rPr lang="en-US" sz="2400"/>
              <a:t>Presented Relational Model Concepts</a:t>
            </a:r>
          </a:p>
          <a:p>
            <a:pPr lvl="1"/>
            <a:r>
              <a:rPr lang="en-US" sz="2200"/>
              <a:t>Definitions</a:t>
            </a:r>
          </a:p>
          <a:p>
            <a:pPr lvl="1"/>
            <a:r>
              <a:rPr lang="en-US" sz="2200"/>
              <a:t>Characteristics of relations</a:t>
            </a:r>
          </a:p>
          <a:p>
            <a:r>
              <a:rPr lang="en-US" sz="2400"/>
              <a:t>Discussed Relational Model Constraints and Relational Database Schemas</a:t>
            </a:r>
          </a:p>
          <a:p>
            <a:pPr lvl="1"/>
            <a:r>
              <a:rPr lang="en-US" sz="2200"/>
              <a:t>Domain constraints’</a:t>
            </a:r>
          </a:p>
          <a:p>
            <a:pPr lvl="1"/>
            <a:r>
              <a:rPr lang="en-US" sz="2200"/>
              <a:t>Key constraints</a:t>
            </a:r>
          </a:p>
          <a:p>
            <a:pPr lvl="1"/>
            <a:r>
              <a:rPr lang="en-US" sz="2200"/>
              <a:t>Entity integrity</a:t>
            </a:r>
          </a:p>
          <a:p>
            <a:pPr lvl="1"/>
            <a:r>
              <a:rPr lang="en-US" sz="2200"/>
              <a:t>Referential integrity</a:t>
            </a:r>
          </a:p>
          <a:p>
            <a:r>
              <a:rPr lang="en-US" sz="2400"/>
              <a:t>Described the Relational Update Operations and Dealing with Constraint Violations</a:t>
            </a:r>
          </a:p>
          <a:p>
            <a:endParaRPr lang="en-US" sz="240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69291726-E768-40A4-AB1A-CECB01EB2823}" type="slidenum">
              <a:rPr lang="en-US"/>
              <a:pPr/>
              <a:t>41</a:t>
            </a:fld>
            <a:endParaRPr lang="en-CA"/>
          </a:p>
        </p:txBody>
      </p:sp>
      <p:sp>
        <p:nvSpPr>
          <p:cNvPr id="669700" name="Rectangle 4"/>
          <p:cNvSpPr>
            <a:spLocks noGrp="1" noChangeArrowheads="1"/>
          </p:cNvSpPr>
          <p:nvPr>
            <p:ph type="title"/>
          </p:nvPr>
        </p:nvSpPr>
        <p:spPr>
          <a:noFill/>
          <a:ln/>
        </p:spPr>
        <p:txBody>
          <a:bodyPr/>
          <a:lstStyle/>
          <a:p>
            <a:r>
              <a:rPr lang="en-US" sz="3200" dirty="0" smtClean="0"/>
              <a:t>Outline</a:t>
            </a:r>
            <a:endParaRPr lang="en-US" sz="3200" dirty="0"/>
          </a:p>
        </p:txBody>
      </p:sp>
      <p:sp>
        <p:nvSpPr>
          <p:cNvPr id="669701" name="Rectangle 5"/>
          <p:cNvSpPr>
            <a:spLocks noGrp="1" noChangeArrowheads="1"/>
          </p:cNvSpPr>
          <p:nvPr>
            <p:ph type="body" idx="1"/>
          </p:nvPr>
        </p:nvSpPr>
        <p:spPr/>
        <p:txBody>
          <a:bodyPr/>
          <a:lstStyle/>
          <a:p>
            <a:pPr>
              <a:lnSpc>
                <a:spcPct val="90000"/>
              </a:lnSpc>
            </a:pPr>
            <a:r>
              <a:rPr lang="en-US" sz="2400" dirty="0"/>
              <a:t>Relational Algebra</a:t>
            </a:r>
          </a:p>
          <a:p>
            <a:pPr lvl="1">
              <a:lnSpc>
                <a:spcPct val="90000"/>
              </a:lnSpc>
            </a:pPr>
            <a:r>
              <a:rPr lang="en-US" sz="2200" dirty="0"/>
              <a:t>Unary Relational Operations </a:t>
            </a:r>
          </a:p>
          <a:p>
            <a:pPr lvl="1">
              <a:lnSpc>
                <a:spcPct val="90000"/>
              </a:lnSpc>
            </a:pPr>
            <a:r>
              <a:rPr lang="en-US" sz="2200" dirty="0"/>
              <a:t>Relational Algebra Operations From Set Theory</a:t>
            </a:r>
          </a:p>
          <a:p>
            <a:pPr lvl="1">
              <a:lnSpc>
                <a:spcPct val="90000"/>
              </a:lnSpc>
            </a:pPr>
            <a:r>
              <a:rPr lang="en-US" sz="2200" dirty="0"/>
              <a:t>Binary Relational Operations</a:t>
            </a:r>
          </a:p>
          <a:p>
            <a:pPr lvl="1">
              <a:lnSpc>
                <a:spcPct val="90000"/>
              </a:lnSpc>
            </a:pPr>
            <a:r>
              <a:rPr lang="en-US" sz="2200" dirty="0"/>
              <a:t>Additional Relational Operations</a:t>
            </a:r>
          </a:p>
          <a:p>
            <a:pPr lvl="1">
              <a:lnSpc>
                <a:spcPct val="90000"/>
              </a:lnSpc>
            </a:pPr>
            <a:r>
              <a:rPr lang="en-US" sz="2200" dirty="0"/>
              <a:t>Examples of Queries in Relational Algebra</a:t>
            </a:r>
          </a:p>
          <a:p>
            <a:pPr>
              <a:lnSpc>
                <a:spcPct val="90000"/>
              </a:lnSpc>
            </a:pPr>
            <a:r>
              <a:rPr lang="en-US" sz="2400" dirty="0"/>
              <a:t>Relational Calculus</a:t>
            </a:r>
          </a:p>
          <a:p>
            <a:pPr lvl="1">
              <a:lnSpc>
                <a:spcPct val="90000"/>
              </a:lnSpc>
            </a:pPr>
            <a:r>
              <a:rPr lang="en-US" sz="2200" dirty="0" err="1"/>
              <a:t>Tuple</a:t>
            </a:r>
            <a:r>
              <a:rPr lang="en-US" sz="2200" dirty="0"/>
              <a:t> Relational Calculus</a:t>
            </a:r>
          </a:p>
          <a:p>
            <a:pPr lvl="1">
              <a:lnSpc>
                <a:spcPct val="90000"/>
              </a:lnSpc>
            </a:pPr>
            <a:r>
              <a:rPr lang="en-US" sz="2200" dirty="0"/>
              <a:t>Domain Relational Calculus</a:t>
            </a:r>
          </a:p>
          <a:p>
            <a:pPr>
              <a:lnSpc>
                <a:spcPct val="90000"/>
              </a:lnSpc>
            </a:pPr>
            <a:r>
              <a:rPr lang="en-US" sz="2400" dirty="0"/>
              <a:t>Example Database Application (COMPANY)</a:t>
            </a:r>
          </a:p>
          <a:p>
            <a:pPr>
              <a:lnSpc>
                <a:spcPct val="90000"/>
              </a:lnSpc>
            </a:pPr>
            <a:r>
              <a:rPr lang="en-US" sz="2400" dirty="0"/>
              <a:t>Overview of the QBE language (appendix D)</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493258E5-5E9D-44D3-AFA7-E013EF60D309}" type="slidenum">
              <a:rPr lang="en-US"/>
              <a:pPr/>
              <a:t>42</a:t>
            </a:fld>
            <a:endParaRPr lang="en-CA"/>
          </a:p>
        </p:txBody>
      </p:sp>
      <p:sp>
        <p:nvSpPr>
          <p:cNvPr id="769026" name="Rectangle 1026"/>
          <p:cNvSpPr>
            <a:spLocks noGrp="1" noChangeArrowheads="1"/>
          </p:cNvSpPr>
          <p:nvPr>
            <p:ph type="title"/>
          </p:nvPr>
        </p:nvSpPr>
        <p:spPr/>
        <p:txBody>
          <a:bodyPr/>
          <a:lstStyle/>
          <a:p>
            <a:r>
              <a:rPr lang="en-US"/>
              <a:t>Possible violations for each operation</a:t>
            </a:r>
          </a:p>
        </p:txBody>
      </p:sp>
      <p:sp>
        <p:nvSpPr>
          <p:cNvPr id="769027" name="Rectangle 1027"/>
          <p:cNvSpPr>
            <a:spLocks noGrp="1" noChangeArrowheads="1"/>
          </p:cNvSpPr>
          <p:nvPr>
            <p:ph type="body" idx="1"/>
          </p:nvPr>
        </p:nvSpPr>
        <p:spPr/>
        <p:txBody>
          <a:bodyPr/>
          <a:lstStyle/>
          <a:p>
            <a:r>
              <a:rPr lang="en-US" sz="2400"/>
              <a:t>UPDATE may violate domain constraint and NOT NULL constraint on an attribute being modified</a:t>
            </a:r>
          </a:p>
          <a:p>
            <a:r>
              <a:rPr lang="en-US" sz="2400"/>
              <a:t>Any of the other constraints may also be violated, depending on the attribute being updated:</a:t>
            </a:r>
          </a:p>
          <a:p>
            <a:pPr lvl="1"/>
            <a:r>
              <a:rPr lang="en-US" sz="2200"/>
              <a:t>Updating the primary key (PK):</a:t>
            </a:r>
          </a:p>
          <a:p>
            <a:pPr lvl="2"/>
            <a:r>
              <a:rPr lang="en-US" sz="2000"/>
              <a:t>Similar to a DELETE followed by an INSERT</a:t>
            </a:r>
          </a:p>
          <a:p>
            <a:pPr lvl="2"/>
            <a:r>
              <a:rPr lang="en-US" sz="2000"/>
              <a:t>Need to specify similar options to DELETE</a:t>
            </a:r>
          </a:p>
          <a:p>
            <a:pPr lvl="1"/>
            <a:r>
              <a:rPr lang="en-US" sz="2200"/>
              <a:t>Updating a foreign key (FK):</a:t>
            </a:r>
          </a:p>
          <a:p>
            <a:pPr lvl="2"/>
            <a:r>
              <a:rPr lang="en-US" sz="2000"/>
              <a:t>May violate referential integrity</a:t>
            </a:r>
          </a:p>
          <a:p>
            <a:pPr lvl="1"/>
            <a:r>
              <a:rPr lang="en-US" sz="2200"/>
              <a:t>Updating an ordinary attribute (neither PK nor FK):</a:t>
            </a:r>
          </a:p>
          <a:p>
            <a:pPr lvl="2"/>
            <a:r>
              <a:rPr lang="en-US" sz="2000"/>
              <a:t>Can only violate domain constraints</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B199F777-9793-4B1F-905B-2D88DB1F963B}" type="slidenum">
              <a:rPr lang="en-US"/>
              <a:pPr/>
              <a:t>43</a:t>
            </a:fld>
            <a:endParaRPr lang="en-CA"/>
          </a:p>
        </p:txBody>
      </p:sp>
      <p:sp>
        <p:nvSpPr>
          <p:cNvPr id="673796" name="Rectangle 4"/>
          <p:cNvSpPr>
            <a:spLocks noGrp="1" noChangeArrowheads="1"/>
          </p:cNvSpPr>
          <p:nvPr>
            <p:ph type="title"/>
          </p:nvPr>
        </p:nvSpPr>
        <p:spPr>
          <a:noFill/>
          <a:ln/>
        </p:spPr>
        <p:txBody>
          <a:bodyPr/>
          <a:lstStyle/>
          <a:p>
            <a:r>
              <a:rPr lang="en-US" sz="3200"/>
              <a:t>Relational Algebra Overview</a:t>
            </a:r>
          </a:p>
        </p:txBody>
      </p:sp>
      <p:sp>
        <p:nvSpPr>
          <p:cNvPr id="673797" name="Rectangle 5"/>
          <p:cNvSpPr>
            <a:spLocks noGrp="1" noChangeArrowheads="1"/>
          </p:cNvSpPr>
          <p:nvPr>
            <p:ph type="body" idx="1"/>
          </p:nvPr>
        </p:nvSpPr>
        <p:spPr/>
        <p:txBody>
          <a:bodyPr/>
          <a:lstStyle/>
          <a:p>
            <a:r>
              <a:rPr lang="en-US"/>
              <a:t>Relational algebra is the basic set of operations for the relational model</a:t>
            </a:r>
          </a:p>
          <a:p>
            <a:r>
              <a:rPr lang="en-US" sz="2700"/>
              <a:t>These operations enable a user to specify </a:t>
            </a:r>
            <a:r>
              <a:rPr lang="en-US" sz="2700" b="1"/>
              <a:t>basic retrieval requests</a:t>
            </a:r>
            <a:r>
              <a:rPr lang="en-US" sz="2700"/>
              <a:t> (or </a:t>
            </a:r>
            <a:r>
              <a:rPr lang="en-US" sz="2700" b="1"/>
              <a:t>queries</a:t>
            </a:r>
            <a:r>
              <a:rPr lang="en-US" sz="2700"/>
              <a:t>)</a:t>
            </a:r>
          </a:p>
          <a:p>
            <a:r>
              <a:rPr lang="en-US"/>
              <a:t>The result of an operation is a </a:t>
            </a:r>
            <a:r>
              <a:rPr lang="en-US" i="1"/>
              <a:t>new relation</a:t>
            </a:r>
            <a:r>
              <a:rPr lang="en-US"/>
              <a:t>, which may have been formed from one or more </a:t>
            </a:r>
            <a:r>
              <a:rPr lang="en-US" i="1"/>
              <a:t>input</a:t>
            </a:r>
            <a:r>
              <a:rPr lang="en-US"/>
              <a:t> relations</a:t>
            </a:r>
          </a:p>
          <a:p>
            <a:pPr lvl="1"/>
            <a:r>
              <a:rPr lang="en-US"/>
              <a:t>This property makes the algebra “closed” (all objects in relational algebra are relations)</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A9F2A054-E095-4F4A-A968-7CE96A625460}" type="slidenum">
              <a:rPr lang="en-US"/>
              <a:pPr/>
              <a:t>44</a:t>
            </a:fld>
            <a:endParaRPr lang="en-CA"/>
          </a:p>
        </p:txBody>
      </p:sp>
      <p:sp>
        <p:nvSpPr>
          <p:cNvPr id="819202" name="Rectangle 2"/>
          <p:cNvSpPr>
            <a:spLocks noGrp="1" noChangeArrowheads="1"/>
          </p:cNvSpPr>
          <p:nvPr>
            <p:ph type="title"/>
          </p:nvPr>
        </p:nvSpPr>
        <p:spPr>
          <a:noFill/>
          <a:ln/>
        </p:spPr>
        <p:txBody>
          <a:bodyPr/>
          <a:lstStyle/>
          <a:p>
            <a:r>
              <a:rPr lang="en-US" sz="3200"/>
              <a:t>Relational Algebra Overview (continued)</a:t>
            </a:r>
          </a:p>
        </p:txBody>
      </p:sp>
      <p:sp>
        <p:nvSpPr>
          <p:cNvPr id="819203" name="Rectangle 3"/>
          <p:cNvSpPr>
            <a:spLocks noGrp="1" noChangeArrowheads="1"/>
          </p:cNvSpPr>
          <p:nvPr>
            <p:ph type="body" idx="1"/>
          </p:nvPr>
        </p:nvSpPr>
        <p:spPr/>
        <p:txBody>
          <a:bodyPr/>
          <a:lstStyle/>
          <a:p>
            <a:r>
              <a:rPr lang="en-US"/>
              <a:t>The </a:t>
            </a:r>
            <a:r>
              <a:rPr lang="en-US" b="1"/>
              <a:t>algebra operations</a:t>
            </a:r>
            <a:r>
              <a:rPr lang="en-US"/>
              <a:t> thus produce new relations</a:t>
            </a:r>
          </a:p>
          <a:p>
            <a:pPr lvl="1"/>
            <a:r>
              <a:rPr lang="en-US"/>
              <a:t>These can be further manipulated using operations of the same algebra</a:t>
            </a:r>
          </a:p>
          <a:p>
            <a:r>
              <a:rPr lang="en-US"/>
              <a:t>A sequence of relational algebra operations forms a </a:t>
            </a:r>
            <a:r>
              <a:rPr lang="en-US" b="1"/>
              <a:t>relational algebra expression</a:t>
            </a:r>
          </a:p>
          <a:p>
            <a:pPr lvl="1"/>
            <a:r>
              <a:rPr lang="en-US" sz="2500"/>
              <a:t>The result of a relational algebra expression is also a relation that represents the result of a database query (or retrieval request)</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F8E3FF86-624F-474E-B49C-E7A6BC61D500}" type="slidenum">
              <a:rPr lang="en-US"/>
              <a:pPr/>
              <a:t>45</a:t>
            </a:fld>
            <a:endParaRPr lang="en-CA"/>
          </a:p>
        </p:txBody>
      </p:sp>
      <p:sp>
        <p:nvSpPr>
          <p:cNvPr id="774148" name="Rectangle 4"/>
          <p:cNvSpPr>
            <a:spLocks noGrp="1" noChangeArrowheads="1"/>
          </p:cNvSpPr>
          <p:nvPr>
            <p:ph type="title"/>
          </p:nvPr>
        </p:nvSpPr>
        <p:spPr>
          <a:noFill/>
          <a:ln/>
        </p:spPr>
        <p:txBody>
          <a:bodyPr/>
          <a:lstStyle/>
          <a:p>
            <a:r>
              <a:rPr lang="en-US" sz="3200"/>
              <a:t>Brief History of Origins of Algebra</a:t>
            </a:r>
          </a:p>
        </p:txBody>
      </p:sp>
      <p:sp>
        <p:nvSpPr>
          <p:cNvPr id="774149" name="Rectangle 5"/>
          <p:cNvSpPr>
            <a:spLocks noGrp="1" noChangeArrowheads="1"/>
          </p:cNvSpPr>
          <p:nvPr>
            <p:ph type="body" idx="1"/>
          </p:nvPr>
        </p:nvSpPr>
        <p:spPr/>
        <p:txBody>
          <a:bodyPr/>
          <a:lstStyle/>
          <a:p>
            <a:pPr>
              <a:lnSpc>
                <a:spcPct val="80000"/>
              </a:lnSpc>
            </a:pPr>
            <a:r>
              <a:rPr lang="en-US" sz="2400"/>
              <a:t>Muhammad ibn Musa al-Khwarizmi (800-847 CE) wrote a book titled al-jabr about arithmetic of variables</a:t>
            </a:r>
          </a:p>
          <a:p>
            <a:pPr lvl="1">
              <a:lnSpc>
                <a:spcPct val="80000"/>
              </a:lnSpc>
            </a:pPr>
            <a:r>
              <a:rPr lang="en-US" sz="2100"/>
              <a:t>Book was translated into Latin.</a:t>
            </a:r>
          </a:p>
          <a:p>
            <a:pPr lvl="1">
              <a:lnSpc>
                <a:spcPct val="80000"/>
              </a:lnSpc>
            </a:pPr>
            <a:r>
              <a:rPr lang="en-US" sz="2100"/>
              <a:t>Its title (al-jabr) gave Algebra its name.</a:t>
            </a:r>
          </a:p>
          <a:p>
            <a:pPr>
              <a:lnSpc>
                <a:spcPct val="80000"/>
              </a:lnSpc>
            </a:pPr>
            <a:r>
              <a:rPr lang="en-US" sz="2400"/>
              <a:t>Al-Khwarizmi called variables “shay”</a:t>
            </a:r>
          </a:p>
          <a:p>
            <a:pPr lvl="1">
              <a:lnSpc>
                <a:spcPct val="80000"/>
              </a:lnSpc>
            </a:pPr>
            <a:r>
              <a:rPr lang="en-US" sz="2100"/>
              <a:t>“Shay” is Arabic for “thing”.</a:t>
            </a:r>
          </a:p>
          <a:p>
            <a:pPr lvl="1">
              <a:lnSpc>
                <a:spcPct val="80000"/>
              </a:lnSpc>
            </a:pPr>
            <a:r>
              <a:rPr lang="en-US" sz="2100"/>
              <a:t>Spanish transliterated “shay” as “xay” (“x” was “sh” in Spain).</a:t>
            </a:r>
          </a:p>
          <a:p>
            <a:pPr lvl="1">
              <a:lnSpc>
                <a:spcPct val="80000"/>
              </a:lnSpc>
            </a:pPr>
            <a:r>
              <a:rPr lang="en-US" sz="2100"/>
              <a:t>In time this word was abbreviated as x.</a:t>
            </a:r>
          </a:p>
          <a:p>
            <a:pPr>
              <a:lnSpc>
                <a:spcPct val="80000"/>
              </a:lnSpc>
            </a:pPr>
            <a:r>
              <a:rPr lang="en-US" sz="2400"/>
              <a:t>Where does the word Algorithm come from?</a:t>
            </a:r>
          </a:p>
          <a:p>
            <a:pPr lvl="1">
              <a:lnSpc>
                <a:spcPct val="80000"/>
              </a:lnSpc>
            </a:pPr>
            <a:r>
              <a:rPr lang="en-US" sz="2100"/>
              <a:t>Algorithm originates from “al-Khwarizmi"</a:t>
            </a:r>
          </a:p>
          <a:p>
            <a:pPr lvl="1">
              <a:lnSpc>
                <a:spcPct val="80000"/>
              </a:lnSpc>
            </a:pPr>
            <a:r>
              <a:rPr lang="en-US" sz="2100"/>
              <a:t>Reference: PBS (</a:t>
            </a:r>
            <a:r>
              <a:rPr lang="en-US" sz="1700">
                <a:hlinkClick r:id="rId3"/>
              </a:rPr>
              <a:t>http://www.pbs.org/empires/islam/innoalgebra.html</a:t>
            </a:r>
            <a:r>
              <a:rPr lang="en-US" sz="2100"/>
              <a:t>)</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72C6E7F0-D052-410E-B509-4C77803BF598}" type="slidenum">
              <a:rPr lang="en-US"/>
              <a:pPr/>
              <a:t>46</a:t>
            </a:fld>
            <a:endParaRPr lang="en-CA"/>
          </a:p>
        </p:txBody>
      </p:sp>
      <p:sp>
        <p:nvSpPr>
          <p:cNvPr id="821250" name="Rectangle 2"/>
          <p:cNvSpPr>
            <a:spLocks noGrp="1" noChangeArrowheads="1"/>
          </p:cNvSpPr>
          <p:nvPr>
            <p:ph type="title"/>
          </p:nvPr>
        </p:nvSpPr>
        <p:spPr>
          <a:noFill/>
          <a:ln/>
        </p:spPr>
        <p:txBody>
          <a:bodyPr/>
          <a:lstStyle/>
          <a:p>
            <a:r>
              <a:rPr lang="en-US" sz="3200"/>
              <a:t>Relational Algebra Overview</a:t>
            </a:r>
          </a:p>
        </p:txBody>
      </p:sp>
      <p:sp>
        <p:nvSpPr>
          <p:cNvPr id="821251" name="Rectangle 3"/>
          <p:cNvSpPr>
            <a:spLocks noGrp="1" noChangeArrowheads="1"/>
          </p:cNvSpPr>
          <p:nvPr>
            <p:ph type="body" idx="1"/>
          </p:nvPr>
        </p:nvSpPr>
        <p:spPr/>
        <p:txBody>
          <a:bodyPr/>
          <a:lstStyle/>
          <a:p>
            <a:pPr>
              <a:lnSpc>
                <a:spcPct val="80000"/>
              </a:lnSpc>
            </a:pPr>
            <a:r>
              <a:rPr lang="en-US" sz="2000"/>
              <a:t>Relational Algebra consists of several groups of operations</a:t>
            </a:r>
          </a:p>
          <a:p>
            <a:pPr lvl="1">
              <a:lnSpc>
                <a:spcPct val="80000"/>
              </a:lnSpc>
            </a:pPr>
            <a:r>
              <a:rPr lang="en-US" sz="2000"/>
              <a:t>Unary Relational Operations</a:t>
            </a:r>
          </a:p>
          <a:p>
            <a:pPr lvl="2">
              <a:lnSpc>
                <a:spcPct val="80000"/>
              </a:lnSpc>
            </a:pPr>
            <a:r>
              <a:rPr lang="en-US" sz="1800"/>
              <a:t>SELECT (symbol: </a:t>
            </a:r>
            <a:r>
              <a:rPr lang="en-US" b="1">
                <a:latin typeface="Symbol" pitchFamily="1" charset="2"/>
              </a:rPr>
              <a:t></a:t>
            </a:r>
            <a:r>
              <a:rPr lang="en-US" sz="1800"/>
              <a:t> (sigma))</a:t>
            </a:r>
          </a:p>
          <a:p>
            <a:pPr lvl="2">
              <a:lnSpc>
                <a:spcPct val="80000"/>
              </a:lnSpc>
            </a:pPr>
            <a:r>
              <a:rPr lang="en-US" sz="1800"/>
              <a:t>PROJECT (symbol: </a:t>
            </a:r>
            <a:r>
              <a:rPr lang="en-US" sz="1800" b="1">
                <a:latin typeface="Symbol" pitchFamily="1" charset="2"/>
              </a:rPr>
              <a:t> </a:t>
            </a:r>
            <a:r>
              <a:rPr lang="en-US" sz="1800"/>
              <a:t>(pi))</a:t>
            </a:r>
          </a:p>
          <a:p>
            <a:pPr lvl="2">
              <a:lnSpc>
                <a:spcPct val="80000"/>
              </a:lnSpc>
            </a:pPr>
            <a:r>
              <a:rPr lang="en-US" sz="1800"/>
              <a:t>RENAME (symbol: </a:t>
            </a:r>
            <a:r>
              <a:rPr lang="en-US" sz="1800" b="1">
                <a:sym typeface="Symbol" pitchFamily="1" charset="2"/>
              </a:rPr>
              <a:t></a:t>
            </a:r>
            <a:r>
              <a:rPr lang="en-US" sz="1800">
                <a:sym typeface="Symbol" pitchFamily="1" charset="2"/>
              </a:rPr>
              <a:t> </a:t>
            </a:r>
            <a:r>
              <a:rPr lang="en-US" sz="1800"/>
              <a:t>(rho))</a:t>
            </a:r>
          </a:p>
          <a:p>
            <a:pPr lvl="1">
              <a:lnSpc>
                <a:spcPct val="80000"/>
              </a:lnSpc>
            </a:pPr>
            <a:r>
              <a:rPr lang="en-US" sz="2000"/>
              <a:t>Relational Algebra Operations From Set Theory</a:t>
            </a:r>
          </a:p>
          <a:p>
            <a:pPr lvl="2">
              <a:lnSpc>
                <a:spcPct val="80000"/>
              </a:lnSpc>
            </a:pPr>
            <a:r>
              <a:rPr lang="en-US" sz="1800"/>
              <a:t>UNION ( </a:t>
            </a:r>
            <a:r>
              <a:rPr lang="en-US" sz="1800" b="1">
                <a:latin typeface="Symbol" pitchFamily="1" charset="2"/>
              </a:rPr>
              <a:t></a:t>
            </a:r>
            <a:r>
              <a:rPr lang="en-US" sz="1800"/>
              <a:t> ), INTERSECTION ( </a:t>
            </a:r>
            <a:r>
              <a:rPr lang="en-US" sz="1800" b="1">
                <a:latin typeface="Symbol" pitchFamily="1" charset="2"/>
              </a:rPr>
              <a:t></a:t>
            </a:r>
            <a:r>
              <a:rPr lang="en-US" sz="1800">
                <a:latin typeface="Symbol" pitchFamily="1" charset="2"/>
              </a:rPr>
              <a:t> </a:t>
            </a:r>
            <a:r>
              <a:rPr lang="en-US" sz="1800"/>
              <a:t>), DIFFERENCE (or MINUS, </a:t>
            </a:r>
            <a:r>
              <a:rPr lang="en-US" sz="1800" b="1"/>
              <a:t>–</a:t>
            </a:r>
            <a:r>
              <a:rPr lang="en-US" sz="1800"/>
              <a:t> )</a:t>
            </a:r>
          </a:p>
          <a:p>
            <a:pPr lvl="2">
              <a:lnSpc>
                <a:spcPct val="80000"/>
              </a:lnSpc>
            </a:pPr>
            <a:r>
              <a:rPr lang="en-US" sz="1800"/>
              <a:t>CARTESIAN PRODUCT ( </a:t>
            </a:r>
            <a:r>
              <a:rPr lang="en-US" sz="1800" b="1"/>
              <a:t>x</a:t>
            </a:r>
            <a:r>
              <a:rPr lang="en-US" sz="1800"/>
              <a:t> )</a:t>
            </a:r>
          </a:p>
          <a:p>
            <a:pPr lvl="1">
              <a:lnSpc>
                <a:spcPct val="80000"/>
              </a:lnSpc>
            </a:pPr>
            <a:r>
              <a:rPr lang="en-US" sz="2000"/>
              <a:t>Binary Relational Operations</a:t>
            </a:r>
          </a:p>
          <a:p>
            <a:pPr lvl="2">
              <a:lnSpc>
                <a:spcPct val="80000"/>
              </a:lnSpc>
            </a:pPr>
            <a:r>
              <a:rPr lang="en-US" sz="1800"/>
              <a:t>JOIN (several variations of JOIN exist)</a:t>
            </a:r>
          </a:p>
          <a:p>
            <a:pPr lvl="2">
              <a:lnSpc>
                <a:spcPct val="80000"/>
              </a:lnSpc>
            </a:pPr>
            <a:r>
              <a:rPr lang="en-US" sz="1800"/>
              <a:t>DIVISION</a:t>
            </a:r>
          </a:p>
          <a:p>
            <a:pPr lvl="1">
              <a:lnSpc>
                <a:spcPct val="80000"/>
              </a:lnSpc>
            </a:pPr>
            <a:r>
              <a:rPr lang="en-US" sz="2000"/>
              <a:t>Additional Relational Operations</a:t>
            </a:r>
          </a:p>
          <a:p>
            <a:pPr lvl="2">
              <a:lnSpc>
                <a:spcPct val="80000"/>
              </a:lnSpc>
            </a:pPr>
            <a:r>
              <a:rPr lang="en-US" sz="1800"/>
              <a:t>OUTER JOINS, OUTER UNION</a:t>
            </a:r>
          </a:p>
          <a:p>
            <a:pPr lvl="2">
              <a:lnSpc>
                <a:spcPct val="80000"/>
              </a:lnSpc>
            </a:pPr>
            <a:r>
              <a:rPr lang="en-US" sz="1800"/>
              <a:t>AGGREGATE FUNCTIONS (These compute summary of information: for example, SUM, COUNT, AVG, MIN, MAX)</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6- </a:t>
            </a:r>
            <a:fld id="{383A5FE1-7B7F-4DDB-8D4C-637408542FEE}" type="slidenum">
              <a:rPr lang="en-US"/>
              <a:pPr/>
              <a:t>47</a:t>
            </a:fld>
            <a:endParaRPr lang="en-CA"/>
          </a:p>
        </p:txBody>
      </p:sp>
      <p:sp>
        <p:nvSpPr>
          <p:cNvPr id="817154" name="Rectangle 2"/>
          <p:cNvSpPr>
            <a:spLocks noGrp="1" noChangeArrowheads="1"/>
          </p:cNvSpPr>
          <p:nvPr>
            <p:ph type="title"/>
          </p:nvPr>
        </p:nvSpPr>
        <p:spPr>
          <a:noFill/>
          <a:ln/>
        </p:spPr>
        <p:txBody>
          <a:bodyPr/>
          <a:lstStyle/>
          <a:p>
            <a:r>
              <a:rPr lang="en-US" sz="3200"/>
              <a:t>Database State for COMPANY</a:t>
            </a:r>
          </a:p>
        </p:txBody>
      </p:sp>
      <p:sp>
        <p:nvSpPr>
          <p:cNvPr id="817155" name="Rectangle 3"/>
          <p:cNvSpPr>
            <a:spLocks noGrp="1" noChangeArrowheads="1"/>
          </p:cNvSpPr>
          <p:nvPr>
            <p:ph type="body" idx="1"/>
          </p:nvPr>
        </p:nvSpPr>
        <p:spPr/>
        <p:txBody>
          <a:bodyPr/>
          <a:lstStyle/>
          <a:p>
            <a:r>
              <a:rPr lang="en-US" sz="2000"/>
              <a:t>All examples discussed below refer to the COMPANY database shown here.</a:t>
            </a:r>
          </a:p>
          <a:p>
            <a:endParaRPr lang="en-US" sz="2000"/>
          </a:p>
        </p:txBody>
      </p:sp>
      <p:pic>
        <p:nvPicPr>
          <p:cNvPr id="817158" name="Picture 6" descr="fig05_07"/>
          <p:cNvPicPr>
            <a:picLocks noChangeAspect="1" noChangeArrowheads="1"/>
          </p:cNvPicPr>
          <p:nvPr/>
        </p:nvPicPr>
        <p:blipFill>
          <a:blip r:embed="rId3"/>
          <a:srcRect/>
          <a:stretch>
            <a:fillRect/>
          </a:stretch>
        </p:blipFill>
        <p:spPr bwMode="auto">
          <a:xfrm>
            <a:off x="2538413" y="2057400"/>
            <a:ext cx="5995987" cy="4451350"/>
          </a:xfrm>
          <a:prstGeom prst="rect">
            <a:avLst/>
          </a:prstGeom>
          <a:noFill/>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14C85B24-08C1-4A4E-9A31-3D82C0795CAE}" type="slidenum">
              <a:rPr lang="en-US"/>
              <a:pPr/>
              <a:t>48</a:t>
            </a:fld>
            <a:endParaRPr lang="en-CA"/>
          </a:p>
        </p:txBody>
      </p:sp>
      <p:sp>
        <p:nvSpPr>
          <p:cNvPr id="675844" name="Rectangle 4"/>
          <p:cNvSpPr>
            <a:spLocks noGrp="1" noChangeArrowheads="1"/>
          </p:cNvSpPr>
          <p:nvPr>
            <p:ph type="title"/>
          </p:nvPr>
        </p:nvSpPr>
        <p:spPr>
          <a:noFill/>
          <a:ln/>
        </p:spPr>
        <p:txBody>
          <a:bodyPr/>
          <a:lstStyle/>
          <a:p>
            <a:r>
              <a:rPr lang="en-US" sz="3200"/>
              <a:t>Unary Relational Operations: SELECT</a:t>
            </a:r>
          </a:p>
        </p:txBody>
      </p:sp>
      <p:sp>
        <p:nvSpPr>
          <p:cNvPr id="675845" name="Rectangle 5"/>
          <p:cNvSpPr>
            <a:spLocks noGrp="1" noChangeArrowheads="1"/>
          </p:cNvSpPr>
          <p:nvPr>
            <p:ph type="body" idx="1"/>
          </p:nvPr>
        </p:nvSpPr>
        <p:spPr/>
        <p:txBody>
          <a:bodyPr/>
          <a:lstStyle/>
          <a:p>
            <a:pPr>
              <a:lnSpc>
                <a:spcPct val="90000"/>
              </a:lnSpc>
            </a:pPr>
            <a:r>
              <a:rPr lang="en-US" sz="2000"/>
              <a:t>The SELECT operation (denoted by </a:t>
            </a:r>
            <a:r>
              <a:rPr lang="en-US" b="1">
                <a:latin typeface="Symbol" pitchFamily="1" charset="2"/>
              </a:rPr>
              <a:t></a:t>
            </a:r>
            <a:r>
              <a:rPr lang="en-US" sz="2000"/>
              <a:t> (sigma)) is used to select a </a:t>
            </a:r>
            <a:r>
              <a:rPr lang="en-US" sz="2000" i="1"/>
              <a:t>subset</a:t>
            </a:r>
            <a:r>
              <a:rPr lang="en-US" sz="2000"/>
              <a:t> of the tuples from a relation based on a </a:t>
            </a:r>
            <a:r>
              <a:rPr lang="en-US" sz="2000" b="1"/>
              <a:t>selection condition</a:t>
            </a:r>
            <a:r>
              <a:rPr lang="en-US" sz="2000"/>
              <a:t>.</a:t>
            </a:r>
          </a:p>
          <a:p>
            <a:pPr lvl="1">
              <a:lnSpc>
                <a:spcPct val="90000"/>
              </a:lnSpc>
            </a:pPr>
            <a:r>
              <a:rPr lang="en-US" sz="2200"/>
              <a:t>The selection condition acts as a </a:t>
            </a:r>
            <a:r>
              <a:rPr lang="en-US" sz="2200" b="1"/>
              <a:t>filter</a:t>
            </a:r>
          </a:p>
          <a:p>
            <a:pPr lvl="1">
              <a:lnSpc>
                <a:spcPct val="90000"/>
              </a:lnSpc>
            </a:pPr>
            <a:r>
              <a:rPr lang="en-US" sz="2200"/>
              <a:t>Keeps only those tuples that satisfy the qualifying condition</a:t>
            </a:r>
          </a:p>
          <a:p>
            <a:pPr lvl="1">
              <a:lnSpc>
                <a:spcPct val="90000"/>
              </a:lnSpc>
            </a:pPr>
            <a:r>
              <a:rPr lang="en-US" sz="2200"/>
              <a:t>Tuples satisfying the condition are </a:t>
            </a:r>
            <a:r>
              <a:rPr lang="en-US" sz="2200" i="1"/>
              <a:t>selected</a:t>
            </a:r>
            <a:r>
              <a:rPr lang="en-US" sz="2200"/>
              <a:t> whereas the other tuples are discarded (</a:t>
            </a:r>
            <a:r>
              <a:rPr lang="en-US" sz="2200" i="1"/>
              <a:t>filtered out</a:t>
            </a:r>
            <a:r>
              <a:rPr lang="en-US" sz="2200"/>
              <a:t>)</a:t>
            </a:r>
          </a:p>
          <a:p>
            <a:pPr>
              <a:lnSpc>
                <a:spcPct val="90000"/>
              </a:lnSpc>
            </a:pPr>
            <a:r>
              <a:rPr lang="en-US" sz="2000"/>
              <a:t>Examples: </a:t>
            </a:r>
          </a:p>
          <a:p>
            <a:pPr lvl="1">
              <a:lnSpc>
                <a:spcPct val="90000"/>
              </a:lnSpc>
            </a:pPr>
            <a:r>
              <a:rPr lang="en-US" sz="2000"/>
              <a:t>Select the EMPLOYEE tuples whose department number is 4:</a:t>
            </a:r>
          </a:p>
          <a:p>
            <a:pPr algn="ctr">
              <a:lnSpc>
                <a:spcPct val="90000"/>
              </a:lnSpc>
              <a:buFont typeface="Wingdings" pitchFamily="2" charset="2"/>
              <a:buNone/>
            </a:pPr>
            <a:r>
              <a:rPr lang="en-US" b="1">
                <a:latin typeface="Symbol" pitchFamily="1" charset="2"/>
              </a:rPr>
              <a:t></a:t>
            </a:r>
            <a:r>
              <a:rPr lang="en-US" sz="2000"/>
              <a:t> </a:t>
            </a:r>
            <a:r>
              <a:rPr lang="en-US" sz="2000" baseline="-25000"/>
              <a:t>DNO = 4</a:t>
            </a:r>
            <a:r>
              <a:rPr lang="en-US" sz="2000"/>
              <a:t> (EMPLOYEE)</a:t>
            </a:r>
          </a:p>
          <a:p>
            <a:pPr lvl="1">
              <a:lnSpc>
                <a:spcPct val="90000"/>
              </a:lnSpc>
            </a:pPr>
            <a:r>
              <a:rPr lang="en-US" sz="2000"/>
              <a:t>Select the employee tuples whose salary is greater than $30,000:</a:t>
            </a:r>
          </a:p>
          <a:p>
            <a:pPr algn="ctr">
              <a:lnSpc>
                <a:spcPct val="90000"/>
              </a:lnSpc>
              <a:buFont typeface="Wingdings" pitchFamily="2" charset="2"/>
              <a:buNone/>
            </a:pPr>
            <a:r>
              <a:rPr lang="en-US" b="1">
                <a:latin typeface="Symbol" pitchFamily="1" charset="2"/>
              </a:rPr>
              <a:t></a:t>
            </a:r>
            <a:r>
              <a:rPr lang="en-US" sz="2000"/>
              <a:t> </a:t>
            </a:r>
            <a:r>
              <a:rPr lang="en-US" sz="2000" baseline="-25000"/>
              <a:t>SALARY &gt; 30,000</a:t>
            </a:r>
            <a:r>
              <a:rPr lang="en-US" sz="2000"/>
              <a:t> (EMPLOYEE)</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5FE88AFF-A1FE-4117-AD03-D8F03D96ADE2}" type="slidenum">
              <a:rPr lang="en-US"/>
              <a:pPr/>
              <a:t>49</a:t>
            </a:fld>
            <a:endParaRPr lang="en-CA"/>
          </a:p>
        </p:txBody>
      </p:sp>
      <p:sp>
        <p:nvSpPr>
          <p:cNvPr id="823298" name="Rectangle 2"/>
          <p:cNvSpPr>
            <a:spLocks noGrp="1" noChangeArrowheads="1"/>
          </p:cNvSpPr>
          <p:nvPr>
            <p:ph type="title"/>
          </p:nvPr>
        </p:nvSpPr>
        <p:spPr>
          <a:noFill/>
          <a:ln/>
        </p:spPr>
        <p:txBody>
          <a:bodyPr/>
          <a:lstStyle/>
          <a:p>
            <a:r>
              <a:rPr lang="en-US" sz="3200"/>
              <a:t>Unary Relational Operations: SELECT</a:t>
            </a:r>
          </a:p>
        </p:txBody>
      </p:sp>
      <p:sp>
        <p:nvSpPr>
          <p:cNvPr id="823299" name="Rectangle 3"/>
          <p:cNvSpPr>
            <a:spLocks noGrp="1" noChangeArrowheads="1"/>
          </p:cNvSpPr>
          <p:nvPr>
            <p:ph type="body" idx="1"/>
          </p:nvPr>
        </p:nvSpPr>
        <p:spPr/>
        <p:txBody>
          <a:bodyPr/>
          <a:lstStyle/>
          <a:p>
            <a:pPr lvl="1"/>
            <a:r>
              <a:rPr lang="en-US" sz="2800"/>
              <a:t>In general, the </a:t>
            </a:r>
            <a:r>
              <a:rPr lang="en-US" sz="2800" i="1"/>
              <a:t>select</a:t>
            </a:r>
            <a:r>
              <a:rPr lang="en-US" sz="2800"/>
              <a:t> operation is denoted by </a:t>
            </a:r>
            <a:r>
              <a:rPr lang="en-US" sz="3600" b="1">
                <a:latin typeface="Symbol" pitchFamily="1" charset="2"/>
              </a:rPr>
              <a:t></a:t>
            </a:r>
            <a:r>
              <a:rPr lang="en-US" sz="2800"/>
              <a:t> </a:t>
            </a:r>
            <a:r>
              <a:rPr lang="en-US" sz="2800" baseline="-25000"/>
              <a:t>&lt;selection condition&gt;</a:t>
            </a:r>
            <a:r>
              <a:rPr lang="en-US" sz="2800"/>
              <a:t>(R) where</a:t>
            </a:r>
          </a:p>
          <a:p>
            <a:pPr lvl="2"/>
            <a:r>
              <a:rPr lang="en-US"/>
              <a:t>the symbol </a:t>
            </a:r>
            <a:r>
              <a:rPr lang="en-US" sz="3200" b="1">
                <a:latin typeface="Symbol" pitchFamily="1" charset="2"/>
              </a:rPr>
              <a:t></a:t>
            </a:r>
            <a:r>
              <a:rPr lang="en-US"/>
              <a:t> (sigma) is used to denote the </a:t>
            </a:r>
            <a:r>
              <a:rPr lang="en-US" i="1"/>
              <a:t>select</a:t>
            </a:r>
            <a:r>
              <a:rPr lang="en-US"/>
              <a:t> operator</a:t>
            </a:r>
          </a:p>
          <a:p>
            <a:pPr lvl="2"/>
            <a:r>
              <a:rPr lang="en-US"/>
              <a:t>the selection condition is a Boolean (conditional) expression specified on the attributes of relation R</a:t>
            </a:r>
          </a:p>
          <a:p>
            <a:pPr lvl="2"/>
            <a:r>
              <a:rPr lang="en-US"/>
              <a:t>tuples that make the condition </a:t>
            </a:r>
            <a:r>
              <a:rPr lang="en-US" b="1"/>
              <a:t>true </a:t>
            </a:r>
            <a:r>
              <a:rPr lang="en-US"/>
              <a:t>are selected</a:t>
            </a:r>
          </a:p>
          <a:p>
            <a:pPr lvl="3"/>
            <a:r>
              <a:rPr lang="en-US"/>
              <a:t>appear in the result of the operation</a:t>
            </a:r>
          </a:p>
          <a:p>
            <a:pPr lvl="2"/>
            <a:r>
              <a:rPr lang="en-US"/>
              <a:t>tuples that make the condition </a:t>
            </a:r>
            <a:r>
              <a:rPr lang="en-US" b="1"/>
              <a:t>false </a:t>
            </a:r>
            <a:r>
              <a:rPr lang="en-US"/>
              <a:t>are filtered out</a:t>
            </a:r>
          </a:p>
          <a:p>
            <a:pPr lvl="3"/>
            <a:r>
              <a:rPr lang="en-US"/>
              <a:t>discarded from the result of the operation</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67B007F0-688D-48A0-A4B1-97A53A5ECAF5}" type="slidenum">
              <a:rPr lang="en-US"/>
              <a:pPr/>
              <a:t>5</a:t>
            </a:fld>
            <a:endParaRPr lang="en-CA"/>
          </a:p>
        </p:txBody>
      </p:sp>
      <p:sp>
        <p:nvSpPr>
          <p:cNvPr id="673796" name="Rectangle 4"/>
          <p:cNvSpPr>
            <a:spLocks noGrp="1" noChangeArrowheads="1"/>
          </p:cNvSpPr>
          <p:nvPr>
            <p:ph type="title"/>
          </p:nvPr>
        </p:nvSpPr>
        <p:spPr/>
        <p:txBody>
          <a:bodyPr/>
          <a:lstStyle/>
          <a:p>
            <a:r>
              <a:rPr lang="en-US"/>
              <a:t>Informal Definitions</a:t>
            </a:r>
          </a:p>
        </p:txBody>
      </p:sp>
      <p:sp>
        <p:nvSpPr>
          <p:cNvPr id="673797" name="Rectangle 5"/>
          <p:cNvSpPr>
            <a:spLocks noGrp="1" noChangeArrowheads="1"/>
          </p:cNvSpPr>
          <p:nvPr>
            <p:ph type="body" idx="1"/>
          </p:nvPr>
        </p:nvSpPr>
        <p:spPr/>
        <p:txBody>
          <a:bodyPr/>
          <a:lstStyle/>
          <a:p>
            <a:pPr>
              <a:lnSpc>
                <a:spcPct val="80000"/>
              </a:lnSpc>
              <a:buFont typeface="Wingdings" pitchFamily="2" charset="2"/>
              <a:buNone/>
            </a:pPr>
            <a:endParaRPr lang="en-US" sz="2400"/>
          </a:p>
          <a:p>
            <a:pPr>
              <a:lnSpc>
                <a:spcPct val="80000"/>
              </a:lnSpc>
            </a:pPr>
            <a:r>
              <a:rPr lang="en-US" sz="2300"/>
              <a:t>Informally, a </a:t>
            </a:r>
            <a:r>
              <a:rPr lang="en-US" sz="2300" b="1"/>
              <a:t>relation</a:t>
            </a:r>
            <a:r>
              <a:rPr lang="en-US" sz="2300"/>
              <a:t> looks like a </a:t>
            </a:r>
            <a:r>
              <a:rPr lang="en-US" sz="2300" b="1"/>
              <a:t>table</a:t>
            </a:r>
            <a:r>
              <a:rPr lang="en-US" sz="2300"/>
              <a:t> of values.</a:t>
            </a:r>
          </a:p>
          <a:p>
            <a:pPr>
              <a:lnSpc>
                <a:spcPct val="80000"/>
              </a:lnSpc>
            </a:pPr>
            <a:endParaRPr lang="en-US" sz="2300"/>
          </a:p>
          <a:p>
            <a:pPr>
              <a:lnSpc>
                <a:spcPct val="80000"/>
              </a:lnSpc>
            </a:pPr>
            <a:r>
              <a:rPr lang="en-US" sz="2300"/>
              <a:t>A relation typically contains a </a:t>
            </a:r>
            <a:r>
              <a:rPr lang="en-US" sz="2300" b="1"/>
              <a:t>set of rows</a:t>
            </a:r>
            <a:r>
              <a:rPr lang="en-US" sz="2300"/>
              <a:t>.</a:t>
            </a:r>
          </a:p>
          <a:p>
            <a:pPr>
              <a:lnSpc>
                <a:spcPct val="80000"/>
              </a:lnSpc>
            </a:pPr>
            <a:endParaRPr lang="en-US" sz="2300"/>
          </a:p>
          <a:p>
            <a:pPr>
              <a:lnSpc>
                <a:spcPct val="80000"/>
              </a:lnSpc>
            </a:pPr>
            <a:r>
              <a:rPr lang="en-US" sz="2300"/>
              <a:t>The data elements in each </a:t>
            </a:r>
            <a:r>
              <a:rPr lang="en-US" sz="2300" b="1"/>
              <a:t>row</a:t>
            </a:r>
            <a:r>
              <a:rPr lang="en-US" sz="2300"/>
              <a:t> represent certain facts that correspond to a real-world </a:t>
            </a:r>
            <a:r>
              <a:rPr lang="en-US" sz="2300" b="1"/>
              <a:t>entity</a:t>
            </a:r>
            <a:r>
              <a:rPr lang="en-US" sz="2300"/>
              <a:t> or </a:t>
            </a:r>
            <a:r>
              <a:rPr lang="en-US" sz="2300" b="1"/>
              <a:t>relationship</a:t>
            </a:r>
            <a:endParaRPr lang="en-US" sz="2300"/>
          </a:p>
          <a:p>
            <a:pPr lvl="1">
              <a:lnSpc>
                <a:spcPct val="80000"/>
              </a:lnSpc>
            </a:pPr>
            <a:r>
              <a:rPr lang="en-US" sz="2300"/>
              <a:t>In the formal model, rows are called </a:t>
            </a:r>
            <a:r>
              <a:rPr lang="en-US" sz="2100" b="1"/>
              <a:t>tuples</a:t>
            </a:r>
          </a:p>
          <a:p>
            <a:pPr lvl="1">
              <a:lnSpc>
                <a:spcPct val="80000"/>
              </a:lnSpc>
            </a:pPr>
            <a:endParaRPr lang="en-US" sz="2100"/>
          </a:p>
          <a:p>
            <a:pPr>
              <a:lnSpc>
                <a:spcPct val="80000"/>
              </a:lnSpc>
            </a:pPr>
            <a:r>
              <a:rPr lang="en-US" sz="2300"/>
              <a:t>Each </a:t>
            </a:r>
            <a:r>
              <a:rPr lang="en-US" sz="2300" b="1"/>
              <a:t>column</a:t>
            </a:r>
            <a:r>
              <a:rPr lang="en-US" sz="2300"/>
              <a:t> has a column header that gives an indication of the meaning of the data items in that column</a:t>
            </a:r>
          </a:p>
          <a:p>
            <a:pPr lvl="1">
              <a:lnSpc>
                <a:spcPct val="80000"/>
              </a:lnSpc>
            </a:pPr>
            <a:r>
              <a:rPr lang="en-US" sz="2100"/>
              <a:t>In the formal model, the column header is called an </a:t>
            </a:r>
            <a:r>
              <a:rPr lang="en-US" sz="2100" b="1"/>
              <a:t>attribute name</a:t>
            </a:r>
            <a:r>
              <a:rPr lang="en-US" sz="2100"/>
              <a:t> (or just </a:t>
            </a:r>
            <a:r>
              <a:rPr lang="en-US" sz="2100" b="1"/>
              <a:t>attribute</a:t>
            </a:r>
            <a:r>
              <a:rPr lang="en-US" sz="2100"/>
              <a:t>)</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557A8ECA-BA1D-43AB-B4A4-910FEB372878}" type="slidenum">
              <a:rPr lang="en-US"/>
              <a:pPr/>
              <a:t>50</a:t>
            </a:fld>
            <a:endParaRPr lang="en-CA"/>
          </a:p>
        </p:txBody>
      </p:sp>
      <p:sp>
        <p:nvSpPr>
          <p:cNvPr id="677892" name="Rectangle 4"/>
          <p:cNvSpPr>
            <a:spLocks noGrp="1" noChangeArrowheads="1"/>
          </p:cNvSpPr>
          <p:nvPr>
            <p:ph type="title"/>
          </p:nvPr>
        </p:nvSpPr>
        <p:spPr>
          <a:noFill/>
          <a:ln/>
        </p:spPr>
        <p:txBody>
          <a:bodyPr/>
          <a:lstStyle/>
          <a:p>
            <a:r>
              <a:rPr lang="en-US" sz="3200"/>
              <a:t>Unary Relational Operations: SELECT (contd.)</a:t>
            </a:r>
          </a:p>
        </p:txBody>
      </p:sp>
      <p:sp>
        <p:nvSpPr>
          <p:cNvPr id="677893" name="Rectangle 5"/>
          <p:cNvSpPr>
            <a:spLocks noGrp="1" noChangeArrowheads="1"/>
          </p:cNvSpPr>
          <p:nvPr>
            <p:ph type="body" idx="1"/>
          </p:nvPr>
        </p:nvSpPr>
        <p:spPr/>
        <p:txBody>
          <a:bodyPr/>
          <a:lstStyle/>
          <a:p>
            <a:pPr>
              <a:lnSpc>
                <a:spcPct val="80000"/>
              </a:lnSpc>
            </a:pPr>
            <a:r>
              <a:rPr lang="en-US" sz="2400"/>
              <a:t>SELECT Operation Properties</a:t>
            </a:r>
          </a:p>
          <a:p>
            <a:pPr lvl="1">
              <a:lnSpc>
                <a:spcPct val="80000"/>
              </a:lnSpc>
            </a:pPr>
            <a:r>
              <a:rPr lang="en-US" sz="2100"/>
              <a:t>The SELECT operation </a:t>
            </a:r>
            <a:r>
              <a:rPr lang="en-US" sz="2100">
                <a:latin typeface="Symbol" pitchFamily="1" charset="2"/>
              </a:rPr>
              <a:t></a:t>
            </a:r>
            <a:r>
              <a:rPr lang="en-US" sz="2100"/>
              <a:t> </a:t>
            </a:r>
            <a:r>
              <a:rPr lang="en-US" sz="2100" baseline="-25000"/>
              <a:t>&lt;selection condition&gt;</a:t>
            </a:r>
            <a:r>
              <a:rPr lang="en-US" sz="2100"/>
              <a:t>(R) produces a relation S that has the same schema (same attributes) as R</a:t>
            </a:r>
          </a:p>
          <a:p>
            <a:pPr lvl="1">
              <a:lnSpc>
                <a:spcPct val="80000"/>
              </a:lnSpc>
            </a:pPr>
            <a:r>
              <a:rPr lang="en-US" sz="2100"/>
              <a:t>SELECT </a:t>
            </a:r>
            <a:r>
              <a:rPr lang="en-US" sz="2100">
                <a:latin typeface="Symbol" pitchFamily="1" charset="2"/>
              </a:rPr>
              <a:t></a:t>
            </a:r>
            <a:r>
              <a:rPr lang="en-US" sz="2100"/>
              <a:t> is commutative:</a:t>
            </a:r>
          </a:p>
          <a:p>
            <a:pPr lvl="2">
              <a:lnSpc>
                <a:spcPct val="80000"/>
              </a:lnSpc>
            </a:pPr>
            <a:r>
              <a:rPr lang="en-US" sz="2000">
                <a:latin typeface="Symbol" pitchFamily="1" charset="2"/>
              </a:rPr>
              <a:t></a:t>
            </a:r>
            <a:r>
              <a:rPr lang="en-US" sz="2000"/>
              <a:t> </a:t>
            </a:r>
            <a:r>
              <a:rPr lang="en-US" sz="2100" baseline="-25000"/>
              <a:t>&lt;condition1&gt;</a:t>
            </a:r>
            <a:r>
              <a:rPr lang="en-US" sz="2000"/>
              <a:t>(</a:t>
            </a:r>
            <a:r>
              <a:rPr lang="en-US" sz="2000">
                <a:latin typeface="Symbol" pitchFamily="1" charset="2"/>
              </a:rPr>
              <a:t></a:t>
            </a:r>
            <a:r>
              <a:rPr lang="en-US" sz="2000"/>
              <a:t> </a:t>
            </a:r>
            <a:r>
              <a:rPr lang="en-US" sz="2100" baseline="-25000"/>
              <a:t>&lt; condition2&gt;</a:t>
            </a:r>
            <a:r>
              <a:rPr lang="en-US" sz="2000"/>
              <a:t> (R)) = </a:t>
            </a:r>
            <a:r>
              <a:rPr lang="en-US" sz="2000">
                <a:latin typeface="Symbol" pitchFamily="1" charset="2"/>
              </a:rPr>
              <a:t></a:t>
            </a:r>
            <a:r>
              <a:rPr lang="en-US" sz="2000"/>
              <a:t> </a:t>
            </a:r>
            <a:r>
              <a:rPr lang="en-US" sz="2100" baseline="-25000"/>
              <a:t>&lt;condition2&gt;</a:t>
            </a:r>
            <a:r>
              <a:rPr lang="en-US" sz="2000"/>
              <a:t> (</a:t>
            </a:r>
            <a:r>
              <a:rPr lang="en-US" sz="2000">
                <a:latin typeface="Symbol" pitchFamily="1" charset="2"/>
              </a:rPr>
              <a:t></a:t>
            </a:r>
            <a:r>
              <a:rPr lang="en-US" sz="2000"/>
              <a:t> </a:t>
            </a:r>
            <a:r>
              <a:rPr lang="en-US" sz="2100" baseline="-25000"/>
              <a:t>&lt; condition1&gt;</a:t>
            </a:r>
            <a:r>
              <a:rPr lang="en-US" sz="2000"/>
              <a:t> (R))</a:t>
            </a:r>
          </a:p>
          <a:p>
            <a:pPr lvl="1">
              <a:lnSpc>
                <a:spcPct val="80000"/>
              </a:lnSpc>
            </a:pPr>
            <a:r>
              <a:rPr lang="en-US" sz="2100"/>
              <a:t>Because of commutativity property, a cascade (sequence) of SELECT operations may be applied in any order:</a:t>
            </a:r>
          </a:p>
          <a:p>
            <a:pPr lvl="2">
              <a:lnSpc>
                <a:spcPct val="80000"/>
              </a:lnSpc>
            </a:pPr>
            <a:r>
              <a:rPr lang="en-US" sz="2000">
                <a:latin typeface="Symbol" pitchFamily="1" charset="2"/>
              </a:rPr>
              <a:t></a:t>
            </a:r>
            <a:r>
              <a:rPr lang="en-US" sz="2000" baseline="-25000"/>
              <a:t>&lt;cond1&gt;</a:t>
            </a:r>
            <a:r>
              <a:rPr lang="en-US" sz="2000"/>
              <a:t>(</a:t>
            </a:r>
            <a:r>
              <a:rPr lang="en-US" sz="2000">
                <a:latin typeface="Symbol" pitchFamily="1" charset="2"/>
              </a:rPr>
              <a:t></a:t>
            </a:r>
            <a:r>
              <a:rPr lang="en-US" sz="2000" baseline="-25000"/>
              <a:t>&lt;cond2&gt;</a:t>
            </a:r>
            <a:r>
              <a:rPr lang="en-US" sz="2000"/>
              <a:t> (</a:t>
            </a:r>
            <a:r>
              <a:rPr lang="en-US" sz="2000">
                <a:latin typeface="Symbol" pitchFamily="1" charset="2"/>
              </a:rPr>
              <a:t></a:t>
            </a:r>
            <a:r>
              <a:rPr lang="en-US" sz="2000" baseline="-25000"/>
              <a:t>&lt;cond3&gt;</a:t>
            </a:r>
            <a:r>
              <a:rPr lang="en-US" sz="2000"/>
              <a:t> (R)) = </a:t>
            </a:r>
            <a:r>
              <a:rPr lang="en-US" sz="2000">
                <a:latin typeface="Symbol" pitchFamily="1" charset="2"/>
              </a:rPr>
              <a:t></a:t>
            </a:r>
            <a:r>
              <a:rPr lang="en-US" sz="2000" baseline="-25000"/>
              <a:t>&lt;cond2&gt;</a:t>
            </a:r>
            <a:r>
              <a:rPr lang="en-US" sz="2000"/>
              <a:t> (</a:t>
            </a:r>
            <a:r>
              <a:rPr lang="en-US" sz="2000">
                <a:latin typeface="Symbol" pitchFamily="1" charset="2"/>
              </a:rPr>
              <a:t></a:t>
            </a:r>
            <a:r>
              <a:rPr lang="en-US" sz="2000" baseline="-25000"/>
              <a:t>&lt;cond3&gt;</a:t>
            </a:r>
            <a:r>
              <a:rPr lang="en-US" sz="2000"/>
              <a:t> (</a:t>
            </a:r>
            <a:r>
              <a:rPr lang="en-US" sz="2000">
                <a:latin typeface="Symbol" pitchFamily="1" charset="2"/>
              </a:rPr>
              <a:t></a:t>
            </a:r>
            <a:r>
              <a:rPr lang="en-US" sz="2000" baseline="-25000"/>
              <a:t>&lt;cond1&gt;</a:t>
            </a:r>
            <a:r>
              <a:rPr lang="en-US" sz="2000"/>
              <a:t> ( R)))</a:t>
            </a:r>
          </a:p>
          <a:p>
            <a:pPr lvl="1">
              <a:lnSpc>
                <a:spcPct val="80000"/>
              </a:lnSpc>
            </a:pPr>
            <a:r>
              <a:rPr lang="en-US" sz="2100"/>
              <a:t>A cascade of SELECT operations may be replaced by a single selection with a conjunction of all the conditions:</a:t>
            </a:r>
          </a:p>
          <a:p>
            <a:pPr lvl="2">
              <a:lnSpc>
                <a:spcPct val="80000"/>
              </a:lnSpc>
            </a:pPr>
            <a:r>
              <a:rPr lang="en-US" sz="2000">
                <a:latin typeface="Symbol" pitchFamily="1" charset="2"/>
              </a:rPr>
              <a:t></a:t>
            </a:r>
            <a:r>
              <a:rPr lang="en-US" sz="2000" baseline="-25000"/>
              <a:t>&lt;cond1&gt;</a:t>
            </a:r>
            <a:r>
              <a:rPr lang="en-US" sz="2000"/>
              <a:t>(</a:t>
            </a:r>
            <a:r>
              <a:rPr lang="en-US" sz="2000">
                <a:latin typeface="Symbol" pitchFamily="1" charset="2"/>
              </a:rPr>
              <a:t></a:t>
            </a:r>
            <a:r>
              <a:rPr lang="en-US" sz="2000" baseline="-25000"/>
              <a:t>&lt; cond2&gt;</a:t>
            </a:r>
            <a:r>
              <a:rPr lang="en-US" sz="2000"/>
              <a:t> (</a:t>
            </a:r>
            <a:r>
              <a:rPr lang="en-US" sz="2000">
                <a:latin typeface="Symbol" pitchFamily="1" charset="2"/>
              </a:rPr>
              <a:t></a:t>
            </a:r>
            <a:r>
              <a:rPr lang="en-US" sz="2000" baseline="-25000"/>
              <a:t>&lt;cond3&gt;</a:t>
            </a:r>
            <a:r>
              <a:rPr lang="en-US" sz="2000"/>
              <a:t>(R)) = </a:t>
            </a:r>
            <a:r>
              <a:rPr lang="en-US" sz="2000">
                <a:latin typeface="Symbol" pitchFamily="1" charset="2"/>
              </a:rPr>
              <a:t></a:t>
            </a:r>
            <a:r>
              <a:rPr lang="en-US" sz="2000" baseline="-25000"/>
              <a:t> &lt;cond1&gt; AND &lt; cond2&gt; AND &lt; cond3&gt;</a:t>
            </a:r>
            <a:r>
              <a:rPr lang="en-US" sz="2000"/>
              <a:t>(R)))</a:t>
            </a:r>
          </a:p>
          <a:p>
            <a:pPr lvl="1">
              <a:lnSpc>
                <a:spcPct val="80000"/>
              </a:lnSpc>
            </a:pPr>
            <a:r>
              <a:rPr lang="en-US" sz="2200"/>
              <a:t>The number of tuples in the result of a SELECT is less than (or equal to) the number of tuples in the input relation R</a:t>
            </a:r>
          </a:p>
          <a:p>
            <a:pPr lvl="1">
              <a:lnSpc>
                <a:spcPct val="80000"/>
              </a:lnSpc>
            </a:pPr>
            <a:endParaRPr lang="en-US" sz="2100"/>
          </a:p>
          <a:p>
            <a:pPr lvl="2">
              <a:lnSpc>
                <a:spcPct val="80000"/>
              </a:lnSpc>
            </a:pPr>
            <a:endParaRPr lang="en-US" sz="2000"/>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p:txBody>
          <a:bodyPr/>
          <a:lstStyle/>
          <a:p>
            <a:r>
              <a:rPr lang="en-US"/>
              <a:t>Slide 6- </a:t>
            </a:r>
            <a:fld id="{39B1559D-B40B-456E-897C-08FEE7AB09D2}" type="slidenum">
              <a:rPr lang="en-US"/>
              <a:pPr/>
              <a:t>51</a:t>
            </a:fld>
            <a:endParaRPr lang="en-CA"/>
          </a:p>
        </p:txBody>
      </p:sp>
      <p:sp>
        <p:nvSpPr>
          <p:cNvPr id="679941" name="Rectangle 5"/>
          <p:cNvSpPr>
            <a:spLocks noGrp="1" noChangeArrowheads="1"/>
          </p:cNvSpPr>
          <p:nvPr>
            <p:ph type="title"/>
          </p:nvPr>
        </p:nvSpPr>
        <p:spPr>
          <a:noFill/>
          <a:ln/>
        </p:spPr>
        <p:txBody>
          <a:bodyPr/>
          <a:lstStyle/>
          <a:p>
            <a:r>
              <a:rPr lang="en-US" sz="3200"/>
              <a:t>The following query results refer to this database state</a:t>
            </a:r>
          </a:p>
        </p:txBody>
      </p:sp>
      <p:sp>
        <p:nvSpPr>
          <p:cNvPr id="679939" name="Rectangle 3"/>
          <p:cNvSpPr>
            <a:spLocks noChangeArrowheads="1"/>
          </p:cNvSpPr>
          <p:nvPr/>
        </p:nvSpPr>
        <p:spPr bwMode="auto">
          <a:xfrm>
            <a:off x="1833563" y="1309688"/>
            <a:ext cx="9144000" cy="0"/>
          </a:xfrm>
          <a:prstGeom prst="rect">
            <a:avLst/>
          </a:prstGeom>
          <a:noFill/>
          <a:ln w="9525">
            <a:noFill/>
            <a:miter lim="800000"/>
            <a:headEnd/>
            <a:tailEnd/>
          </a:ln>
          <a:effectLst/>
        </p:spPr>
        <p:txBody>
          <a:bodyPr>
            <a:spAutoFit/>
          </a:bodyPr>
          <a:lstStyle/>
          <a:p>
            <a:endParaRPr lang="en-US"/>
          </a:p>
        </p:txBody>
      </p:sp>
      <p:sp>
        <p:nvSpPr>
          <p:cNvPr id="679944" name="Rectangle 8"/>
          <p:cNvSpPr>
            <a:spLocks noChangeArrowheads="1"/>
          </p:cNvSpPr>
          <p:nvPr/>
        </p:nvSpPr>
        <p:spPr bwMode="auto">
          <a:xfrm>
            <a:off x="1066800" y="2286000"/>
            <a:ext cx="7239000" cy="533400"/>
          </a:xfrm>
          <a:prstGeom prst="rect">
            <a:avLst/>
          </a:prstGeom>
          <a:solidFill>
            <a:schemeClr val="bg1"/>
          </a:solidFill>
          <a:ln w="9525">
            <a:noFill/>
            <a:miter lim="800000"/>
            <a:headEnd/>
            <a:tailEnd/>
          </a:ln>
          <a:effectLst/>
        </p:spPr>
        <p:txBody>
          <a:bodyPr wrap="none" anchor="ctr"/>
          <a:lstStyle/>
          <a:p>
            <a:endParaRPr lang="en-US"/>
          </a:p>
        </p:txBody>
      </p:sp>
      <p:pic>
        <p:nvPicPr>
          <p:cNvPr id="679945" name="Picture 9" descr="fig05_06"/>
          <p:cNvPicPr>
            <a:picLocks noChangeAspect="1" noChangeArrowheads="1"/>
          </p:cNvPicPr>
          <p:nvPr/>
        </p:nvPicPr>
        <p:blipFill>
          <a:blip r:embed="rId3"/>
          <a:srcRect/>
          <a:stretch>
            <a:fillRect/>
          </a:stretch>
        </p:blipFill>
        <p:spPr bwMode="auto">
          <a:xfrm>
            <a:off x="2514600" y="1524000"/>
            <a:ext cx="3827463" cy="4876800"/>
          </a:xfrm>
          <a:prstGeom prst="rect">
            <a:avLst/>
          </a:prstGeom>
          <a:noFill/>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1E2F6B6F-8992-4CC6-B857-BA018500FA4E}" type="slidenum">
              <a:rPr lang="en-US"/>
              <a:pPr/>
              <a:t>52</a:t>
            </a:fld>
            <a:endParaRPr lang="en-CA"/>
          </a:p>
        </p:txBody>
      </p:sp>
      <p:sp>
        <p:nvSpPr>
          <p:cNvPr id="681988" name="Rectangle 4"/>
          <p:cNvSpPr>
            <a:spLocks noGrp="1" noChangeArrowheads="1"/>
          </p:cNvSpPr>
          <p:nvPr>
            <p:ph type="title"/>
          </p:nvPr>
        </p:nvSpPr>
        <p:spPr>
          <a:noFill/>
          <a:ln/>
        </p:spPr>
        <p:txBody>
          <a:bodyPr/>
          <a:lstStyle/>
          <a:p>
            <a:r>
              <a:rPr lang="en-US" sz="3200"/>
              <a:t>Unary Relational Operations: PROJECT</a:t>
            </a:r>
          </a:p>
        </p:txBody>
      </p:sp>
      <p:sp>
        <p:nvSpPr>
          <p:cNvPr id="681989" name="Rectangle 5"/>
          <p:cNvSpPr>
            <a:spLocks noGrp="1" noChangeArrowheads="1"/>
          </p:cNvSpPr>
          <p:nvPr>
            <p:ph type="body" idx="1"/>
          </p:nvPr>
        </p:nvSpPr>
        <p:spPr/>
        <p:txBody>
          <a:bodyPr/>
          <a:lstStyle/>
          <a:p>
            <a:pPr>
              <a:lnSpc>
                <a:spcPct val="90000"/>
              </a:lnSpc>
            </a:pPr>
            <a:r>
              <a:rPr lang="en-US"/>
              <a:t>PROJECT Operation is denoted by </a:t>
            </a:r>
            <a:r>
              <a:rPr lang="en-US" b="1">
                <a:latin typeface="Symbol" pitchFamily="1" charset="2"/>
              </a:rPr>
              <a:t></a:t>
            </a:r>
            <a:r>
              <a:rPr lang="en-US">
                <a:latin typeface="Symbol" pitchFamily="1" charset="2"/>
              </a:rPr>
              <a:t> </a:t>
            </a:r>
            <a:r>
              <a:rPr lang="en-US"/>
              <a:t>(pi) </a:t>
            </a:r>
          </a:p>
          <a:p>
            <a:pPr>
              <a:lnSpc>
                <a:spcPct val="90000"/>
              </a:lnSpc>
            </a:pPr>
            <a:r>
              <a:rPr lang="en-US"/>
              <a:t>This operation keeps certain </a:t>
            </a:r>
            <a:r>
              <a:rPr lang="en-US" i="1"/>
              <a:t>columns</a:t>
            </a:r>
            <a:r>
              <a:rPr lang="en-US"/>
              <a:t> (attributes) from a relation and discards the other columns.</a:t>
            </a:r>
          </a:p>
          <a:p>
            <a:pPr lvl="1">
              <a:lnSpc>
                <a:spcPct val="90000"/>
              </a:lnSpc>
            </a:pPr>
            <a:r>
              <a:rPr lang="en-US"/>
              <a:t>PROJECT creates a vertical partitioning</a:t>
            </a:r>
          </a:p>
          <a:p>
            <a:pPr lvl="2">
              <a:lnSpc>
                <a:spcPct val="90000"/>
              </a:lnSpc>
            </a:pPr>
            <a:r>
              <a:rPr lang="en-US"/>
              <a:t>The list of specified columns (attributes) is kept in each tuple</a:t>
            </a:r>
          </a:p>
          <a:p>
            <a:pPr lvl="2">
              <a:lnSpc>
                <a:spcPct val="90000"/>
              </a:lnSpc>
            </a:pPr>
            <a:r>
              <a:rPr lang="en-US"/>
              <a:t>The other attributes in each tuple are discarded</a:t>
            </a:r>
          </a:p>
          <a:p>
            <a:pPr>
              <a:lnSpc>
                <a:spcPct val="90000"/>
              </a:lnSpc>
            </a:pPr>
            <a:r>
              <a:rPr lang="en-US"/>
              <a:t>Example: To list each employee’s first and last name and salary, the following is used:</a:t>
            </a:r>
          </a:p>
          <a:p>
            <a:pPr lvl="1" algn="ctr">
              <a:lnSpc>
                <a:spcPct val="90000"/>
              </a:lnSpc>
              <a:buFont typeface="Wingdings" pitchFamily="2" charset="2"/>
              <a:buNone/>
            </a:pPr>
            <a:r>
              <a:rPr lang="en-US">
                <a:latin typeface="Symbol" pitchFamily="1" charset="2"/>
              </a:rPr>
              <a:t></a:t>
            </a:r>
            <a:r>
              <a:rPr lang="en-US" baseline="-25000"/>
              <a:t>LNAME, FNAME,SALARY</a:t>
            </a:r>
            <a:r>
              <a:rPr lang="en-US"/>
              <a:t>(EMPLOYEE)</a:t>
            </a: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55FD6C78-F287-4421-9E8F-804C6A53F611}" type="slidenum">
              <a:rPr lang="en-US"/>
              <a:pPr/>
              <a:t>53</a:t>
            </a:fld>
            <a:endParaRPr lang="en-CA"/>
          </a:p>
        </p:txBody>
      </p:sp>
      <p:sp>
        <p:nvSpPr>
          <p:cNvPr id="777218" name="Rectangle 2"/>
          <p:cNvSpPr>
            <a:spLocks noGrp="1" noChangeArrowheads="1"/>
          </p:cNvSpPr>
          <p:nvPr>
            <p:ph type="title"/>
          </p:nvPr>
        </p:nvSpPr>
        <p:spPr>
          <a:noFill/>
          <a:ln/>
        </p:spPr>
        <p:txBody>
          <a:bodyPr/>
          <a:lstStyle/>
          <a:p>
            <a:r>
              <a:rPr lang="en-US" sz="3200"/>
              <a:t>Unary Relational Operations: PROJECT (cont.)</a:t>
            </a:r>
          </a:p>
        </p:txBody>
      </p:sp>
      <p:sp>
        <p:nvSpPr>
          <p:cNvPr id="777219" name="Rectangle 3"/>
          <p:cNvSpPr>
            <a:spLocks noGrp="1" noChangeArrowheads="1"/>
          </p:cNvSpPr>
          <p:nvPr>
            <p:ph type="body" idx="1"/>
          </p:nvPr>
        </p:nvSpPr>
        <p:spPr/>
        <p:txBody>
          <a:bodyPr/>
          <a:lstStyle/>
          <a:p>
            <a:pPr>
              <a:lnSpc>
                <a:spcPct val="80000"/>
              </a:lnSpc>
            </a:pPr>
            <a:endParaRPr lang="en-US"/>
          </a:p>
          <a:p>
            <a:pPr>
              <a:lnSpc>
                <a:spcPct val="80000"/>
              </a:lnSpc>
            </a:pPr>
            <a:r>
              <a:rPr lang="en-US"/>
              <a:t>The general form of the </a:t>
            </a:r>
            <a:r>
              <a:rPr lang="en-US" i="1"/>
              <a:t>project</a:t>
            </a:r>
            <a:r>
              <a:rPr lang="en-US"/>
              <a:t> operation is:</a:t>
            </a:r>
          </a:p>
          <a:p>
            <a:pPr algn="ctr">
              <a:lnSpc>
                <a:spcPct val="80000"/>
              </a:lnSpc>
              <a:buFont typeface="Wingdings" pitchFamily="2" charset="2"/>
              <a:buNone/>
            </a:pPr>
            <a:r>
              <a:rPr lang="en-US">
                <a:latin typeface="Symbol" pitchFamily="1" charset="2"/>
              </a:rPr>
              <a:t></a:t>
            </a:r>
            <a:r>
              <a:rPr lang="en-US" baseline="-25000"/>
              <a:t>&lt;attribute list&gt;</a:t>
            </a:r>
            <a:r>
              <a:rPr lang="en-US"/>
              <a:t>(R)</a:t>
            </a:r>
          </a:p>
          <a:p>
            <a:pPr lvl="1">
              <a:lnSpc>
                <a:spcPct val="80000"/>
              </a:lnSpc>
            </a:pPr>
            <a:r>
              <a:rPr lang="en-US">
                <a:latin typeface="Symbol" pitchFamily="1" charset="2"/>
              </a:rPr>
              <a:t></a:t>
            </a:r>
            <a:r>
              <a:rPr lang="en-US"/>
              <a:t> (pi) is the symbol used to represent the </a:t>
            </a:r>
            <a:r>
              <a:rPr lang="en-US" i="1"/>
              <a:t>project</a:t>
            </a:r>
            <a:r>
              <a:rPr lang="en-US"/>
              <a:t> operation</a:t>
            </a:r>
          </a:p>
          <a:p>
            <a:pPr lvl="1">
              <a:lnSpc>
                <a:spcPct val="80000"/>
              </a:lnSpc>
            </a:pPr>
            <a:r>
              <a:rPr lang="en-US"/>
              <a:t>&lt;attribute list&gt; is the desired list of attributes from relation R. </a:t>
            </a:r>
          </a:p>
          <a:p>
            <a:pPr>
              <a:lnSpc>
                <a:spcPct val="80000"/>
              </a:lnSpc>
            </a:pPr>
            <a:r>
              <a:rPr lang="en-US"/>
              <a:t>The project operation </a:t>
            </a:r>
            <a:r>
              <a:rPr lang="en-US" i="1"/>
              <a:t>removes any duplicate tuples</a:t>
            </a:r>
            <a:endParaRPr lang="en-US"/>
          </a:p>
          <a:p>
            <a:pPr lvl="1">
              <a:lnSpc>
                <a:spcPct val="80000"/>
              </a:lnSpc>
            </a:pPr>
            <a:r>
              <a:rPr lang="en-US"/>
              <a:t>This is because the result of the </a:t>
            </a:r>
            <a:r>
              <a:rPr lang="en-US" i="1"/>
              <a:t>project</a:t>
            </a:r>
            <a:r>
              <a:rPr lang="en-US"/>
              <a:t> operation must be a </a:t>
            </a:r>
            <a:r>
              <a:rPr lang="en-US" i="1"/>
              <a:t>set of tuples</a:t>
            </a:r>
          </a:p>
          <a:p>
            <a:pPr lvl="2">
              <a:lnSpc>
                <a:spcPct val="80000"/>
              </a:lnSpc>
            </a:pPr>
            <a:r>
              <a:rPr lang="en-US"/>
              <a:t>Mathematical sets </a:t>
            </a:r>
            <a:r>
              <a:rPr lang="en-US" i="1"/>
              <a:t>do not allow</a:t>
            </a:r>
            <a:r>
              <a:rPr lang="en-US"/>
              <a:t> duplicate elements.</a:t>
            </a:r>
          </a:p>
          <a:p>
            <a:pPr>
              <a:lnSpc>
                <a:spcPct val="80000"/>
              </a:lnSpc>
            </a:pPr>
            <a:endParaRPr lang="en-US"/>
          </a:p>
          <a:p>
            <a:pPr>
              <a:lnSpc>
                <a:spcPct val="80000"/>
              </a:lnSpc>
            </a:pPr>
            <a:endParaRPr lang="en-US"/>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70EA2651-776C-430B-8E45-9410D68556B4}" type="slidenum">
              <a:rPr lang="en-US"/>
              <a:pPr/>
              <a:t>54</a:t>
            </a:fld>
            <a:endParaRPr lang="en-CA"/>
          </a:p>
        </p:txBody>
      </p:sp>
      <p:sp>
        <p:nvSpPr>
          <p:cNvPr id="684036" name="Rectangle 4"/>
          <p:cNvSpPr>
            <a:spLocks noGrp="1" noChangeArrowheads="1"/>
          </p:cNvSpPr>
          <p:nvPr>
            <p:ph type="title"/>
          </p:nvPr>
        </p:nvSpPr>
        <p:spPr>
          <a:noFill/>
          <a:ln/>
        </p:spPr>
        <p:txBody>
          <a:bodyPr/>
          <a:lstStyle/>
          <a:p>
            <a:r>
              <a:rPr lang="en-US" sz="3200"/>
              <a:t>Unary Relational Operations: PROJECT (contd.)</a:t>
            </a:r>
          </a:p>
        </p:txBody>
      </p:sp>
      <p:sp>
        <p:nvSpPr>
          <p:cNvPr id="684037" name="Rectangle 5"/>
          <p:cNvSpPr>
            <a:spLocks noGrp="1" noChangeArrowheads="1"/>
          </p:cNvSpPr>
          <p:nvPr>
            <p:ph type="body" idx="1"/>
          </p:nvPr>
        </p:nvSpPr>
        <p:spPr/>
        <p:txBody>
          <a:bodyPr/>
          <a:lstStyle/>
          <a:p>
            <a:r>
              <a:rPr lang="en-US"/>
              <a:t>PROJECT Operation Properties</a:t>
            </a:r>
          </a:p>
          <a:p>
            <a:pPr lvl="1"/>
            <a:r>
              <a:rPr lang="en-US"/>
              <a:t>The number of tuples in the result of projection </a:t>
            </a:r>
            <a:r>
              <a:rPr lang="en-US">
                <a:latin typeface="Symbol" pitchFamily="1" charset="2"/>
              </a:rPr>
              <a:t></a:t>
            </a:r>
            <a:r>
              <a:rPr lang="en-US" baseline="-25000"/>
              <a:t>&lt;list&gt;</a:t>
            </a:r>
            <a:r>
              <a:rPr lang="en-US"/>
              <a:t>(R) is always less or equal to the number of tuples in R</a:t>
            </a:r>
          </a:p>
          <a:p>
            <a:pPr lvl="2"/>
            <a:r>
              <a:rPr lang="en-US"/>
              <a:t>If the list of attributes includes a </a:t>
            </a:r>
            <a:r>
              <a:rPr lang="en-US" i="1"/>
              <a:t>key</a:t>
            </a:r>
            <a:r>
              <a:rPr lang="en-US"/>
              <a:t> of R, then the number of tuples in the result of PROJECT is </a:t>
            </a:r>
            <a:r>
              <a:rPr lang="en-US" i="1"/>
              <a:t>equal</a:t>
            </a:r>
            <a:r>
              <a:rPr lang="en-US"/>
              <a:t> to the number of tuples in R</a:t>
            </a:r>
          </a:p>
          <a:p>
            <a:pPr lvl="1"/>
            <a:r>
              <a:rPr lang="en-US"/>
              <a:t>PROJECT is </a:t>
            </a:r>
            <a:r>
              <a:rPr lang="en-US" i="1"/>
              <a:t>not</a:t>
            </a:r>
            <a:r>
              <a:rPr lang="en-US"/>
              <a:t> commutative</a:t>
            </a:r>
          </a:p>
          <a:p>
            <a:pPr lvl="2"/>
            <a:r>
              <a:rPr lang="en-US">
                <a:latin typeface="Symbol" pitchFamily="1" charset="2"/>
              </a:rPr>
              <a:t></a:t>
            </a:r>
            <a:r>
              <a:rPr lang="en-US"/>
              <a:t> </a:t>
            </a:r>
            <a:r>
              <a:rPr lang="en-US" baseline="-25000"/>
              <a:t>&lt;list1&gt;</a:t>
            </a:r>
            <a:r>
              <a:rPr lang="en-US"/>
              <a:t> (</a:t>
            </a:r>
            <a:r>
              <a:rPr lang="en-US">
                <a:latin typeface="Symbol" pitchFamily="1" charset="2"/>
              </a:rPr>
              <a:t></a:t>
            </a:r>
            <a:r>
              <a:rPr lang="en-US"/>
              <a:t> </a:t>
            </a:r>
            <a:r>
              <a:rPr lang="en-US" baseline="-25000"/>
              <a:t>&lt;list2&gt;</a:t>
            </a:r>
            <a:r>
              <a:rPr lang="en-US"/>
              <a:t> (R) ) = </a:t>
            </a:r>
            <a:r>
              <a:rPr lang="en-US">
                <a:latin typeface="Symbol" pitchFamily="1" charset="2"/>
              </a:rPr>
              <a:t></a:t>
            </a:r>
            <a:r>
              <a:rPr lang="en-US"/>
              <a:t> </a:t>
            </a:r>
            <a:r>
              <a:rPr lang="en-US" baseline="-25000"/>
              <a:t>&lt;list1&gt;</a:t>
            </a:r>
            <a:r>
              <a:rPr lang="en-US"/>
              <a:t> (R) as long as &lt;list2&gt; contains the attributes in &lt;list1&gt; </a:t>
            </a: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6- </a:t>
            </a:r>
            <a:fld id="{EC96A3BE-889A-4BD6-A3F8-94CAA028569B}" type="slidenum">
              <a:rPr lang="en-US"/>
              <a:pPr/>
              <a:t>55</a:t>
            </a:fld>
            <a:endParaRPr lang="en-CA"/>
          </a:p>
        </p:txBody>
      </p:sp>
      <p:sp>
        <p:nvSpPr>
          <p:cNvPr id="686084" name="Rectangle 4"/>
          <p:cNvSpPr>
            <a:spLocks noGrp="1" noChangeArrowheads="1"/>
          </p:cNvSpPr>
          <p:nvPr>
            <p:ph type="title"/>
          </p:nvPr>
        </p:nvSpPr>
        <p:spPr>
          <a:noFill/>
          <a:ln/>
        </p:spPr>
        <p:txBody>
          <a:bodyPr/>
          <a:lstStyle/>
          <a:p>
            <a:r>
              <a:rPr lang="en-US" sz="3200"/>
              <a:t>Examples of applying SELECT and PROJECT operations</a:t>
            </a:r>
          </a:p>
        </p:txBody>
      </p:sp>
      <p:pic>
        <p:nvPicPr>
          <p:cNvPr id="686086" name="Picture 6" descr="fig06_01"/>
          <p:cNvPicPr>
            <a:picLocks noChangeAspect="1" noChangeArrowheads="1"/>
          </p:cNvPicPr>
          <p:nvPr/>
        </p:nvPicPr>
        <p:blipFill>
          <a:blip r:embed="rId3"/>
          <a:srcRect/>
          <a:stretch>
            <a:fillRect/>
          </a:stretch>
        </p:blipFill>
        <p:spPr bwMode="auto">
          <a:xfrm>
            <a:off x="533400" y="1676400"/>
            <a:ext cx="8077200" cy="4624388"/>
          </a:xfrm>
          <a:prstGeom prst="rect">
            <a:avLst/>
          </a:prstGeom>
          <a:noFill/>
        </p:spPr>
      </p:pic>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0C69B65A-56F0-4FB6-A08B-6D032A9A0941}" type="slidenum">
              <a:rPr lang="en-US"/>
              <a:pPr/>
              <a:t>56</a:t>
            </a:fld>
            <a:endParaRPr lang="en-CA"/>
          </a:p>
        </p:txBody>
      </p:sp>
      <p:sp>
        <p:nvSpPr>
          <p:cNvPr id="827394" name="Rectangle 2"/>
          <p:cNvSpPr>
            <a:spLocks noGrp="1" noChangeArrowheads="1"/>
          </p:cNvSpPr>
          <p:nvPr>
            <p:ph type="title"/>
          </p:nvPr>
        </p:nvSpPr>
        <p:spPr>
          <a:noFill/>
          <a:ln/>
        </p:spPr>
        <p:txBody>
          <a:bodyPr/>
          <a:lstStyle/>
          <a:p>
            <a:r>
              <a:rPr lang="en-US"/>
              <a:t>Relational Algebra Expressions</a:t>
            </a:r>
          </a:p>
        </p:txBody>
      </p:sp>
      <p:sp>
        <p:nvSpPr>
          <p:cNvPr id="827395" name="Rectangle 3"/>
          <p:cNvSpPr>
            <a:spLocks noGrp="1" noChangeArrowheads="1"/>
          </p:cNvSpPr>
          <p:nvPr>
            <p:ph type="body" idx="1"/>
          </p:nvPr>
        </p:nvSpPr>
        <p:spPr/>
        <p:txBody>
          <a:bodyPr/>
          <a:lstStyle/>
          <a:p>
            <a:r>
              <a:rPr lang="en-US"/>
              <a:t>We may want to apply several relational algebra operations one after the other</a:t>
            </a:r>
          </a:p>
          <a:p>
            <a:pPr lvl="1"/>
            <a:r>
              <a:rPr lang="en-US"/>
              <a:t>Either we can write the operations as a single </a:t>
            </a:r>
            <a:r>
              <a:rPr lang="en-US" b="1"/>
              <a:t>relational algebra expression</a:t>
            </a:r>
            <a:r>
              <a:rPr lang="en-US"/>
              <a:t> by nesting the operations, or</a:t>
            </a:r>
          </a:p>
          <a:p>
            <a:pPr lvl="1"/>
            <a:r>
              <a:rPr lang="en-US"/>
              <a:t>We can apply one operation at a time and create </a:t>
            </a:r>
            <a:r>
              <a:rPr lang="en-US" b="1"/>
              <a:t>intermediate result relations</a:t>
            </a:r>
            <a:r>
              <a:rPr lang="en-US"/>
              <a:t>.</a:t>
            </a:r>
          </a:p>
          <a:p>
            <a:r>
              <a:rPr lang="en-US" sz="3000"/>
              <a:t>In the latter case, we must give names to the relations that hold the intermediate results. </a:t>
            </a:r>
            <a:r>
              <a:rPr lang="en-US" sz="3100"/>
              <a:t>	</a:t>
            </a: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Slide 6- </a:t>
            </a:r>
            <a:fld id="{1827AC90-530F-4E78-81A9-7FE9B2B753E3}" type="slidenum">
              <a:rPr lang="en-US"/>
              <a:pPr/>
              <a:t>57</a:t>
            </a:fld>
            <a:endParaRPr lang="en-CA"/>
          </a:p>
        </p:txBody>
      </p:sp>
      <p:sp>
        <p:nvSpPr>
          <p:cNvPr id="831490" name="Rectangle 2"/>
          <p:cNvSpPr>
            <a:spLocks noGrp="1" noChangeArrowheads="1"/>
          </p:cNvSpPr>
          <p:nvPr>
            <p:ph type="title"/>
          </p:nvPr>
        </p:nvSpPr>
        <p:spPr>
          <a:noFill/>
          <a:ln/>
        </p:spPr>
        <p:txBody>
          <a:bodyPr/>
          <a:lstStyle/>
          <a:p>
            <a:r>
              <a:rPr lang="en-US" sz="3200"/>
              <a:t>Single expression versus sequence of relational operations (Example)</a:t>
            </a:r>
          </a:p>
        </p:txBody>
      </p:sp>
      <p:sp>
        <p:nvSpPr>
          <p:cNvPr id="831491" name="Rectangle 3"/>
          <p:cNvSpPr>
            <a:spLocks noGrp="1" noChangeArrowheads="1"/>
          </p:cNvSpPr>
          <p:nvPr>
            <p:ph type="body" idx="1"/>
          </p:nvPr>
        </p:nvSpPr>
        <p:spPr/>
        <p:txBody>
          <a:bodyPr/>
          <a:lstStyle/>
          <a:p>
            <a:r>
              <a:rPr lang="en-US" sz="2400"/>
              <a:t>To retrieve the first name, last name, and salary of all employees who work in department number 5, we must apply a select and a project operation</a:t>
            </a:r>
          </a:p>
          <a:p>
            <a:r>
              <a:rPr lang="en-US" sz="2400"/>
              <a:t>We can write a </a:t>
            </a:r>
            <a:r>
              <a:rPr lang="en-US" sz="2400" i="1"/>
              <a:t>single relational algebra expression</a:t>
            </a:r>
            <a:r>
              <a:rPr lang="en-US" sz="2400"/>
              <a:t> as follows: </a:t>
            </a:r>
          </a:p>
          <a:p>
            <a:pPr lvl="1"/>
            <a:r>
              <a:rPr lang="en-US" sz="2400" b="1">
                <a:latin typeface="Symbol" pitchFamily="1" charset="2"/>
              </a:rPr>
              <a:t></a:t>
            </a:r>
            <a:r>
              <a:rPr lang="en-US" sz="2400" baseline="-25000"/>
              <a:t>FNAME, LNAME, SALARY</a:t>
            </a:r>
            <a:r>
              <a:rPr lang="en-US" sz="2400"/>
              <a:t>(</a:t>
            </a:r>
            <a:r>
              <a:rPr lang="en-US" sz="2400" b="1">
                <a:latin typeface="Symbol" pitchFamily="1" charset="2"/>
              </a:rPr>
              <a:t></a:t>
            </a:r>
            <a:r>
              <a:rPr lang="en-US" sz="2400"/>
              <a:t> </a:t>
            </a:r>
            <a:r>
              <a:rPr lang="en-US" sz="2400" baseline="-25000"/>
              <a:t>DNO=5</a:t>
            </a:r>
            <a:r>
              <a:rPr lang="en-US" sz="2400"/>
              <a:t>(EMPLOYEE))</a:t>
            </a:r>
          </a:p>
          <a:p>
            <a:r>
              <a:rPr lang="en-US" sz="2400"/>
              <a:t>OR We can explicitly show the </a:t>
            </a:r>
            <a:r>
              <a:rPr lang="en-US" sz="2400" i="1"/>
              <a:t>sequence of operations</a:t>
            </a:r>
            <a:r>
              <a:rPr lang="en-US" sz="2400"/>
              <a:t>, giving a name to each intermediate relation:</a:t>
            </a:r>
          </a:p>
          <a:p>
            <a:pPr lvl="1"/>
            <a:r>
              <a:rPr lang="en-US" sz="2400"/>
              <a:t>DEP5_EMPS </a:t>
            </a:r>
            <a:r>
              <a:rPr lang="en-US" sz="2400">
                <a:sym typeface="Symbol" pitchFamily="1" charset="2"/>
              </a:rPr>
              <a:t> </a:t>
            </a:r>
            <a:r>
              <a:rPr lang="en-US" sz="2400" b="1">
                <a:latin typeface="Symbol" pitchFamily="1" charset="2"/>
              </a:rPr>
              <a:t></a:t>
            </a:r>
            <a:r>
              <a:rPr lang="en-US" sz="2400"/>
              <a:t> </a:t>
            </a:r>
            <a:r>
              <a:rPr lang="en-US" sz="2400" baseline="-25000"/>
              <a:t>DNO=5</a:t>
            </a:r>
            <a:r>
              <a:rPr lang="en-US" sz="2400"/>
              <a:t>(EMPLOYEE)</a:t>
            </a:r>
          </a:p>
          <a:p>
            <a:pPr lvl="1"/>
            <a:r>
              <a:rPr lang="en-US" sz="2400"/>
              <a:t>RESULT </a:t>
            </a:r>
            <a:r>
              <a:rPr lang="en-US" sz="2400">
                <a:sym typeface="Symbol" pitchFamily="1" charset="2"/>
              </a:rPr>
              <a:t> </a:t>
            </a:r>
            <a:r>
              <a:rPr lang="en-US" sz="2400" b="1">
                <a:latin typeface="Symbol" pitchFamily="1" charset="2"/>
              </a:rPr>
              <a:t></a:t>
            </a:r>
            <a:r>
              <a:rPr lang="en-US" sz="2400"/>
              <a:t> </a:t>
            </a:r>
            <a:r>
              <a:rPr lang="en-US" sz="2400" baseline="-25000"/>
              <a:t>FNAME, LNAME, SALARY</a:t>
            </a:r>
            <a:r>
              <a:rPr lang="en-US" sz="2400"/>
              <a:t> (DEP5_EMPS)	</a:t>
            </a:r>
          </a:p>
        </p:txBody>
      </p:sp>
      <p:sp>
        <p:nvSpPr>
          <p:cNvPr id="831492" name="Rectangle 4"/>
          <p:cNvSpPr>
            <a:spLocks noChangeArrowheads="1"/>
          </p:cNvSpPr>
          <p:nvPr/>
        </p:nvSpPr>
        <p:spPr bwMode="auto">
          <a:xfrm>
            <a:off x="990600" y="4914900"/>
            <a:ext cx="2057400" cy="381000"/>
          </a:xfrm>
          <a:prstGeom prst="rect">
            <a:avLst/>
          </a:prstGeom>
          <a:solidFill>
            <a:srgbClr val="FFFF00">
              <a:alpha val="25000"/>
            </a:srgbClr>
          </a:solidFill>
          <a:ln w="9525">
            <a:solidFill>
              <a:srgbClr val="008000"/>
            </a:solidFill>
            <a:miter lim="800000"/>
            <a:headEnd/>
            <a:tailEnd/>
          </a:ln>
          <a:effectLst/>
        </p:spPr>
        <p:txBody>
          <a:bodyPr wrap="none" anchor="ctr"/>
          <a:lstStyle/>
          <a:p>
            <a:endParaRPr lang="en-US"/>
          </a:p>
        </p:txBody>
      </p:sp>
      <p:sp>
        <p:nvSpPr>
          <p:cNvPr id="831493" name="Rectangle 5"/>
          <p:cNvSpPr>
            <a:spLocks noChangeArrowheads="1"/>
          </p:cNvSpPr>
          <p:nvPr/>
        </p:nvSpPr>
        <p:spPr bwMode="auto">
          <a:xfrm>
            <a:off x="5592763" y="5295900"/>
            <a:ext cx="1951037" cy="419100"/>
          </a:xfrm>
          <a:prstGeom prst="rect">
            <a:avLst/>
          </a:prstGeom>
          <a:solidFill>
            <a:srgbClr val="FFFF00">
              <a:alpha val="25000"/>
            </a:srgbClr>
          </a:solidFill>
          <a:ln w="9525">
            <a:solidFill>
              <a:srgbClr val="008000"/>
            </a:solidFill>
            <a:miter lim="800000"/>
            <a:headEnd/>
            <a:tailEnd/>
          </a:ln>
          <a:effectLst/>
        </p:spPr>
        <p:txBody>
          <a:bodyPr wrap="none" anchor="ctr"/>
          <a:lstStyle/>
          <a:p>
            <a:endParaRPr lang="en-US"/>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FEBE5D43-CF1B-425E-9F22-4CFD594EDFBE}" type="slidenum">
              <a:rPr lang="en-US"/>
              <a:pPr/>
              <a:t>58</a:t>
            </a:fld>
            <a:endParaRPr lang="en-CA"/>
          </a:p>
        </p:txBody>
      </p:sp>
      <p:sp>
        <p:nvSpPr>
          <p:cNvPr id="833538" name="Rectangle 2"/>
          <p:cNvSpPr>
            <a:spLocks noGrp="1" noChangeArrowheads="1"/>
          </p:cNvSpPr>
          <p:nvPr>
            <p:ph type="title"/>
          </p:nvPr>
        </p:nvSpPr>
        <p:spPr>
          <a:noFill/>
          <a:ln/>
        </p:spPr>
        <p:txBody>
          <a:bodyPr/>
          <a:lstStyle/>
          <a:p>
            <a:r>
              <a:rPr lang="en-US" sz="3200"/>
              <a:t>Unary Relational Operations: RENAME</a:t>
            </a:r>
          </a:p>
        </p:txBody>
      </p:sp>
      <p:sp>
        <p:nvSpPr>
          <p:cNvPr id="833539" name="Rectangle 3"/>
          <p:cNvSpPr>
            <a:spLocks noGrp="1" noChangeArrowheads="1"/>
          </p:cNvSpPr>
          <p:nvPr>
            <p:ph type="body" idx="1"/>
          </p:nvPr>
        </p:nvSpPr>
        <p:spPr/>
        <p:txBody>
          <a:bodyPr/>
          <a:lstStyle/>
          <a:p>
            <a:r>
              <a:rPr lang="en-US"/>
              <a:t>The RENAME operator is denoted by </a:t>
            </a:r>
            <a:r>
              <a:rPr lang="en-US">
                <a:sym typeface="Symbol" pitchFamily="1" charset="2"/>
              </a:rPr>
              <a:t> (rho)</a:t>
            </a:r>
          </a:p>
          <a:p>
            <a:r>
              <a:rPr lang="en-US"/>
              <a:t>In some cases, we may want to </a:t>
            </a:r>
            <a:r>
              <a:rPr lang="en-US" i="1"/>
              <a:t>rename </a:t>
            </a:r>
            <a:r>
              <a:rPr lang="en-US"/>
              <a:t>the attributes of a relation or the relation name or both</a:t>
            </a:r>
          </a:p>
          <a:p>
            <a:pPr lvl="1"/>
            <a:r>
              <a:rPr lang="en-US" sz="2800"/>
              <a:t>Useful when a query requires multiple operations</a:t>
            </a:r>
          </a:p>
          <a:p>
            <a:pPr lvl="1"/>
            <a:r>
              <a:rPr lang="en-US" sz="2800"/>
              <a:t>Necessary in some cases (see JOIN operation later)</a:t>
            </a:r>
            <a:endParaRPr lang="en-US" sz="2800" i="1"/>
          </a:p>
          <a:p>
            <a:endParaRPr lang="en-US" sz="2900"/>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AF522D02-D0D1-420D-9625-E7B8268842D1}" type="slidenum">
              <a:rPr lang="en-US"/>
              <a:pPr/>
              <a:t>59</a:t>
            </a:fld>
            <a:endParaRPr lang="en-CA"/>
          </a:p>
        </p:txBody>
      </p:sp>
      <p:sp>
        <p:nvSpPr>
          <p:cNvPr id="690180" name="Rectangle 4"/>
          <p:cNvSpPr>
            <a:spLocks noGrp="1" noChangeArrowheads="1"/>
          </p:cNvSpPr>
          <p:nvPr>
            <p:ph type="title"/>
          </p:nvPr>
        </p:nvSpPr>
        <p:spPr>
          <a:noFill/>
          <a:ln/>
        </p:spPr>
        <p:txBody>
          <a:bodyPr/>
          <a:lstStyle/>
          <a:p>
            <a:r>
              <a:rPr lang="en-US" sz="3200"/>
              <a:t>Unary Relational Operations: RENAME (contd.)</a:t>
            </a:r>
          </a:p>
        </p:txBody>
      </p:sp>
      <p:sp>
        <p:nvSpPr>
          <p:cNvPr id="690181" name="Rectangle 5"/>
          <p:cNvSpPr>
            <a:spLocks noGrp="1" noChangeArrowheads="1"/>
          </p:cNvSpPr>
          <p:nvPr>
            <p:ph type="body" idx="1"/>
          </p:nvPr>
        </p:nvSpPr>
        <p:spPr/>
        <p:txBody>
          <a:bodyPr/>
          <a:lstStyle/>
          <a:p>
            <a:r>
              <a:rPr lang="en-US"/>
              <a:t>The general RENAME operation </a:t>
            </a:r>
            <a:r>
              <a:rPr lang="en-US">
                <a:sym typeface="Symbol" pitchFamily="1" charset="2"/>
              </a:rPr>
              <a:t> </a:t>
            </a:r>
            <a:r>
              <a:rPr lang="en-US"/>
              <a:t>can be expressed by any of the following forms:</a:t>
            </a:r>
          </a:p>
          <a:p>
            <a:pPr lvl="1"/>
            <a:r>
              <a:rPr lang="en-US">
                <a:sym typeface="Symbol" pitchFamily="1" charset="2"/>
              </a:rPr>
              <a:t></a:t>
            </a:r>
            <a:r>
              <a:rPr lang="en-US" baseline="-25000">
                <a:sym typeface="Symbol" pitchFamily="1" charset="2"/>
              </a:rPr>
              <a:t>S (B1, B2, …, Bn )</a:t>
            </a:r>
            <a:r>
              <a:rPr lang="en-US">
                <a:sym typeface="Symbol" pitchFamily="1" charset="2"/>
              </a:rPr>
              <a:t>(R) changes both:</a:t>
            </a:r>
          </a:p>
          <a:p>
            <a:pPr lvl="2"/>
            <a:r>
              <a:rPr lang="en-US">
                <a:sym typeface="Symbol" pitchFamily="1" charset="2"/>
              </a:rPr>
              <a:t>the relation name to S, </a:t>
            </a:r>
            <a:r>
              <a:rPr lang="en-US" i="1">
                <a:sym typeface="Symbol" pitchFamily="1" charset="2"/>
              </a:rPr>
              <a:t>and </a:t>
            </a:r>
          </a:p>
          <a:p>
            <a:pPr lvl="2"/>
            <a:r>
              <a:rPr lang="en-US">
                <a:sym typeface="Symbol" pitchFamily="1" charset="2"/>
              </a:rPr>
              <a:t>the column (attribute) names to B1, B1, …..Bn</a:t>
            </a:r>
          </a:p>
          <a:p>
            <a:pPr lvl="1"/>
            <a:r>
              <a:rPr lang="en-US">
                <a:sym typeface="Symbol" pitchFamily="1" charset="2"/>
              </a:rPr>
              <a:t></a:t>
            </a:r>
            <a:r>
              <a:rPr lang="en-US" baseline="-25000">
                <a:sym typeface="Symbol" pitchFamily="1" charset="2"/>
              </a:rPr>
              <a:t>S</a:t>
            </a:r>
            <a:r>
              <a:rPr lang="en-US">
                <a:sym typeface="Symbol" pitchFamily="1" charset="2"/>
              </a:rPr>
              <a:t>(R) changes:</a:t>
            </a:r>
          </a:p>
          <a:p>
            <a:pPr lvl="2"/>
            <a:r>
              <a:rPr lang="en-US">
                <a:sym typeface="Symbol" pitchFamily="1" charset="2"/>
              </a:rPr>
              <a:t>the </a:t>
            </a:r>
            <a:r>
              <a:rPr lang="en-US" i="1">
                <a:sym typeface="Symbol" pitchFamily="1" charset="2"/>
              </a:rPr>
              <a:t>relation name</a:t>
            </a:r>
            <a:r>
              <a:rPr lang="en-US">
                <a:sym typeface="Symbol" pitchFamily="1" charset="2"/>
              </a:rPr>
              <a:t> only to S</a:t>
            </a:r>
            <a:endParaRPr lang="en-US"/>
          </a:p>
          <a:p>
            <a:pPr lvl="1"/>
            <a:r>
              <a:rPr lang="en-US">
                <a:sym typeface="Symbol" pitchFamily="1" charset="2"/>
              </a:rPr>
              <a:t></a:t>
            </a:r>
            <a:r>
              <a:rPr lang="en-US" baseline="-25000">
                <a:sym typeface="Symbol" pitchFamily="1" charset="2"/>
              </a:rPr>
              <a:t>(B1, B2, …, Bn )</a:t>
            </a:r>
            <a:r>
              <a:rPr lang="en-US">
                <a:sym typeface="Symbol" pitchFamily="1" charset="2"/>
              </a:rPr>
              <a:t>(R) changes:</a:t>
            </a:r>
          </a:p>
          <a:p>
            <a:pPr lvl="2"/>
            <a:r>
              <a:rPr lang="en-US">
                <a:sym typeface="Symbol" pitchFamily="1" charset="2"/>
              </a:rPr>
              <a:t>the </a:t>
            </a:r>
            <a:r>
              <a:rPr lang="en-US" i="1">
                <a:sym typeface="Symbol" pitchFamily="1" charset="2"/>
              </a:rPr>
              <a:t>column (attribute) names</a:t>
            </a:r>
            <a:r>
              <a:rPr lang="en-US">
                <a:sym typeface="Symbol" pitchFamily="1" charset="2"/>
              </a:rPr>
              <a:t> only to B1, B1, …..Bn</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5- </a:t>
            </a:r>
            <a:fld id="{2F97724F-1BEF-4D78-BC45-C38648B62BA8}" type="slidenum">
              <a:rPr lang="en-US"/>
              <a:pPr/>
              <a:t>6</a:t>
            </a:fld>
            <a:endParaRPr lang="en-CA"/>
          </a:p>
        </p:txBody>
      </p:sp>
      <p:sp>
        <p:nvSpPr>
          <p:cNvPr id="751618" name="Rectangle 2"/>
          <p:cNvSpPr>
            <a:spLocks noGrp="1" noChangeArrowheads="1"/>
          </p:cNvSpPr>
          <p:nvPr>
            <p:ph type="title"/>
          </p:nvPr>
        </p:nvSpPr>
        <p:spPr/>
        <p:txBody>
          <a:bodyPr/>
          <a:lstStyle/>
          <a:p>
            <a:r>
              <a:rPr lang="en-US"/>
              <a:t>Example of a Relation</a:t>
            </a:r>
          </a:p>
        </p:txBody>
      </p:sp>
      <p:sp>
        <p:nvSpPr>
          <p:cNvPr id="751621" name="Rectangle 5"/>
          <p:cNvSpPr>
            <a:spLocks noChangeArrowheads="1"/>
          </p:cNvSpPr>
          <p:nvPr/>
        </p:nvSpPr>
        <p:spPr bwMode="auto">
          <a:xfrm>
            <a:off x="8886825" y="6159500"/>
            <a:ext cx="184150" cy="457200"/>
          </a:xfrm>
          <a:prstGeom prst="rect">
            <a:avLst/>
          </a:prstGeom>
          <a:noFill/>
          <a:ln w="9525">
            <a:noFill/>
            <a:miter lim="800000"/>
            <a:headEnd/>
            <a:tailEnd/>
          </a:ln>
          <a:effectLst/>
        </p:spPr>
        <p:txBody>
          <a:bodyPr wrap="none">
            <a:spAutoFit/>
          </a:bodyPr>
          <a:lstStyle/>
          <a:p>
            <a:endParaRPr lang="en-US">
              <a:latin typeface="Times New Roman" pitchFamily="1" charset="0"/>
            </a:endParaRPr>
          </a:p>
        </p:txBody>
      </p:sp>
      <p:pic>
        <p:nvPicPr>
          <p:cNvPr id="751622" name="Picture 6" descr="fig05_01"/>
          <p:cNvPicPr>
            <a:picLocks noChangeAspect="1" noChangeArrowheads="1"/>
          </p:cNvPicPr>
          <p:nvPr/>
        </p:nvPicPr>
        <p:blipFill>
          <a:blip r:embed="rId3"/>
          <a:srcRect/>
          <a:stretch>
            <a:fillRect/>
          </a:stretch>
        </p:blipFill>
        <p:spPr bwMode="auto">
          <a:xfrm>
            <a:off x="152400" y="2295525"/>
            <a:ext cx="8489950" cy="3078163"/>
          </a:xfrm>
          <a:prstGeom prst="rect">
            <a:avLst/>
          </a:prstGeom>
          <a:noFill/>
        </p:spPr>
      </p:pic>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2ED57AF6-3594-4BA5-8B72-0663325EEC71}" type="slidenum">
              <a:rPr lang="en-US"/>
              <a:pPr/>
              <a:t>60</a:t>
            </a:fld>
            <a:endParaRPr lang="en-CA"/>
          </a:p>
        </p:txBody>
      </p:sp>
      <p:sp>
        <p:nvSpPr>
          <p:cNvPr id="835586" name="Rectangle 2"/>
          <p:cNvSpPr>
            <a:spLocks noGrp="1" noChangeArrowheads="1"/>
          </p:cNvSpPr>
          <p:nvPr>
            <p:ph type="title"/>
          </p:nvPr>
        </p:nvSpPr>
        <p:spPr>
          <a:noFill/>
          <a:ln/>
        </p:spPr>
        <p:txBody>
          <a:bodyPr/>
          <a:lstStyle/>
          <a:p>
            <a:r>
              <a:rPr lang="en-US" sz="3200"/>
              <a:t>Unary Relational Operations: RENAME (contd.)</a:t>
            </a:r>
          </a:p>
        </p:txBody>
      </p:sp>
      <p:sp>
        <p:nvSpPr>
          <p:cNvPr id="835587" name="Rectangle 3"/>
          <p:cNvSpPr>
            <a:spLocks noGrp="1" noChangeArrowheads="1"/>
          </p:cNvSpPr>
          <p:nvPr>
            <p:ph type="body" idx="1"/>
          </p:nvPr>
        </p:nvSpPr>
        <p:spPr/>
        <p:txBody>
          <a:bodyPr/>
          <a:lstStyle/>
          <a:p>
            <a:r>
              <a:rPr lang="en-US"/>
              <a:t>For convenience, we also use a </a:t>
            </a:r>
            <a:r>
              <a:rPr lang="en-US" i="1"/>
              <a:t>shorthand</a:t>
            </a:r>
            <a:r>
              <a:rPr lang="en-US"/>
              <a:t> for renaming attributes in an intermediate relation:</a:t>
            </a:r>
          </a:p>
          <a:p>
            <a:pPr lvl="1"/>
            <a:r>
              <a:rPr lang="en-US"/>
              <a:t>If we write:</a:t>
            </a:r>
          </a:p>
          <a:p>
            <a:pPr lvl="2">
              <a:spcBef>
                <a:spcPct val="0"/>
              </a:spcBef>
              <a:buClrTx/>
              <a:buSzTx/>
              <a:buFontTx/>
              <a:buChar char="•"/>
            </a:pPr>
            <a:r>
              <a:rPr lang="en-US" sz="2500"/>
              <a:t>RESULT </a:t>
            </a:r>
            <a:r>
              <a:rPr lang="en-US" sz="2500">
                <a:sym typeface="Symbol" pitchFamily="1" charset="2"/>
              </a:rPr>
              <a:t> </a:t>
            </a:r>
            <a:r>
              <a:rPr lang="en-US" sz="2500" b="1">
                <a:latin typeface="Symbol" pitchFamily="1" charset="2"/>
              </a:rPr>
              <a:t></a:t>
            </a:r>
            <a:r>
              <a:rPr lang="en-US" sz="2500"/>
              <a:t> </a:t>
            </a:r>
            <a:r>
              <a:rPr lang="en-US" sz="2500" baseline="-25000"/>
              <a:t>FNAME, LNAME, SALARY</a:t>
            </a:r>
            <a:r>
              <a:rPr lang="en-US" sz="2500"/>
              <a:t> (DEP5_EMPS)</a:t>
            </a:r>
          </a:p>
          <a:p>
            <a:pPr lvl="2">
              <a:spcBef>
                <a:spcPct val="0"/>
              </a:spcBef>
              <a:buClrTx/>
              <a:buSzTx/>
              <a:buFontTx/>
              <a:buChar char="•"/>
            </a:pPr>
            <a:r>
              <a:rPr lang="en-US" sz="2500"/>
              <a:t>RESULT will have the </a:t>
            </a:r>
            <a:r>
              <a:rPr lang="en-US" sz="2500" i="1"/>
              <a:t>same attribute names</a:t>
            </a:r>
            <a:r>
              <a:rPr lang="en-US" sz="2500"/>
              <a:t> as DEP5_EMPS (same attributes as EMPLOYEE)</a:t>
            </a:r>
          </a:p>
          <a:p>
            <a:pPr lvl="1">
              <a:spcBef>
                <a:spcPct val="0"/>
              </a:spcBef>
              <a:buClrTx/>
              <a:buSzTx/>
              <a:buFontTx/>
              <a:buChar char="•"/>
            </a:pPr>
            <a:r>
              <a:rPr lang="en-US" sz="2800"/>
              <a:t>If we write:</a:t>
            </a:r>
          </a:p>
          <a:p>
            <a:pPr lvl="2">
              <a:spcBef>
                <a:spcPct val="0"/>
              </a:spcBef>
              <a:buClrTx/>
              <a:buSzTx/>
              <a:buFontTx/>
              <a:buChar char="•"/>
            </a:pPr>
            <a:r>
              <a:rPr lang="en-US" sz="2500"/>
              <a:t>RESULT (F, M, L, S, B, A, SX, SAL, SU, DNO)</a:t>
            </a:r>
            <a:r>
              <a:rPr lang="en-US" sz="2500">
                <a:sym typeface="Symbol" pitchFamily="1" charset="2"/>
              </a:rPr>
              <a:t> 	</a:t>
            </a:r>
            <a:r>
              <a:rPr lang="en-US" sz="2500" b="1">
                <a:latin typeface="Symbol" pitchFamily="1" charset="2"/>
              </a:rPr>
              <a:t></a:t>
            </a:r>
            <a:r>
              <a:rPr lang="en-US" sz="2500"/>
              <a:t> </a:t>
            </a:r>
            <a:r>
              <a:rPr lang="en-US" sz="2500" baseline="-25000"/>
              <a:t>FNAME, LNAME, SALARY</a:t>
            </a:r>
            <a:r>
              <a:rPr lang="en-US" sz="2500"/>
              <a:t> (DEP5_EMPS)</a:t>
            </a:r>
          </a:p>
          <a:p>
            <a:pPr lvl="2">
              <a:spcBef>
                <a:spcPct val="0"/>
              </a:spcBef>
              <a:buClrTx/>
              <a:buSzTx/>
              <a:buFontTx/>
              <a:buChar char="•"/>
            </a:pPr>
            <a:r>
              <a:rPr lang="en-US" sz="2500"/>
              <a:t>The 10 attributes of DEP5_EMPS are </a:t>
            </a:r>
            <a:r>
              <a:rPr lang="en-US" sz="2500" i="1"/>
              <a:t>renamed</a:t>
            </a:r>
            <a:r>
              <a:rPr lang="en-US" sz="2500"/>
              <a:t> to F, M, L, S, B, A, SX, SAL, SU, DNO, respectively</a:t>
            </a: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6- </a:t>
            </a:r>
            <a:fld id="{AFFC2D2E-0196-4F84-A287-8E9D8A6198BD}" type="slidenum">
              <a:rPr lang="en-US"/>
              <a:pPr/>
              <a:t>61</a:t>
            </a:fld>
            <a:endParaRPr lang="en-CA"/>
          </a:p>
        </p:txBody>
      </p:sp>
      <p:sp>
        <p:nvSpPr>
          <p:cNvPr id="692229" name="Rectangle 5"/>
          <p:cNvSpPr>
            <a:spLocks noGrp="1" noChangeArrowheads="1"/>
          </p:cNvSpPr>
          <p:nvPr>
            <p:ph type="title"/>
          </p:nvPr>
        </p:nvSpPr>
        <p:spPr>
          <a:noFill/>
          <a:ln/>
        </p:spPr>
        <p:txBody>
          <a:bodyPr/>
          <a:lstStyle/>
          <a:p>
            <a:r>
              <a:rPr lang="en-US" sz="3200"/>
              <a:t>Example of applying multiple operations and RENAME</a:t>
            </a:r>
          </a:p>
        </p:txBody>
      </p:sp>
      <p:sp>
        <p:nvSpPr>
          <p:cNvPr id="692227" name="Rectangle 3"/>
          <p:cNvSpPr>
            <a:spLocks noChangeArrowheads="1"/>
          </p:cNvSpPr>
          <p:nvPr/>
        </p:nvSpPr>
        <p:spPr bwMode="auto">
          <a:xfrm>
            <a:off x="1833563" y="1309688"/>
            <a:ext cx="9144000" cy="0"/>
          </a:xfrm>
          <a:prstGeom prst="rect">
            <a:avLst/>
          </a:prstGeom>
          <a:noFill/>
          <a:ln w="9525">
            <a:noFill/>
            <a:miter lim="800000"/>
            <a:headEnd/>
            <a:tailEnd/>
          </a:ln>
          <a:effectLst/>
        </p:spPr>
        <p:txBody>
          <a:bodyPr>
            <a:spAutoFit/>
          </a:bodyPr>
          <a:lstStyle/>
          <a:p>
            <a:endParaRPr lang="en-US"/>
          </a:p>
        </p:txBody>
      </p:sp>
      <p:pic>
        <p:nvPicPr>
          <p:cNvPr id="692231" name="Picture 7" descr="fig06_02"/>
          <p:cNvPicPr>
            <a:picLocks noChangeAspect="1" noChangeArrowheads="1"/>
          </p:cNvPicPr>
          <p:nvPr/>
        </p:nvPicPr>
        <p:blipFill>
          <a:blip r:embed="rId3"/>
          <a:srcRect/>
          <a:stretch>
            <a:fillRect/>
          </a:stretch>
        </p:blipFill>
        <p:spPr bwMode="auto">
          <a:xfrm>
            <a:off x="533400" y="1600200"/>
            <a:ext cx="8001000" cy="4643438"/>
          </a:xfrm>
          <a:prstGeom prst="rect">
            <a:avLst/>
          </a:prstGeom>
          <a:noFill/>
        </p:spPr>
      </p:pic>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7962D0E0-A705-4D80-BFB5-5FD038E0683F}" type="slidenum">
              <a:rPr lang="en-US"/>
              <a:pPr/>
              <a:t>62</a:t>
            </a:fld>
            <a:endParaRPr lang="en-CA"/>
          </a:p>
        </p:txBody>
      </p:sp>
      <p:sp>
        <p:nvSpPr>
          <p:cNvPr id="694278" name="Rectangle 6"/>
          <p:cNvSpPr>
            <a:spLocks noGrp="1" noChangeArrowheads="1"/>
          </p:cNvSpPr>
          <p:nvPr>
            <p:ph type="title"/>
          </p:nvPr>
        </p:nvSpPr>
        <p:spPr>
          <a:noFill/>
          <a:ln/>
        </p:spPr>
        <p:txBody>
          <a:bodyPr/>
          <a:lstStyle/>
          <a:p>
            <a:r>
              <a:rPr lang="en-US" sz="3200"/>
              <a:t>Relational Algebra Operations from</a:t>
            </a:r>
            <a:br>
              <a:rPr lang="en-US" sz="3200"/>
            </a:br>
            <a:r>
              <a:rPr lang="en-US" sz="3200"/>
              <a:t>Set Theory: UNION </a:t>
            </a:r>
          </a:p>
        </p:txBody>
      </p:sp>
      <p:sp>
        <p:nvSpPr>
          <p:cNvPr id="694279" name="Rectangle 7"/>
          <p:cNvSpPr>
            <a:spLocks noGrp="1" noChangeArrowheads="1"/>
          </p:cNvSpPr>
          <p:nvPr>
            <p:ph type="body" idx="1"/>
          </p:nvPr>
        </p:nvSpPr>
        <p:spPr/>
        <p:txBody>
          <a:bodyPr/>
          <a:lstStyle/>
          <a:p>
            <a:pPr>
              <a:lnSpc>
                <a:spcPct val="90000"/>
              </a:lnSpc>
            </a:pPr>
            <a:r>
              <a:rPr lang="en-US"/>
              <a:t>UNION Operation</a:t>
            </a:r>
          </a:p>
          <a:p>
            <a:pPr lvl="1">
              <a:lnSpc>
                <a:spcPct val="90000"/>
              </a:lnSpc>
            </a:pPr>
            <a:r>
              <a:rPr lang="en-US"/>
              <a:t>Binary operation, denoted by </a:t>
            </a:r>
            <a:r>
              <a:rPr lang="en-US">
                <a:latin typeface="Symbol" pitchFamily="1" charset="2"/>
              </a:rPr>
              <a:t></a:t>
            </a:r>
            <a:r>
              <a:rPr lang="en-US"/>
              <a:t> </a:t>
            </a:r>
          </a:p>
          <a:p>
            <a:pPr lvl="1">
              <a:lnSpc>
                <a:spcPct val="90000"/>
              </a:lnSpc>
            </a:pPr>
            <a:r>
              <a:rPr lang="en-US"/>
              <a:t>The result of R </a:t>
            </a:r>
            <a:r>
              <a:rPr lang="en-US">
                <a:latin typeface="Symbol" pitchFamily="1" charset="2"/>
              </a:rPr>
              <a:t></a:t>
            </a:r>
            <a:r>
              <a:rPr lang="en-US"/>
              <a:t> S, is a relation that includes all tuples that are either in R or in S or in both R and S</a:t>
            </a:r>
          </a:p>
          <a:p>
            <a:pPr lvl="1">
              <a:lnSpc>
                <a:spcPct val="90000"/>
              </a:lnSpc>
            </a:pPr>
            <a:r>
              <a:rPr lang="en-US"/>
              <a:t>Duplicate tuples are eliminated</a:t>
            </a:r>
          </a:p>
          <a:p>
            <a:pPr lvl="1">
              <a:lnSpc>
                <a:spcPct val="90000"/>
              </a:lnSpc>
            </a:pPr>
            <a:r>
              <a:rPr lang="en-US" sz="2500"/>
              <a:t>The two operand relations R and S must be “type compatible” (or UNION compatible)</a:t>
            </a:r>
          </a:p>
          <a:p>
            <a:pPr lvl="2">
              <a:lnSpc>
                <a:spcPct val="90000"/>
              </a:lnSpc>
            </a:pPr>
            <a:r>
              <a:rPr lang="en-US" sz="2300"/>
              <a:t>R and S must have same number of attributes</a:t>
            </a:r>
          </a:p>
          <a:p>
            <a:pPr lvl="2">
              <a:lnSpc>
                <a:spcPct val="90000"/>
              </a:lnSpc>
            </a:pPr>
            <a:r>
              <a:rPr lang="en-US" sz="2300"/>
              <a:t>Each pair of corresponding attributes must be type compatible (have same or compatible domains)</a:t>
            </a:r>
          </a:p>
          <a:p>
            <a:pPr lvl="1">
              <a:lnSpc>
                <a:spcPct val="90000"/>
              </a:lnSpc>
              <a:buFont typeface="Wingdings" pitchFamily="2" charset="2"/>
              <a:buNone/>
            </a:pPr>
            <a:endParaRPr lang="en-US"/>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CDC230EF-6FDA-4A52-8BFA-AF7D4DEA2326}" type="slidenum">
              <a:rPr lang="en-US"/>
              <a:pPr/>
              <a:t>63</a:t>
            </a:fld>
            <a:endParaRPr lang="en-CA"/>
          </a:p>
        </p:txBody>
      </p:sp>
      <p:sp>
        <p:nvSpPr>
          <p:cNvPr id="781314" name="Rectangle 2"/>
          <p:cNvSpPr>
            <a:spLocks noGrp="1" noChangeArrowheads="1"/>
          </p:cNvSpPr>
          <p:nvPr>
            <p:ph type="title"/>
          </p:nvPr>
        </p:nvSpPr>
        <p:spPr>
          <a:noFill/>
          <a:ln/>
        </p:spPr>
        <p:txBody>
          <a:bodyPr/>
          <a:lstStyle/>
          <a:p>
            <a:r>
              <a:rPr lang="en-US" sz="3200"/>
              <a:t>Relational Algebra Operations from</a:t>
            </a:r>
            <a:br>
              <a:rPr lang="en-US" sz="3200"/>
            </a:br>
            <a:r>
              <a:rPr lang="en-US" sz="3200"/>
              <a:t>Set Theory: UNION </a:t>
            </a:r>
          </a:p>
        </p:txBody>
      </p:sp>
      <p:sp>
        <p:nvSpPr>
          <p:cNvPr id="781315" name="Rectangle 3"/>
          <p:cNvSpPr>
            <a:spLocks noGrp="1" noChangeArrowheads="1"/>
          </p:cNvSpPr>
          <p:nvPr>
            <p:ph type="body" idx="1"/>
          </p:nvPr>
        </p:nvSpPr>
        <p:spPr/>
        <p:txBody>
          <a:bodyPr/>
          <a:lstStyle/>
          <a:p>
            <a:pPr>
              <a:lnSpc>
                <a:spcPct val="80000"/>
              </a:lnSpc>
            </a:pPr>
            <a:r>
              <a:rPr lang="en-US" sz="2400"/>
              <a:t>Example: </a:t>
            </a:r>
          </a:p>
          <a:p>
            <a:pPr lvl="1">
              <a:lnSpc>
                <a:spcPct val="80000"/>
              </a:lnSpc>
            </a:pPr>
            <a:r>
              <a:rPr lang="en-US" sz="2100"/>
              <a:t>To retrieve the social security numbers of all employees who either </a:t>
            </a:r>
            <a:r>
              <a:rPr lang="en-US" sz="2100" i="1"/>
              <a:t>work in department 5</a:t>
            </a:r>
            <a:r>
              <a:rPr lang="en-US" sz="2100"/>
              <a:t> (RESULT1 below) or </a:t>
            </a:r>
            <a:r>
              <a:rPr lang="en-US" sz="2100" i="1"/>
              <a:t>directly supervise an employee who works in department 5</a:t>
            </a:r>
            <a:r>
              <a:rPr lang="en-US" sz="2100"/>
              <a:t> (RESULT2 below)</a:t>
            </a:r>
          </a:p>
          <a:p>
            <a:pPr lvl="1">
              <a:lnSpc>
                <a:spcPct val="80000"/>
              </a:lnSpc>
            </a:pPr>
            <a:r>
              <a:rPr lang="en-US" sz="2100"/>
              <a:t>We can use the UNION operation as follows:</a:t>
            </a:r>
          </a:p>
          <a:p>
            <a:pPr algn="ctr">
              <a:lnSpc>
                <a:spcPct val="80000"/>
              </a:lnSpc>
              <a:buFont typeface="Wingdings" pitchFamily="2" charset="2"/>
              <a:buNone/>
            </a:pPr>
            <a:r>
              <a:rPr lang="en-US" sz="2400"/>
              <a:t>DEP5_EMPS </a:t>
            </a:r>
            <a:r>
              <a:rPr lang="en-US" sz="2400">
                <a:sym typeface="Symbol" pitchFamily="1" charset="2"/>
              </a:rPr>
              <a:t> </a:t>
            </a:r>
            <a:r>
              <a:rPr lang="en-US" sz="2400">
                <a:latin typeface="Symbol" pitchFamily="1" charset="2"/>
              </a:rPr>
              <a:t></a:t>
            </a:r>
            <a:r>
              <a:rPr lang="en-US" sz="2400" baseline="-25000"/>
              <a:t>DNO=5</a:t>
            </a:r>
            <a:r>
              <a:rPr lang="en-US" sz="2400"/>
              <a:t> (EMPLOYEE)</a:t>
            </a:r>
          </a:p>
          <a:p>
            <a:pPr algn="ctr">
              <a:lnSpc>
                <a:spcPct val="80000"/>
              </a:lnSpc>
              <a:buFont typeface="Wingdings" pitchFamily="2" charset="2"/>
              <a:buNone/>
            </a:pPr>
            <a:r>
              <a:rPr lang="en-US" sz="2400"/>
              <a:t>RESULT1 </a:t>
            </a:r>
            <a:r>
              <a:rPr lang="en-US" sz="2400">
                <a:sym typeface="Symbol" pitchFamily="1" charset="2"/>
              </a:rPr>
              <a:t> </a:t>
            </a:r>
            <a:r>
              <a:rPr lang="en-US" sz="2400">
                <a:latin typeface="Symbol" pitchFamily="1" charset="2"/>
              </a:rPr>
              <a:t></a:t>
            </a:r>
            <a:r>
              <a:rPr lang="en-US" sz="2400"/>
              <a:t> </a:t>
            </a:r>
            <a:r>
              <a:rPr lang="en-US" sz="2400" baseline="-25000"/>
              <a:t>SSN</a:t>
            </a:r>
            <a:r>
              <a:rPr lang="en-US" sz="2400"/>
              <a:t>(DEP5_EMPS)</a:t>
            </a:r>
          </a:p>
          <a:p>
            <a:pPr algn="ctr">
              <a:lnSpc>
                <a:spcPct val="80000"/>
              </a:lnSpc>
              <a:buFont typeface="Wingdings" pitchFamily="2" charset="2"/>
              <a:buNone/>
            </a:pPr>
            <a:r>
              <a:rPr lang="en-US" sz="2400"/>
              <a:t>RESULT2(SSN) </a:t>
            </a:r>
            <a:r>
              <a:rPr lang="en-US" sz="2400">
                <a:sym typeface="Symbol" pitchFamily="1" charset="2"/>
              </a:rPr>
              <a:t> </a:t>
            </a:r>
            <a:r>
              <a:rPr lang="en-US" sz="2400">
                <a:latin typeface="Symbol" pitchFamily="1" charset="2"/>
              </a:rPr>
              <a:t></a:t>
            </a:r>
            <a:r>
              <a:rPr lang="en-US" sz="2400" baseline="-25000"/>
              <a:t>SUPERSSN</a:t>
            </a:r>
            <a:r>
              <a:rPr lang="en-US" sz="2400"/>
              <a:t>(DEP5_EMPS)</a:t>
            </a:r>
          </a:p>
          <a:p>
            <a:pPr algn="ctr">
              <a:lnSpc>
                <a:spcPct val="80000"/>
              </a:lnSpc>
              <a:buFont typeface="Wingdings" pitchFamily="2" charset="2"/>
              <a:buNone/>
            </a:pPr>
            <a:r>
              <a:rPr lang="en-US" sz="2400"/>
              <a:t>RESULT </a:t>
            </a:r>
            <a:r>
              <a:rPr lang="en-US" sz="2400">
                <a:sym typeface="Symbol" pitchFamily="1" charset="2"/>
              </a:rPr>
              <a:t> RESULT</a:t>
            </a:r>
            <a:r>
              <a:rPr lang="en-US" sz="2400"/>
              <a:t>1 </a:t>
            </a:r>
            <a:r>
              <a:rPr lang="en-US" sz="2400">
                <a:latin typeface="Symbol" pitchFamily="1" charset="2"/>
              </a:rPr>
              <a:t></a:t>
            </a:r>
            <a:r>
              <a:rPr lang="en-US" sz="2400"/>
              <a:t> RESULT2</a:t>
            </a:r>
          </a:p>
          <a:p>
            <a:pPr lvl="1">
              <a:lnSpc>
                <a:spcPct val="80000"/>
              </a:lnSpc>
            </a:pPr>
            <a:r>
              <a:rPr lang="en-US" sz="2100"/>
              <a:t>The union operation produces the tuples that are in either RESULT1 or RESULT2 or both</a:t>
            </a: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Slide 6- </a:t>
            </a:r>
            <a:fld id="{67EB6F0D-60A6-4D7D-936F-29EDABF7D23A}" type="slidenum">
              <a:rPr lang="en-US"/>
              <a:pPr/>
              <a:t>64</a:t>
            </a:fld>
            <a:endParaRPr lang="en-CA"/>
          </a:p>
        </p:txBody>
      </p:sp>
      <p:sp>
        <p:nvSpPr>
          <p:cNvPr id="839682" name="Rectangle 2"/>
          <p:cNvSpPr>
            <a:spLocks noGrp="1" noChangeArrowheads="1"/>
          </p:cNvSpPr>
          <p:nvPr>
            <p:ph type="title"/>
          </p:nvPr>
        </p:nvSpPr>
        <p:spPr>
          <a:noFill/>
          <a:ln/>
        </p:spPr>
        <p:txBody>
          <a:bodyPr/>
          <a:lstStyle/>
          <a:p>
            <a:r>
              <a:rPr lang="en-US" sz="3200"/>
              <a:t>Example of the result of a UNION operation</a:t>
            </a:r>
          </a:p>
        </p:txBody>
      </p:sp>
      <p:sp>
        <p:nvSpPr>
          <p:cNvPr id="839683" name="Rectangle 3"/>
          <p:cNvSpPr>
            <a:spLocks noGrp="1" noChangeArrowheads="1"/>
          </p:cNvSpPr>
          <p:nvPr>
            <p:ph type="body" idx="1"/>
          </p:nvPr>
        </p:nvSpPr>
        <p:spPr/>
        <p:txBody>
          <a:bodyPr/>
          <a:lstStyle/>
          <a:p>
            <a:r>
              <a:rPr lang="en-US"/>
              <a:t>UNION Example</a:t>
            </a:r>
          </a:p>
          <a:p>
            <a:pPr lvl="1"/>
            <a:endParaRPr lang="en-US"/>
          </a:p>
        </p:txBody>
      </p:sp>
      <p:sp>
        <p:nvSpPr>
          <p:cNvPr id="839687" name="Rectangle 7"/>
          <p:cNvSpPr>
            <a:spLocks noChangeArrowheads="1"/>
          </p:cNvSpPr>
          <p:nvPr/>
        </p:nvSpPr>
        <p:spPr bwMode="auto">
          <a:xfrm>
            <a:off x="6516688" y="2166938"/>
            <a:ext cx="460375" cy="576262"/>
          </a:xfrm>
          <a:prstGeom prst="rect">
            <a:avLst/>
          </a:prstGeom>
          <a:solidFill>
            <a:schemeClr val="bg1"/>
          </a:solidFill>
          <a:ln w="9525">
            <a:noFill/>
            <a:miter lim="800000"/>
            <a:headEnd/>
            <a:tailEnd/>
          </a:ln>
          <a:effectLst/>
        </p:spPr>
        <p:txBody>
          <a:bodyPr wrap="none" anchor="ctr"/>
          <a:lstStyle/>
          <a:p>
            <a:endParaRPr lang="en-US"/>
          </a:p>
        </p:txBody>
      </p:sp>
      <p:pic>
        <p:nvPicPr>
          <p:cNvPr id="839688" name="Picture 8" descr="fig06_03"/>
          <p:cNvPicPr>
            <a:picLocks noChangeAspect="1" noChangeArrowheads="1"/>
          </p:cNvPicPr>
          <p:nvPr/>
        </p:nvPicPr>
        <p:blipFill>
          <a:blip r:embed="rId3"/>
          <a:srcRect/>
          <a:stretch>
            <a:fillRect/>
          </a:stretch>
        </p:blipFill>
        <p:spPr bwMode="auto">
          <a:xfrm>
            <a:off x="315913" y="2971800"/>
            <a:ext cx="8294687" cy="2195513"/>
          </a:xfrm>
          <a:prstGeom prst="rect">
            <a:avLst/>
          </a:prstGeom>
          <a:noFill/>
        </p:spPr>
      </p:pic>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774D7EE7-7969-4CBF-92A1-36D59DB23670}" type="slidenum">
              <a:rPr lang="en-US"/>
              <a:pPr/>
              <a:t>65</a:t>
            </a:fld>
            <a:endParaRPr lang="en-CA"/>
          </a:p>
        </p:txBody>
      </p:sp>
      <p:sp>
        <p:nvSpPr>
          <p:cNvPr id="696324" name="Rectangle 4"/>
          <p:cNvSpPr>
            <a:spLocks noGrp="1" noChangeArrowheads="1"/>
          </p:cNvSpPr>
          <p:nvPr>
            <p:ph type="title"/>
          </p:nvPr>
        </p:nvSpPr>
        <p:spPr>
          <a:noFill/>
          <a:ln/>
        </p:spPr>
        <p:txBody>
          <a:bodyPr/>
          <a:lstStyle/>
          <a:p>
            <a:r>
              <a:rPr lang="en-US" sz="3200"/>
              <a:t>Relational Algebra Operations from</a:t>
            </a:r>
            <a:br>
              <a:rPr lang="en-US" sz="3200"/>
            </a:br>
            <a:r>
              <a:rPr lang="en-US" sz="3200"/>
              <a:t>Set Theory </a:t>
            </a:r>
          </a:p>
        </p:txBody>
      </p:sp>
      <p:sp>
        <p:nvSpPr>
          <p:cNvPr id="696325" name="Rectangle 5"/>
          <p:cNvSpPr>
            <a:spLocks noGrp="1" noChangeArrowheads="1"/>
          </p:cNvSpPr>
          <p:nvPr>
            <p:ph type="body" idx="1"/>
          </p:nvPr>
        </p:nvSpPr>
        <p:spPr/>
        <p:txBody>
          <a:bodyPr/>
          <a:lstStyle/>
          <a:p>
            <a:r>
              <a:rPr lang="en-US" sz="2400"/>
              <a:t>Type Compatibility of operands is required for the binary set operation UNION </a:t>
            </a:r>
            <a:r>
              <a:rPr lang="en-US" sz="2400">
                <a:latin typeface="Symbol" pitchFamily="1" charset="2"/>
              </a:rPr>
              <a:t></a:t>
            </a:r>
            <a:r>
              <a:rPr lang="en-US" sz="2400"/>
              <a:t>, (also for INTERSECTION </a:t>
            </a:r>
            <a:r>
              <a:rPr lang="en-US" sz="2400">
                <a:latin typeface="Symbol" pitchFamily="1" charset="2"/>
              </a:rPr>
              <a:t></a:t>
            </a:r>
            <a:r>
              <a:rPr lang="en-US" sz="2400"/>
              <a:t>, and SET DIFFERENCE –, see next slides)</a:t>
            </a:r>
          </a:p>
          <a:p>
            <a:r>
              <a:rPr lang="en-US" sz="2400"/>
              <a:t>R1(A1, A2, ..., An) and R2(B1, B2, ..., Bn) are type compatible if:</a:t>
            </a:r>
          </a:p>
          <a:p>
            <a:pPr lvl="1"/>
            <a:r>
              <a:rPr lang="en-US" sz="2200"/>
              <a:t>they have the same number of attributes, and</a:t>
            </a:r>
          </a:p>
          <a:p>
            <a:pPr lvl="1"/>
            <a:r>
              <a:rPr lang="en-US" sz="2200"/>
              <a:t>the domains of corresponding attributes are type compatible (i.e. dom(Ai)=dom(Bi) for i=1, 2, ..., n). </a:t>
            </a:r>
          </a:p>
          <a:p>
            <a:r>
              <a:rPr lang="en-US" sz="2400"/>
              <a:t>The resulting relation for R1</a:t>
            </a:r>
            <a:r>
              <a:rPr lang="en-US" sz="2400">
                <a:latin typeface="Symbol" pitchFamily="1" charset="2"/>
              </a:rPr>
              <a:t></a:t>
            </a:r>
            <a:r>
              <a:rPr lang="en-US" sz="2400"/>
              <a:t>R2 (also for R1</a:t>
            </a:r>
            <a:r>
              <a:rPr lang="en-US" sz="2400">
                <a:latin typeface="Symbol" pitchFamily="1" charset="2"/>
              </a:rPr>
              <a:t></a:t>
            </a:r>
            <a:r>
              <a:rPr lang="en-US" sz="2400"/>
              <a:t>R2, or R1–R2, see next slides) has the same attribute names as the </a:t>
            </a:r>
            <a:r>
              <a:rPr lang="en-US" sz="2400" i="1"/>
              <a:t>first</a:t>
            </a:r>
            <a:r>
              <a:rPr lang="en-US" sz="2400"/>
              <a:t> operand relation R1 (by convention)</a:t>
            </a: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BCCE476C-D802-4D93-A47F-A5B3C4B59DB2}" type="slidenum">
              <a:rPr lang="en-US"/>
              <a:pPr/>
              <a:t>66</a:t>
            </a:fld>
            <a:endParaRPr lang="en-CA"/>
          </a:p>
        </p:txBody>
      </p:sp>
      <p:sp>
        <p:nvSpPr>
          <p:cNvPr id="702471" name="Rectangle 7"/>
          <p:cNvSpPr>
            <a:spLocks noGrp="1" noChangeArrowheads="1"/>
          </p:cNvSpPr>
          <p:nvPr>
            <p:ph type="title"/>
          </p:nvPr>
        </p:nvSpPr>
        <p:spPr>
          <a:noFill/>
          <a:ln/>
        </p:spPr>
        <p:txBody>
          <a:bodyPr/>
          <a:lstStyle/>
          <a:p>
            <a:r>
              <a:rPr lang="en-US" sz="3200"/>
              <a:t>Relational Algebra Operations from Set Theory: INTERSECTION</a:t>
            </a:r>
          </a:p>
        </p:txBody>
      </p:sp>
      <p:sp>
        <p:nvSpPr>
          <p:cNvPr id="702472" name="Rectangle 8"/>
          <p:cNvSpPr>
            <a:spLocks noGrp="1" noChangeArrowheads="1"/>
          </p:cNvSpPr>
          <p:nvPr>
            <p:ph type="body" idx="1"/>
          </p:nvPr>
        </p:nvSpPr>
        <p:spPr>
          <a:xfrm>
            <a:off x="239713" y="1600200"/>
            <a:ext cx="8294687" cy="4648200"/>
          </a:xfrm>
        </p:spPr>
        <p:txBody>
          <a:bodyPr/>
          <a:lstStyle/>
          <a:p>
            <a:r>
              <a:rPr lang="en-US" sz="3200"/>
              <a:t>INTERSECTION is denoted by </a:t>
            </a:r>
            <a:r>
              <a:rPr lang="en-US" sz="3200">
                <a:latin typeface="Symbol" pitchFamily="1" charset="2"/>
              </a:rPr>
              <a:t></a:t>
            </a:r>
            <a:endParaRPr lang="en-US" sz="3200"/>
          </a:p>
          <a:p>
            <a:r>
              <a:rPr lang="en-US" sz="3200"/>
              <a:t>The result of the operation R </a:t>
            </a:r>
            <a:r>
              <a:rPr lang="en-US" sz="3200">
                <a:latin typeface="Symbol" pitchFamily="1" charset="2"/>
              </a:rPr>
              <a:t></a:t>
            </a:r>
            <a:r>
              <a:rPr lang="en-US" sz="3200"/>
              <a:t> S, is a relation that includes all tuples that are in both R and S</a:t>
            </a:r>
          </a:p>
          <a:p>
            <a:pPr lvl="1"/>
            <a:r>
              <a:rPr lang="en-US" sz="3000"/>
              <a:t>The attribute names in the result will be the same as the attribute names in R</a:t>
            </a:r>
          </a:p>
          <a:p>
            <a:r>
              <a:rPr lang="en-US" sz="3200"/>
              <a:t>The two operand relations R and S must be “type compatible”</a:t>
            </a:r>
          </a:p>
          <a:p>
            <a:endParaRPr lang="en-US" sz="3200"/>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D8E568BC-C2F9-40C6-9B02-33AB126DAFEA}" type="slidenum">
              <a:rPr lang="en-US"/>
              <a:pPr/>
              <a:t>67</a:t>
            </a:fld>
            <a:endParaRPr lang="en-CA"/>
          </a:p>
        </p:txBody>
      </p:sp>
      <p:sp>
        <p:nvSpPr>
          <p:cNvPr id="704523" name="Rectangle 11"/>
          <p:cNvSpPr>
            <a:spLocks noGrp="1" noChangeArrowheads="1"/>
          </p:cNvSpPr>
          <p:nvPr>
            <p:ph type="title"/>
          </p:nvPr>
        </p:nvSpPr>
        <p:spPr/>
        <p:txBody>
          <a:bodyPr/>
          <a:lstStyle/>
          <a:p>
            <a:r>
              <a:rPr lang="en-US" sz="3200"/>
              <a:t>Relational Algebra Operations from Set Theory: SET DIFFERENCE (cont.) </a:t>
            </a:r>
          </a:p>
        </p:txBody>
      </p:sp>
      <p:sp>
        <p:nvSpPr>
          <p:cNvPr id="704524" name="Rectangle 12"/>
          <p:cNvSpPr>
            <a:spLocks noGrp="1" noChangeArrowheads="1"/>
          </p:cNvSpPr>
          <p:nvPr>
            <p:ph type="body" idx="1"/>
          </p:nvPr>
        </p:nvSpPr>
        <p:spPr>
          <a:xfrm>
            <a:off x="239713" y="1600200"/>
            <a:ext cx="8294687" cy="4495800"/>
          </a:xfrm>
        </p:spPr>
        <p:txBody>
          <a:bodyPr/>
          <a:lstStyle/>
          <a:p>
            <a:r>
              <a:rPr lang="en-US"/>
              <a:t>SET DIFFERENCE (also called MINUS or EXCEPT) is denoted by – </a:t>
            </a:r>
          </a:p>
          <a:p>
            <a:r>
              <a:rPr lang="en-US"/>
              <a:t>The result of R – S, is a relation that includes all tuples that are in R but not in S</a:t>
            </a:r>
          </a:p>
          <a:p>
            <a:pPr lvl="1"/>
            <a:r>
              <a:rPr lang="en-US" sz="3000"/>
              <a:t>The attribute names in the result will be the same as the attribute names in R</a:t>
            </a:r>
          </a:p>
          <a:p>
            <a:r>
              <a:rPr lang="en-US" sz="3200"/>
              <a:t>The two operand relations R and S must be “type compatible”</a:t>
            </a:r>
            <a:endParaRPr lang="en-US"/>
          </a:p>
          <a:p>
            <a:endParaRPr lang="en-US"/>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6- </a:t>
            </a:r>
            <a:fld id="{C3E2955C-68A1-491A-9035-5B963577250C}" type="slidenum">
              <a:rPr lang="en-US"/>
              <a:pPr/>
              <a:t>68</a:t>
            </a:fld>
            <a:endParaRPr lang="en-CA"/>
          </a:p>
        </p:txBody>
      </p:sp>
      <p:sp>
        <p:nvSpPr>
          <p:cNvPr id="837634" name="Rectangle 2"/>
          <p:cNvSpPr>
            <a:spLocks noGrp="1" noChangeArrowheads="1"/>
          </p:cNvSpPr>
          <p:nvPr>
            <p:ph type="title"/>
          </p:nvPr>
        </p:nvSpPr>
        <p:spPr>
          <a:noFill/>
          <a:ln/>
        </p:spPr>
        <p:txBody>
          <a:bodyPr/>
          <a:lstStyle/>
          <a:p>
            <a:r>
              <a:rPr lang="en-US" sz="3200"/>
              <a:t>Example to illustrate the result of UNION, INTERSECT, and DIFFERENCE</a:t>
            </a:r>
          </a:p>
        </p:txBody>
      </p:sp>
      <p:sp>
        <p:nvSpPr>
          <p:cNvPr id="837635" name="Rectangle 3"/>
          <p:cNvSpPr>
            <a:spLocks noChangeArrowheads="1"/>
          </p:cNvSpPr>
          <p:nvPr/>
        </p:nvSpPr>
        <p:spPr bwMode="auto">
          <a:xfrm>
            <a:off x="1833563" y="1309688"/>
            <a:ext cx="9144000" cy="0"/>
          </a:xfrm>
          <a:prstGeom prst="rect">
            <a:avLst/>
          </a:prstGeom>
          <a:noFill/>
          <a:ln w="9525">
            <a:noFill/>
            <a:miter lim="800000"/>
            <a:headEnd/>
            <a:tailEnd/>
          </a:ln>
          <a:effectLst/>
        </p:spPr>
        <p:txBody>
          <a:bodyPr>
            <a:spAutoFit/>
          </a:bodyPr>
          <a:lstStyle/>
          <a:p>
            <a:endParaRPr lang="en-US"/>
          </a:p>
        </p:txBody>
      </p:sp>
      <p:pic>
        <p:nvPicPr>
          <p:cNvPr id="837637" name="Picture 5" descr="fig06_04"/>
          <p:cNvPicPr>
            <a:picLocks noChangeAspect="1" noChangeArrowheads="1"/>
          </p:cNvPicPr>
          <p:nvPr/>
        </p:nvPicPr>
        <p:blipFill>
          <a:blip r:embed="rId3"/>
          <a:srcRect/>
          <a:stretch>
            <a:fillRect/>
          </a:stretch>
        </p:blipFill>
        <p:spPr bwMode="auto">
          <a:xfrm>
            <a:off x="1833563" y="1576388"/>
            <a:ext cx="5486400" cy="4749800"/>
          </a:xfrm>
          <a:prstGeom prst="rect">
            <a:avLst/>
          </a:prstGeom>
          <a:noFill/>
        </p:spPr>
      </p:pic>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6409CF41-3FDF-4CEE-B0BB-C3D685EA3768}" type="slidenum">
              <a:rPr lang="en-US"/>
              <a:pPr/>
              <a:t>69</a:t>
            </a:fld>
            <a:endParaRPr lang="en-CA"/>
          </a:p>
        </p:txBody>
      </p:sp>
      <p:sp>
        <p:nvSpPr>
          <p:cNvPr id="706566" name="Rectangle 6"/>
          <p:cNvSpPr>
            <a:spLocks noGrp="1" noChangeArrowheads="1"/>
          </p:cNvSpPr>
          <p:nvPr>
            <p:ph type="title"/>
          </p:nvPr>
        </p:nvSpPr>
        <p:spPr/>
        <p:txBody>
          <a:bodyPr/>
          <a:lstStyle/>
          <a:p>
            <a:r>
              <a:rPr lang="en-US" sz="3200"/>
              <a:t>Some properties of UNION, INTERSECT, and DIFFERENCE</a:t>
            </a:r>
          </a:p>
        </p:txBody>
      </p:sp>
      <p:sp>
        <p:nvSpPr>
          <p:cNvPr id="706567" name="Rectangle 7"/>
          <p:cNvSpPr>
            <a:spLocks noGrp="1" noChangeArrowheads="1"/>
          </p:cNvSpPr>
          <p:nvPr>
            <p:ph type="body" idx="1"/>
          </p:nvPr>
        </p:nvSpPr>
        <p:spPr/>
        <p:txBody>
          <a:bodyPr/>
          <a:lstStyle/>
          <a:p>
            <a:r>
              <a:rPr lang="en-US" sz="2400"/>
              <a:t>Notice that both union and intersection are </a:t>
            </a:r>
            <a:r>
              <a:rPr lang="en-US" sz="2400" i="1"/>
              <a:t>commutative</a:t>
            </a:r>
            <a:r>
              <a:rPr lang="en-US" sz="2400"/>
              <a:t> operations; that is</a:t>
            </a:r>
          </a:p>
          <a:p>
            <a:pPr lvl="1"/>
            <a:r>
              <a:rPr lang="en-US" sz="2200"/>
              <a:t>R </a:t>
            </a:r>
            <a:r>
              <a:rPr lang="en-US" sz="2200">
                <a:latin typeface="Symbol" pitchFamily="1" charset="2"/>
              </a:rPr>
              <a:t></a:t>
            </a:r>
            <a:r>
              <a:rPr lang="en-US" sz="2200"/>
              <a:t> S = S </a:t>
            </a:r>
            <a:r>
              <a:rPr lang="en-US" sz="2200">
                <a:latin typeface="Symbol" pitchFamily="1" charset="2"/>
              </a:rPr>
              <a:t></a:t>
            </a:r>
            <a:r>
              <a:rPr lang="en-US" sz="2200"/>
              <a:t> R, and R </a:t>
            </a:r>
            <a:r>
              <a:rPr lang="en-US" sz="2200">
                <a:latin typeface="Symbol" pitchFamily="1" charset="2"/>
              </a:rPr>
              <a:t></a:t>
            </a:r>
            <a:r>
              <a:rPr lang="en-US" sz="2200"/>
              <a:t> S = S </a:t>
            </a:r>
            <a:r>
              <a:rPr lang="en-US" sz="2200">
                <a:latin typeface="Symbol" pitchFamily="1" charset="2"/>
              </a:rPr>
              <a:t></a:t>
            </a:r>
            <a:r>
              <a:rPr lang="en-US" sz="2200"/>
              <a:t> R</a:t>
            </a:r>
          </a:p>
          <a:p>
            <a:r>
              <a:rPr lang="en-US" sz="2400"/>
              <a:t>Both union and intersection can be treated as n-ary operations applicable to any number of relations as both are </a:t>
            </a:r>
            <a:r>
              <a:rPr lang="en-US" sz="2400" i="1"/>
              <a:t>associative</a:t>
            </a:r>
            <a:r>
              <a:rPr lang="en-US" sz="2400"/>
              <a:t> operations; that is</a:t>
            </a:r>
          </a:p>
          <a:p>
            <a:pPr lvl="1"/>
            <a:r>
              <a:rPr lang="en-US" sz="2200"/>
              <a:t>R </a:t>
            </a:r>
            <a:r>
              <a:rPr lang="en-US" sz="2200">
                <a:latin typeface="Symbol" pitchFamily="1" charset="2"/>
              </a:rPr>
              <a:t></a:t>
            </a:r>
            <a:r>
              <a:rPr lang="en-US" sz="2200"/>
              <a:t> (S </a:t>
            </a:r>
            <a:r>
              <a:rPr lang="en-US" sz="2200">
                <a:latin typeface="Symbol" pitchFamily="1" charset="2"/>
              </a:rPr>
              <a:t></a:t>
            </a:r>
            <a:r>
              <a:rPr lang="en-US" sz="2200"/>
              <a:t> T) = (R </a:t>
            </a:r>
            <a:r>
              <a:rPr lang="en-US" sz="2200">
                <a:latin typeface="Symbol" pitchFamily="1" charset="2"/>
              </a:rPr>
              <a:t></a:t>
            </a:r>
            <a:r>
              <a:rPr lang="en-US" sz="2200"/>
              <a:t> S) </a:t>
            </a:r>
            <a:r>
              <a:rPr lang="en-US" sz="2200">
                <a:latin typeface="Symbol" pitchFamily="1" charset="2"/>
              </a:rPr>
              <a:t></a:t>
            </a:r>
            <a:r>
              <a:rPr lang="en-US" sz="2200"/>
              <a:t> T</a:t>
            </a:r>
          </a:p>
          <a:p>
            <a:pPr lvl="1"/>
            <a:r>
              <a:rPr lang="en-US" sz="2200"/>
              <a:t>(R </a:t>
            </a:r>
            <a:r>
              <a:rPr lang="en-US" sz="2200">
                <a:latin typeface="Symbol" pitchFamily="1" charset="2"/>
              </a:rPr>
              <a:t></a:t>
            </a:r>
            <a:r>
              <a:rPr lang="en-US" sz="2200"/>
              <a:t> S) </a:t>
            </a:r>
            <a:r>
              <a:rPr lang="en-US" sz="2200">
                <a:latin typeface="Symbol" pitchFamily="1" charset="2"/>
              </a:rPr>
              <a:t></a:t>
            </a:r>
            <a:r>
              <a:rPr lang="en-US" sz="2200"/>
              <a:t> T = R </a:t>
            </a:r>
            <a:r>
              <a:rPr lang="en-US" sz="2200">
                <a:latin typeface="Symbol" pitchFamily="1" charset="2"/>
              </a:rPr>
              <a:t></a:t>
            </a:r>
            <a:r>
              <a:rPr lang="en-US" sz="2200"/>
              <a:t> (S </a:t>
            </a:r>
            <a:r>
              <a:rPr lang="en-US" sz="2200">
                <a:latin typeface="Symbol" pitchFamily="1" charset="2"/>
              </a:rPr>
              <a:t></a:t>
            </a:r>
            <a:r>
              <a:rPr lang="en-US" sz="2200"/>
              <a:t> T)</a:t>
            </a:r>
          </a:p>
          <a:p>
            <a:r>
              <a:rPr lang="en-US" sz="2400"/>
              <a:t>The minus operation is not commutative; that is, in general</a:t>
            </a:r>
          </a:p>
          <a:p>
            <a:pPr lvl="1"/>
            <a:r>
              <a:rPr lang="en-US" sz="2200"/>
              <a:t>R – S ≠ S – R</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574197B4-B16A-4CA6-82F0-8936714CA211}" type="slidenum">
              <a:rPr lang="en-US"/>
              <a:pPr/>
              <a:t>7</a:t>
            </a:fld>
            <a:endParaRPr lang="en-CA"/>
          </a:p>
        </p:txBody>
      </p:sp>
      <p:sp>
        <p:nvSpPr>
          <p:cNvPr id="749570" name="Rectangle 2"/>
          <p:cNvSpPr>
            <a:spLocks noGrp="1" noChangeArrowheads="1"/>
          </p:cNvSpPr>
          <p:nvPr>
            <p:ph type="title"/>
          </p:nvPr>
        </p:nvSpPr>
        <p:spPr/>
        <p:txBody>
          <a:bodyPr/>
          <a:lstStyle/>
          <a:p>
            <a:r>
              <a:rPr lang="en-US"/>
              <a:t>Informal Definitions</a:t>
            </a:r>
          </a:p>
        </p:txBody>
      </p:sp>
      <p:sp>
        <p:nvSpPr>
          <p:cNvPr id="749571" name="Rectangle 3"/>
          <p:cNvSpPr>
            <a:spLocks noGrp="1" noChangeArrowheads="1"/>
          </p:cNvSpPr>
          <p:nvPr>
            <p:ph type="body" idx="1"/>
          </p:nvPr>
        </p:nvSpPr>
        <p:spPr/>
        <p:txBody>
          <a:bodyPr/>
          <a:lstStyle/>
          <a:p>
            <a:r>
              <a:rPr lang="en-US"/>
              <a:t>Key of a Relation:</a:t>
            </a:r>
          </a:p>
          <a:p>
            <a:pPr lvl="1"/>
            <a:r>
              <a:rPr lang="en-US" sz="2500"/>
              <a:t>Each row has a value of a data item (or set of items) that uniquely identifies that row in the table</a:t>
            </a:r>
          </a:p>
          <a:p>
            <a:pPr lvl="2"/>
            <a:r>
              <a:rPr lang="en-US" sz="2300"/>
              <a:t>Called the </a:t>
            </a:r>
            <a:r>
              <a:rPr lang="en-US" sz="2300" i="1"/>
              <a:t>key</a:t>
            </a:r>
          </a:p>
          <a:p>
            <a:pPr lvl="1"/>
            <a:r>
              <a:rPr lang="en-US" sz="2500"/>
              <a:t>In the STUDENT table, SSN is the key</a:t>
            </a:r>
          </a:p>
          <a:p>
            <a:pPr lvl="1"/>
            <a:endParaRPr lang="en-US" sz="2500"/>
          </a:p>
          <a:p>
            <a:pPr lvl="1"/>
            <a:r>
              <a:rPr lang="en-US" sz="2500"/>
              <a:t>Sometimes row-ids or sequential numbers are assigned as keys to identify the rows in a table</a:t>
            </a:r>
          </a:p>
          <a:p>
            <a:pPr lvl="2"/>
            <a:r>
              <a:rPr lang="en-US" sz="2300"/>
              <a:t>Called </a:t>
            </a:r>
            <a:r>
              <a:rPr lang="en-US" sz="2300" i="1"/>
              <a:t>artificial key</a:t>
            </a:r>
            <a:r>
              <a:rPr lang="en-US" sz="2300"/>
              <a:t> or </a:t>
            </a:r>
            <a:r>
              <a:rPr lang="en-US" sz="2300" i="1"/>
              <a:t>surrogate key</a:t>
            </a:r>
          </a:p>
          <a:p>
            <a:pPr lvl="1">
              <a:buFont typeface="Wingdings" pitchFamily="2" charset="2"/>
              <a:buNone/>
            </a:pPr>
            <a:endParaRPr lang="en-US" sz="2500"/>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E0DC75A1-65DC-40A0-84E2-023B0CF65901}" type="slidenum">
              <a:rPr lang="en-US"/>
              <a:pPr/>
              <a:t>70</a:t>
            </a:fld>
            <a:endParaRPr lang="en-CA"/>
          </a:p>
        </p:txBody>
      </p:sp>
      <p:sp>
        <p:nvSpPr>
          <p:cNvPr id="708614" name="Rectangle 6"/>
          <p:cNvSpPr>
            <a:spLocks noGrp="1" noChangeArrowheads="1"/>
          </p:cNvSpPr>
          <p:nvPr>
            <p:ph type="title"/>
          </p:nvPr>
        </p:nvSpPr>
        <p:spPr/>
        <p:txBody>
          <a:bodyPr/>
          <a:lstStyle/>
          <a:p>
            <a:r>
              <a:rPr lang="en-US" sz="3200"/>
              <a:t>Relational Algebra Operations from Set Theory: CARTESIAN PRODUCT</a:t>
            </a:r>
          </a:p>
        </p:txBody>
      </p:sp>
      <p:sp>
        <p:nvSpPr>
          <p:cNvPr id="708615" name="Rectangle 7"/>
          <p:cNvSpPr>
            <a:spLocks noGrp="1" noChangeArrowheads="1"/>
          </p:cNvSpPr>
          <p:nvPr>
            <p:ph type="body" idx="1"/>
          </p:nvPr>
        </p:nvSpPr>
        <p:spPr/>
        <p:txBody>
          <a:bodyPr/>
          <a:lstStyle/>
          <a:p>
            <a:r>
              <a:rPr lang="en-US" sz="2400"/>
              <a:t>CARTESIAN (or CROSS) PRODUCT Operation</a:t>
            </a:r>
          </a:p>
          <a:p>
            <a:pPr lvl="1"/>
            <a:r>
              <a:rPr lang="en-US" sz="2200"/>
              <a:t>This operation is used to combine tuples from two relations in a combinatorial fashion.</a:t>
            </a:r>
          </a:p>
          <a:p>
            <a:pPr lvl="1"/>
            <a:r>
              <a:rPr lang="en-US" sz="2200"/>
              <a:t>Denoted by R(A1, A2, . . ., An) x S(B1, B2, . . ., Bm)</a:t>
            </a:r>
          </a:p>
          <a:p>
            <a:pPr lvl="1"/>
            <a:r>
              <a:rPr lang="en-US" sz="2200"/>
              <a:t>Result is a relation Q with degree n + m attributes:</a:t>
            </a:r>
          </a:p>
          <a:p>
            <a:pPr lvl="2"/>
            <a:r>
              <a:rPr lang="en-US" sz="2000"/>
              <a:t>Q(A1, A2, . . ., An, B1, B2, . . ., Bm), in that order.</a:t>
            </a:r>
          </a:p>
          <a:p>
            <a:pPr lvl="1"/>
            <a:r>
              <a:rPr lang="en-US" sz="2200"/>
              <a:t>The resulting relation state has one tuple for each combination of tuples—one from R and one from S. </a:t>
            </a:r>
          </a:p>
          <a:p>
            <a:pPr lvl="1"/>
            <a:r>
              <a:rPr lang="en-US" sz="2200"/>
              <a:t>Hence, if R has n</a:t>
            </a:r>
            <a:r>
              <a:rPr lang="en-US" sz="2200" baseline="-25000"/>
              <a:t>R</a:t>
            </a:r>
            <a:r>
              <a:rPr lang="en-US" sz="2200"/>
              <a:t> tuples (denoted as |R| = n</a:t>
            </a:r>
            <a:r>
              <a:rPr lang="en-US" sz="2200" baseline="-25000"/>
              <a:t>R</a:t>
            </a:r>
            <a:r>
              <a:rPr lang="en-US" sz="2200"/>
              <a:t> ), and S has n</a:t>
            </a:r>
            <a:r>
              <a:rPr lang="en-US" sz="2200" baseline="-25000"/>
              <a:t>S</a:t>
            </a:r>
            <a:r>
              <a:rPr lang="en-US" sz="2200"/>
              <a:t> tuples, then R x S will have n</a:t>
            </a:r>
            <a:r>
              <a:rPr lang="en-US" sz="2200" baseline="-25000"/>
              <a:t>R</a:t>
            </a:r>
            <a:r>
              <a:rPr lang="en-US" sz="2200"/>
              <a:t> * n</a:t>
            </a:r>
            <a:r>
              <a:rPr lang="en-US" sz="2200" baseline="-25000"/>
              <a:t>S</a:t>
            </a:r>
            <a:r>
              <a:rPr lang="en-US" sz="2200"/>
              <a:t> tuples.</a:t>
            </a:r>
          </a:p>
          <a:p>
            <a:pPr lvl="1"/>
            <a:r>
              <a:rPr lang="en-US" sz="2200"/>
              <a:t>The two operands do NOT have to be "type compatible”</a:t>
            </a:r>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BD14FA55-D7E8-47DF-BACC-193836E457A0}" type="slidenum">
              <a:rPr lang="en-US"/>
              <a:pPr/>
              <a:t>71</a:t>
            </a:fld>
            <a:endParaRPr lang="en-CA"/>
          </a:p>
        </p:txBody>
      </p:sp>
      <p:sp>
        <p:nvSpPr>
          <p:cNvPr id="785410" name="Rectangle 2"/>
          <p:cNvSpPr>
            <a:spLocks noGrp="1" noChangeArrowheads="1"/>
          </p:cNvSpPr>
          <p:nvPr>
            <p:ph type="title"/>
          </p:nvPr>
        </p:nvSpPr>
        <p:spPr/>
        <p:txBody>
          <a:bodyPr/>
          <a:lstStyle/>
          <a:p>
            <a:r>
              <a:rPr lang="en-US" sz="3200"/>
              <a:t>Relational Algebra Operations from Set Theory: CARTESIAN PRODUCT (cont.)</a:t>
            </a:r>
          </a:p>
        </p:txBody>
      </p:sp>
      <p:sp>
        <p:nvSpPr>
          <p:cNvPr id="785411" name="Rectangle 3"/>
          <p:cNvSpPr>
            <a:spLocks noGrp="1" noChangeArrowheads="1"/>
          </p:cNvSpPr>
          <p:nvPr>
            <p:ph type="body" idx="1"/>
          </p:nvPr>
        </p:nvSpPr>
        <p:spPr/>
        <p:txBody>
          <a:bodyPr/>
          <a:lstStyle/>
          <a:p>
            <a:pPr>
              <a:lnSpc>
                <a:spcPct val="90000"/>
              </a:lnSpc>
            </a:pPr>
            <a:r>
              <a:rPr lang="en-US"/>
              <a:t>Generally, CROSS PRODUCT is not a meaningful operation</a:t>
            </a:r>
          </a:p>
          <a:p>
            <a:pPr lvl="1">
              <a:lnSpc>
                <a:spcPct val="90000"/>
              </a:lnSpc>
            </a:pPr>
            <a:r>
              <a:rPr lang="en-US"/>
              <a:t>Can become meaningful when followed by other operations</a:t>
            </a:r>
          </a:p>
          <a:p>
            <a:pPr>
              <a:lnSpc>
                <a:spcPct val="90000"/>
              </a:lnSpc>
            </a:pPr>
            <a:r>
              <a:rPr lang="en-US"/>
              <a:t>Example (not meaningful):</a:t>
            </a:r>
          </a:p>
          <a:p>
            <a:pPr lvl="1">
              <a:lnSpc>
                <a:spcPct val="90000"/>
              </a:lnSpc>
            </a:pPr>
            <a:r>
              <a:rPr lang="en-US" sz="2200"/>
              <a:t>FEMALE_EMPS </a:t>
            </a:r>
            <a:r>
              <a:rPr lang="en-US" sz="2200">
                <a:sym typeface="Symbol" pitchFamily="1" charset="2"/>
              </a:rPr>
              <a:t> </a:t>
            </a:r>
            <a:r>
              <a:rPr lang="en-US" sz="2200" b="1">
                <a:latin typeface="Symbol" pitchFamily="1" charset="2"/>
              </a:rPr>
              <a:t></a:t>
            </a:r>
            <a:r>
              <a:rPr lang="en-US" sz="2200"/>
              <a:t> </a:t>
            </a:r>
            <a:r>
              <a:rPr lang="en-US" sz="2200" baseline="-25000"/>
              <a:t>SEX=’F’</a:t>
            </a:r>
            <a:r>
              <a:rPr lang="en-US" sz="2200"/>
              <a:t>(EMPLOYEE)</a:t>
            </a:r>
          </a:p>
          <a:p>
            <a:pPr lvl="1">
              <a:lnSpc>
                <a:spcPct val="90000"/>
              </a:lnSpc>
            </a:pPr>
            <a:r>
              <a:rPr lang="en-US" sz="2200"/>
              <a:t>EMPNAMES </a:t>
            </a:r>
            <a:r>
              <a:rPr lang="en-US" sz="2200">
                <a:sym typeface="Symbol" pitchFamily="1" charset="2"/>
              </a:rPr>
              <a:t> </a:t>
            </a:r>
            <a:r>
              <a:rPr lang="en-US" sz="2200" b="1">
                <a:latin typeface="Symbol" pitchFamily="1" charset="2"/>
              </a:rPr>
              <a:t></a:t>
            </a:r>
            <a:r>
              <a:rPr lang="en-US" sz="2200"/>
              <a:t> </a:t>
            </a:r>
            <a:r>
              <a:rPr lang="en-US" sz="2200" baseline="-25000"/>
              <a:t>FNAME, LNAME, SSN </a:t>
            </a:r>
            <a:r>
              <a:rPr lang="en-US" sz="2200"/>
              <a:t>(FEMALE_EMPS)</a:t>
            </a:r>
          </a:p>
          <a:p>
            <a:pPr lvl="1">
              <a:lnSpc>
                <a:spcPct val="90000"/>
              </a:lnSpc>
            </a:pPr>
            <a:r>
              <a:rPr lang="en-US" sz="2200"/>
              <a:t>EMP_DEPENDENTS </a:t>
            </a:r>
            <a:r>
              <a:rPr lang="en-US" sz="2200">
                <a:sym typeface="Symbol" pitchFamily="1" charset="2"/>
              </a:rPr>
              <a:t> </a:t>
            </a:r>
            <a:r>
              <a:rPr lang="en-US" sz="2200"/>
              <a:t>EMPNAMES x DEPENDENT</a:t>
            </a:r>
          </a:p>
          <a:p>
            <a:pPr>
              <a:lnSpc>
                <a:spcPct val="90000"/>
              </a:lnSpc>
            </a:pPr>
            <a:r>
              <a:rPr lang="en-US" sz="2400"/>
              <a:t>EMP_DEPENDENTS will contain every combination of EMPNAMES and DEPENDENT</a:t>
            </a:r>
          </a:p>
          <a:p>
            <a:pPr lvl="1">
              <a:lnSpc>
                <a:spcPct val="90000"/>
              </a:lnSpc>
            </a:pPr>
            <a:r>
              <a:rPr lang="en-US" sz="2200"/>
              <a:t>whether or not they are actually related</a:t>
            </a:r>
          </a:p>
          <a:p>
            <a:pPr>
              <a:lnSpc>
                <a:spcPct val="90000"/>
              </a:lnSpc>
            </a:pPr>
            <a:endParaRPr lang="en-US" sz="2400"/>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1F5A422F-AF32-4CD0-943F-63E23BCC9343}" type="slidenum">
              <a:rPr lang="en-US"/>
              <a:pPr/>
              <a:t>72</a:t>
            </a:fld>
            <a:endParaRPr lang="en-CA"/>
          </a:p>
        </p:txBody>
      </p:sp>
      <p:sp>
        <p:nvSpPr>
          <p:cNvPr id="841730" name="Rectangle 2"/>
          <p:cNvSpPr>
            <a:spLocks noGrp="1" noChangeArrowheads="1"/>
          </p:cNvSpPr>
          <p:nvPr>
            <p:ph type="title"/>
          </p:nvPr>
        </p:nvSpPr>
        <p:spPr/>
        <p:txBody>
          <a:bodyPr/>
          <a:lstStyle/>
          <a:p>
            <a:r>
              <a:rPr lang="en-US" sz="3200"/>
              <a:t>Relational Algebra Operations from Set Theory: CARTESIAN PRODUCT (cont.)</a:t>
            </a:r>
          </a:p>
        </p:txBody>
      </p:sp>
      <p:sp>
        <p:nvSpPr>
          <p:cNvPr id="841731" name="Rectangle 3"/>
          <p:cNvSpPr>
            <a:spLocks noGrp="1" noChangeArrowheads="1"/>
          </p:cNvSpPr>
          <p:nvPr>
            <p:ph type="body" idx="1"/>
          </p:nvPr>
        </p:nvSpPr>
        <p:spPr/>
        <p:txBody>
          <a:bodyPr/>
          <a:lstStyle/>
          <a:p>
            <a:pPr>
              <a:lnSpc>
                <a:spcPct val="90000"/>
              </a:lnSpc>
            </a:pPr>
            <a:r>
              <a:rPr lang="en-US"/>
              <a:t>To keep only combinations where the DEPENDENT is related to the EMPLOYEE, we add a SELECT operation as follows</a:t>
            </a:r>
          </a:p>
          <a:p>
            <a:pPr>
              <a:lnSpc>
                <a:spcPct val="90000"/>
              </a:lnSpc>
            </a:pPr>
            <a:r>
              <a:rPr lang="en-US"/>
              <a:t>Example (meaningful):</a:t>
            </a:r>
          </a:p>
          <a:p>
            <a:pPr lvl="1">
              <a:lnSpc>
                <a:spcPct val="90000"/>
              </a:lnSpc>
            </a:pPr>
            <a:r>
              <a:rPr lang="en-US" sz="2200"/>
              <a:t>FEMALE_EMPS </a:t>
            </a:r>
            <a:r>
              <a:rPr lang="en-US" sz="2200">
                <a:sym typeface="Symbol" pitchFamily="1" charset="2"/>
              </a:rPr>
              <a:t> </a:t>
            </a:r>
            <a:r>
              <a:rPr lang="en-US" sz="2200" b="1">
                <a:latin typeface="Symbol" pitchFamily="1" charset="2"/>
              </a:rPr>
              <a:t></a:t>
            </a:r>
            <a:r>
              <a:rPr lang="en-US" sz="2200"/>
              <a:t> </a:t>
            </a:r>
            <a:r>
              <a:rPr lang="en-US" sz="2200" baseline="-25000"/>
              <a:t>SEX=’F’</a:t>
            </a:r>
            <a:r>
              <a:rPr lang="en-US" sz="2200"/>
              <a:t>(EMPLOYEE)</a:t>
            </a:r>
          </a:p>
          <a:p>
            <a:pPr lvl="1">
              <a:lnSpc>
                <a:spcPct val="90000"/>
              </a:lnSpc>
            </a:pPr>
            <a:r>
              <a:rPr lang="en-US" sz="2200"/>
              <a:t>EMPNAMES </a:t>
            </a:r>
            <a:r>
              <a:rPr lang="en-US" sz="2200">
                <a:sym typeface="Symbol" pitchFamily="1" charset="2"/>
              </a:rPr>
              <a:t> </a:t>
            </a:r>
            <a:r>
              <a:rPr lang="en-US" sz="2200" b="1">
                <a:latin typeface="Symbol" pitchFamily="1" charset="2"/>
              </a:rPr>
              <a:t></a:t>
            </a:r>
            <a:r>
              <a:rPr lang="en-US" sz="2200"/>
              <a:t> </a:t>
            </a:r>
            <a:r>
              <a:rPr lang="en-US" sz="2200" baseline="-25000"/>
              <a:t>FNAME, LNAME, SSN </a:t>
            </a:r>
            <a:r>
              <a:rPr lang="en-US" sz="2200"/>
              <a:t>(FEMALE_EMPS)</a:t>
            </a:r>
          </a:p>
          <a:p>
            <a:pPr lvl="1">
              <a:lnSpc>
                <a:spcPct val="90000"/>
              </a:lnSpc>
            </a:pPr>
            <a:r>
              <a:rPr lang="en-US" sz="2200"/>
              <a:t>EMP_DEPENDENTS </a:t>
            </a:r>
            <a:r>
              <a:rPr lang="en-US" sz="2200">
                <a:sym typeface="Symbol" pitchFamily="1" charset="2"/>
              </a:rPr>
              <a:t> </a:t>
            </a:r>
            <a:r>
              <a:rPr lang="en-US" sz="2200"/>
              <a:t>EMPNAMES x DEPENDENT</a:t>
            </a:r>
          </a:p>
          <a:p>
            <a:pPr lvl="1">
              <a:lnSpc>
                <a:spcPct val="90000"/>
              </a:lnSpc>
            </a:pPr>
            <a:r>
              <a:rPr lang="en-US" sz="2200"/>
              <a:t>ACTUAL_DEPS </a:t>
            </a:r>
            <a:r>
              <a:rPr lang="en-US" sz="2200">
                <a:sym typeface="Symbol" pitchFamily="1" charset="2"/>
              </a:rPr>
              <a:t> </a:t>
            </a:r>
            <a:r>
              <a:rPr lang="en-US" sz="2200" b="1">
                <a:latin typeface="Symbol" pitchFamily="1" charset="2"/>
              </a:rPr>
              <a:t></a:t>
            </a:r>
            <a:r>
              <a:rPr lang="en-US" sz="2200"/>
              <a:t> </a:t>
            </a:r>
            <a:r>
              <a:rPr lang="en-US" sz="2200" baseline="-25000"/>
              <a:t>SSN=ESSN</a:t>
            </a:r>
            <a:r>
              <a:rPr lang="en-US" sz="2200"/>
              <a:t>(EMP_DEPENDENTS)</a:t>
            </a:r>
          </a:p>
          <a:p>
            <a:pPr lvl="1">
              <a:lnSpc>
                <a:spcPct val="90000"/>
              </a:lnSpc>
            </a:pPr>
            <a:r>
              <a:rPr lang="en-US" sz="2200"/>
              <a:t>RESULT </a:t>
            </a:r>
            <a:r>
              <a:rPr lang="en-US" sz="2200">
                <a:sym typeface="Symbol" pitchFamily="1" charset="2"/>
              </a:rPr>
              <a:t> </a:t>
            </a:r>
            <a:r>
              <a:rPr lang="en-US" sz="2200" b="1">
                <a:latin typeface="Symbol" pitchFamily="1" charset="2"/>
              </a:rPr>
              <a:t></a:t>
            </a:r>
            <a:r>
              <a:rPr lang="en-US" sz="2200"/>
              <a:t> </a:t>
            </a:r>
            <a:r>
              <a:rPr lang="en-US" sz="2200" baseline="-25000"/>
              <a:t>FNAME, LNAME, DEPENDENT_NAME </a:t>
            </a:r>
            <a:r>
              <a:rPr lang="en-US" sz="2200"/>
              <a:t>(ACTUAL_DEPS)</a:t>
            </a:r>
          </a:p>
          <a:p>
            <a:pPr>
              <a:lnSpc>
                <a:spcPct val="90000"/>
              </a:lnSpc>
            </a:pPr>
            <a:r>
              <a:rPr lang="en-US" sz="2400"/>
              <a:t>RESULT will now contain the name of female employees and their dependents</a:t>
            </a:r>
          </a:p>
          <a:p>
            <a:pPr lvl="1">
              <a:lnSpc>
                <a:spcPct val="90000"/>
              </a:lnSpc>
            </a:pPr>
            <a:endParaRPr lang="en-US" sz="2200"/>
          </a:p>
          <a:p>
            <a:pPr>
              <a:lnSpc>
                <a:spcPct val="90000"/>
              </a:lnSpc>
            </a:pPr>
            <a:endParaRPr lang="en-US" sz="2400"/>
          </a:p>
          <a:p>
            <a:pPr>
              <a:lnSpc>
                <a:spcPct val="90000"/>
              </a:lnSpc>
            </a:pPr>
            <a:endParaRPr lang="en-US" sz="2400"/>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6- </a:t>
            </a:r>
            <a:fld id="{3EF6D374-7D6D-44CF-8CE0-C2AD4BC5240D}" type="slidenum">
              <a:rPr lang="en-US"/>
              <a:pPr/>
              <a:t>73</a:t>
            </a:fld>
            <a:endParaRPr lang="en-CA"/>
          </a:p>
        </p:txBody>
      </p:sp>
      <p:sp>
        <p:nvSpPr>
          <p:cNvPr id="710661" name="Rectangle 5"/>
          <p:cNvSpPr>
            <a:spLocks noGrp="1" noChangeArrowheads="1"/>
          </p:cNvSpPr>
          <p:nvPr>
            <p:ph type="title"/>
          </p:nvPr>
        </p:nvSpPr>
        <p:spPr>
          <a:noFill/>
          <a:ln/>
        </p:spPr>
        <p:txBody>
          <a:bodyPr/>
          <a:lstStyle/>
          <a:p>
            <a:r>
              <a:rPr lang="en-US" sz="3200"/>
              <a:t>Example of applying CARTESIAN PRODUCT</a:t>
            </a:r>
          </a:p>
        </p:txBody>
      </p:sp>
      <p:sp>
        <p:nvSpPr>
          <p:cNvPr id="710659" name="Rectangle 3"/>
          <p:cNvSpPr>
            <a:spLocks noChangeArrowheads="1"/>
          </p:cNvSpPr>
          <p:nvPr/>
        </p:nvSpPr>
        <p:spPr bwMode="auto">
          <a:xfrm>
            <a:off x="1833563" y="1309688"/>
            <a:ext cx="9144000" cy="0"/>
          </a:xfrm>
          <a:prstGeom prst="rect">
            <a:avLst/>
          </a:prstGeom>
          <a:noFill/>
          <a:ln w="9525">
            <a:noFill/>
            <a:miter lim="800000"/>
            <a:headEnd/>
            <a:tailEnd/>
          </a:ln>
          <a:effectLst/>
        </p:spPr>
        <p:txBody>
          <a:bodyPr>
            <a:spAutoFit/>
          </a:bodyPr>
          <a:lstStyle/>
          <a:p>
            <a:endParaRPr lang="en-US"/>
          </a:p>
        </p:txBody>
      </p:sp>
      <p:pic>
        <p:nvPicPr>
          <p:cNvPr id="710663" name="Picture 7" descr="fig06_05"/>
          <p:cNvPicPr>
            <a:picLocks noChangeAspect="1" noChangeArrowheads="1"/>
          </p:cNvPicPr>
          <p:nvPr/>
        </p:nvPicPr>
        <p:blipFill>
          <a:blip r:embed="rId3"/>
          <a:srcRect/>
          <a:stretch>
            <a:fillRect/>
          </a:stretch>
        </p:blipFill>
        <p:spPr bwMode="auto">
          <a:xfrm>
            <a:off x="2646363" y="1600200"/>
            <a:ext cx="3756025" cy="4902200"/>
          </a:xfrm>
          <a:prstGeom prst="rect">
            <a:avLst/>
          </a:prstGeom>
          <a:noFill/>
        </p:spPr>
      </p:pic>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0"/>
          </p:nvPr>
        </p:nvSpPr>
        <p:spPr/>
        <p:txBody>
          <a:bodyPr/>
          <a:lstStyle/>
          <a:p>
            <a:r>
              <a:rPr lang="en-US"/>
              <a:t>Slide 6- </a:t>
            </a:r>
            <a:fld id="{F61D62C4-F6F3-42F7-BBAC-7754B59A11B5}" type="slidenum">
              <a:rPr lang="en-US"/>
              <a:pPr/>
              <a:t>74</a:t>
            </a:fld>
            <a:endParaRPr lang="en-CA"/>
          </a:p>
        </p:txBody>
      </p:sp>
      <p:sp>
        <p:nvSpPr>
          <p:cNvPr id="712727" name="Rectangle 23"/>
          <p:cNvSpPr>
            <a:spLocks noGrp="1" noChangeArrowheads="1"/>
          </p:cNvSpPr>
          <p:nvPr>
            <p:ph type="title"/>
          </p:nvPr>
        </p:nvSpPr>
        <p:spPr/>
        <p:txBody>
          <a:bodyPr/>
          <a:lstStyle/>
          <a:p>
            <a:r>
              <a:rPr lang="en-US"/>
              <a:t>Binary Relational Operations: JOIN</a:t>
            </a:r>
          </a:p>
        </p:txBody>
      </p:sp>
      <p:sp>
        <p:nvSpPr>
          <p:cNvPr id="712728" name="Rectangle 24"/>
          <p:cNvSpPr>
            <a:spLocks noGrp="1" noChangeArrowheads="1"/>
          </p:cNvSpPr>
          <p:nvPr>
            <p:ph type="body" idx="1"/>
          </p:nvPr>
        </p:nvSpPr>
        <p:spPr/>
        <p:txBody>
          <a:bodyPr/>
          <a:lstStyle/>
          <a:p>
            <a:pPr>
              <a:lnSpc>
                <a:spcPct val="80000"/>
              </a:lnSpc>
            </a:pPr>
            <a:r>
              <a:rPr lang="en-US" sz="2400"/>
              <a:t>JOIN Operation (denoted by     )</a:t>
            </a:r>
          </a:p>
          <a:p>
            <a:pPr lvl="1">
              <a:lnSpc>
                <a:spcPct val="80000"/>
              </a:lnSpc>
            </a:pPr>
            <a:r>
              <a:rPr lang="en-US" sz="2200"/>
              <a:t>The sequence of CARTESIAN PRODECT followed by SELECT is used quite commonly to identify and select related tuples from two relations</a:t>
            </a:r>
          </a:p>
          <a:p>
            <a:pPr lvl="1">
              <a:lnSpc>
                <a:spcPct val="80000"/>
              </a:lnSpc>
            </a:pPr>
            <a:r>
              <a:rPr lang="en-US" sz="2200"/>
              <a:t>A special operation, called JOIN combines this sequence into a single operation</a:t>
            </a:r>
          </a:p>
          <a:p>
            <a:pPr lvl="1">
              <a:lnSpc>
                <a:spcPct val="80000"/>
              </a:lnSpc>
            </a:pPr>
            <a:r>
              <a:rPr lang="en-US" sz="2200"/>
              <a:t>This operation is very important for any relational database with more than a single relation, because it allows us </a:t>
            </a:r>
            <a:r>
              <a:rPr lang="en-US" sz="2200" i="1"/>
              <a:t>combine related tuples</a:t>
            </a:r>
            <a:r>
              <a:rPr lang="en-US" sz="2200"/>
              <a:t> from various relations </a:t>
            </a:r>
          </a:p>
          <a:p>
            <a:pPr lvl="1">
              <a:lnSpc>
                <a:spcPct val="80000"/>
              </a:lnSpc>
            </a:pPr>
            <a:r>
              <a:rPr lang="en-US" sz="2200"/>
              <a:t>The general form of a join operation on two relations R(A1, A2, . . ., An) and S(B1, B2, . . ., Bm) is:</a:t>
            </a:r>
          </a:p>
          <a:p>
            <a:pPr lvl="1" algn="ctr">
              <a:lnSpc>
                <a:spcPct val="80000"/>
              </a:lnSpc>
              <a:buFont typeface="Wingdings" pitchFamily="2" charset="2"/>
              <a:buNone/>
            </a:pPr>
            <a:r>
              <a:rPr lang="en-US" sz="2200"/>
              <a:t>R     </a:t>
            </a:r>
            <a:r>
              <a:rPr lang="en-US" sz="2200" baseline="-25000"/>
              <a:t>&lt;join condition&gt;</a:t>
            </a:r>
            <a:r>
              <a:rPr lang="en-US" sz="2200"/>
              <a:t>S</a:t>
            </a:r>
          </a:p>
          <a:p>
            <a:pPr lvl="1">
              <a:lnSpc>
                <a:spcPct val="80000"/>
              </a:lnSpc>
            </a:pPr>
            <a:r>
              <a:rPr lang="en-US" sz="2200"/>
              <a:t>where R and S can be any relations that result from general </a:t>
            </a:r>
            <a:r>
              <a:rPr lang="en-US" sz="2200" i="1"/>
              <a:t>relational algebra expressions</a:t>
            </a:r>
            <a:r>
              <a:rPr lang="en-US" sz="2200"/>
              <a:t>.</a:t>
            </a:r>
          </a:p>
          <a:p>
            <a:pPr>
              <a:lnSpc>
                <a:spcPct val="80000"/>
              </a:lnSpc>
            </a:pPr>
            <a:endParaRPr lang="en-US" sz="2400"/>
          </a:p>
        </p:txBody>
      </p:sp>
      <p:grpSp>
        <p:nvGrpSpPr>
          <p:cNvPr id="2" name="Group 25"/>
          <p:cNvGrpSpPr>
            <a:grpSpLocks/>
          </p:cNvGrpSpPr>
          <p:nvPr/>
        </p:nvGrpSpPr>
        <p:grpSpPr bwMode="auto">
          <a:xfrm>
            <a:off x="4648200" y="1687513"/>
            <a:ext cx="219075" cy="174625"/>
            <a:chOff x="377" y="2904"/>
            <a:chExt cx="154" cy="110"/>
          </a:xfrm>
        </p:grpSpPr>
        <p:sp>
          <p:nvSpPr>
            <p:cNvPr id="712730" name="Line 26"/>
            <p:cNvSpPr>
              <a:spLocks noChangeShapeType="1"/>
            </p:cNvSpPr>
            <p:nvPr/>
          </p:nvSpPr>
          <p:spPr bwMode="auto">
            <a:xfrm>
              <a:off x="381" y="2904"/>
              <a:ext cx="0" cy="110"/>
            </a:xfrm>
            <a:prstGeom prst="line">
              <a:avLst/>
            </a:prstGeom>
            <a:noFill/>
            <a:ln w="15875">
              <a:solidFill>
                <a:schemeClr val="bg2"/>
              </a:solidFill>
              <a:round/>
              <a:headEnd/>
              <a:tailEnd/>
            </a:ln>
            <a:effectLst/>
          </p:spPr>
          <p:txBody>
            <a:bodyPr wrap="none" anchor="ctr"/>
            <a:lstStyle/>
            <a:p>
              <a:endParaRPr lang="en-US"/>
            </a:p>
          </p:txBody>
        </p:sp>
        <p:sp>
          <p:nvSpPr>
            <p:cNvPr id="712731" name="Line 27"/>
            <p:cNvSpPr>
              <a:spLocks noChangeShapeType="1"/>
            </p:cNvSpPr>
            <p:nvPr/>
          </p:nvSpPr>
          <p:spPr bwMode="auto">
            <a:xfrm>
              <a:off x="527" y="2904"/>
              <a:ext cx="0" cy="110"/>
            </a:xfrm>
            <a:prstGeom prst="line">
              <a:avLst/>
            </a:prstGeom>
            <a:noFill/>
            <a:ln w="15875">
              <a:solidFill>
                <a:schemeClr val="bg2"/>
              </a:solidFill>
              <a:round/>
              <a:headEnd/>
              <a:tailEnd/>
            </a:ln>
            <a:effectLst/>
          </p:spPr>
          <p:txBody>
            <a:bodyPr wrap="none" anchor="ctr"/>
            <a:lstStyle/>
            <a:p>
              <a:endParaRPr lang="en-US"/>
            </a:p>
          </p:txBody>
        </p:sp>
        <p:sp>
          <p:nvSpPr>
            <p:cNvPr id="712732" name="Line 28"/>
            <p:cNvSpPr>
              <a:spLocks noChangeShapeType="1"/>
            </p:cNvSpPr>
            <p:nvPr/>
          </p:nvSpPr>
          <p:spPr bwMode="auto">
            <a:xfrm>
              <a:off x="385" y="2904"/>
              <a:ext cx="138" cy="110"/>
            </a:xfrm>
            <a:prstGeom prst="line">
              <a:avLst/>
            </a:prstGeom>
            <a:noFill/>
            <a:ln w="15875">
              <a:solidFill>
                <a:schemeClr val="bg2"/>
              </a:solidFill>
              <a:round/>
              <a:headEnd/>
              <a:tailEnd/>
            </a:ln>
            <a:effectLst/>
          </p:spPr>
          <p:txBody>
            <a:bodyPr wrap="none" anchor="ctr"/>
            <a:lstStyle/>
            <a:p>
              <a:endParaRPr lang="en-US"/>
            </a:p>
          </p:txBody>
        </p:sp>
        <p:sp>
          <p:nvSpPr>
            <p:cNvPr id="712733" name="Line 29"/>
            <p:cNvSpPr>
              <a:spLocks noChangeShapeType="1"/>
            </p:cNvSpPr>
            <p:nvPr/>
          </p:nvSpPr>
          <p:spPr bwMode="auto">
            <a:xfrm flipH="1">
              <a:off x="377" y="2904"/>
              <a:ext cx="154" cy="110"/>
            </a:xfrm>
            <a:prstGeom prst="line">
              <a:avLst/>
            </a:prstGeom>
            <a:noFill/>
            <a:ln w="15875">
              <a:solidFill>
                <a:schemeClr val="bg2"/>
              </a:solidFill>
              <a:round/>
              <a:headEnd/>
              <a:tailEnd/>
            </a:ln>
            <a:effectLst/>
          </p:spPr>
          <p:txBody>
            <a:bodyPr wrap="none" anchor="ctr"/>
            <a:lstStyle/>
            <a:p>
              <a:endParaRPr lang="en-US"/>
            </a:p>
          </p:txBody>
        </p:sp>
      </p:grpSp>
      <p:grpSp>
        <p:nvGrpSpPr>
          <p:cNvPr id="3" name="Group 35"/>
          <p:cNvGrpSpPr>
            <a:grpSpLocks/>
          </p:cNvGrpSpPr>
          <p:nvPr/>
        </p:nvGrpSpPr>
        <p:grpSpPr bwMode="auto">
          <a:xfrm>
            <a:off x="3886200" y="5035550"/>
            <a:ext cx="244475" cy="174625"/>
            <a:chOff x="377" y="2904"/>
            <a:chExt cx="154" cy="110"/>
          </a:xfrm>
        </p:grpSpPr>
        <p:sp>
          <p:nvSpPr>
            <p:cNvPr id="712740" name="Line 36"/>
            <p:cNvSpPr>
              <a:spLocks noChangeShapeType="1"/>
            </p:cNvSpPr>
            <p:nvPr/>
          </p:nvSpPr>
          <p:spPr bwMode="auto">
            <a:xfrm>
              <a:off x="381" y="2904"/>
              <a:ext cx="0" cy="110"/>
            </a:xfrm>
            <a:prstGeom prst="line">
              <a:avLst/>
            </a:prstGeom>
            <a:noFill/>
            <a:ln w="12700">
              <a:solidFill>
                <a:schemeClr val="tx1"/>
              </a:solidFill>
              <a:round/>
              <a:headEnd/>
              <a:tailEnd/>
            </a:ln>
            <a:effectLst/>
          </p:spPr>
          <p:txBody>
            <a:bodyPr wrap="none" anchor="ctr"/>
            <a:lstStyle/>
            <a:p>
              <a:endParaRPr lang="en-US"/>
            </a:p>
          </p:txBody>
        </p:sp>
        <p:sp>
          <p:nvSpPr>
            <p:cNvPr id="712741" name="Line 37"/>
            <p:cNvSpPr>
              <a:spLocks noChangeShapeType="1"/>
            </p:cNvSpPr>
            <p:nvPr/>
          </p:nvSpPr>
          <p:spPr bwMode="auto">
            <a:xfrm>
              <a:off x="527" y="2904"/>
              <a:ext cx="0" cy="110"/>
            </a:xfrm>
            <a:prstGeom prst="line">
              <a:avLst/>
            </a:prstGeom>
            <a:noFill/>
            <a:ln w="12700">
              <a:solidFill>
                <a:schemeClr val="tx1"/>
              </a:solidFill>
              <a:round/>
              <a:headEnd/>
              <a:tailEnd/>
            </a:ln>
            <a:effectLst/>
          </p:spPr>
          <p:txBody>
            <a:bodyPr wrap="none" anchor="ctr"/>
            <a:lstStyle/>
            <a:p>
              <a:endParaRPr lang="en-US"/>
            </a:p>
          </p:txBody>
        </p:sp>
        <p:sp>
          <p:nvSpPr>
            <p:cNvPr id="712742" name="Line 38"/>
            <p:cNvSpPr>
              <a:spLocks noChangeShapeType="1"/>
            </p:cNvSpPr>
            <p:nvPr/>
          </p:nvSpPr>
          <p:spPr bwMode="auto">
            <a:xfrm>
              <a:off x="385" y="2904"/>
              <a:ext cx="138" cy="110"/>
            </a:xfrm>
            <a:prstGeom prst="line">
              <a:avLst/>
            </a:prstGeom>
            <a:noFill/>
            <a:ln w="12700">
              <a:solidFill>
                <a:schemeClr val="tx1"/>
              </a:solidFill>
              <a:round/>
              <a:headEnd/>
              <a:tailEnd/>
            </a:ln>
            <a:effectLst/>
          </p:spPr>
          <p:txBody>
            <a:bodyPr wrap="none" anchor="ctr"/>
            <a:lstStyle/>
            <a:p>
              <a:endParaRPr lang="en-US"/>
            </a:p>
          </p:txBody>
        </p:sp>
        <p:sp>
          <p:nvSpPr>
            <p:cNvPr id="712743" name="Line 39"/>
            <p:cNvSpPr>
              <a:spLocks noChangeShapeType="1"/>
            </p:cNvSpPr>
            <p:nvPr/>
          </p:nvSpPr>
          <p:spPr bwMode="auto">
            <a:xfrm flipH="1">
              <a:off x="377" y="2904"/>
              <a:ext cx="154" cy="110"/>
            </a:xfrm>
            <a:prstGeom prst="line">
              <a:avLst/>
            </a:prstGeom>
            <a:noFill/>
            <a:ln w="12700">
              <a:solidFill>
                <a:schemeClr val="tx1"/>
              </a:solid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0"/>
          </p:nvPr>
        </p:nvSpPr>
        <p:spPr/>
        <p:txBody>
          <a:bodyPr/>
          <a:lstStyle/>
          <a:p>
            <a:r>
              <a:rPr lang="en-US"/>
              <a:t>Slide 6- </a:t>
            </a:r>
            <a:fld id="{AB0B12FA-9BE3-45B8-BB92-48D0F1AFC42C}" type="slidenum">
              <a:rPr lang="en-US"/>
              <a:pPr/>
              <a:t>75</a:t>
            </a:fld>
            <a:endParaRPr lang="en-CA"/>
          </a:p>
        </p:txBody>
      </p:sp>
      <p:sp>
        <p:nvSpPr>
          <p:cNvPr id="714771" name="Rectangle 19"/>
          <p:cNvSpPr>
            <a:spLocks noGrp="1" noChangeArrowheads="1"/>
          </p:cNvSpPr>
          <p:nvPr>
            <p:ph type="title"/>
          </p:nvPr>
        </p:nvSpPr>
        <p:spPr/>
        <p:txBody>
          <a:bodyPr/>
          <a:lstStyle/>
          <a:p>
            <a:r>
              <a:rPr lang="en-US" sz="3200"/>
              <a:t>Binary Relational Operations: JOIN (cont.)</a:t>
            </a:r>
          </a:p>
        </p:txBody>
      </p:sp>
      <p:sp>
        <p:nvSpPr>
          <p:cNvPr id="714772" name="Rectangle 20"/>
          <p:cNvSpPr>
            <a:spLocks noGrp="1" noChangeArrowheads="1"/>
          </p:cNvSpPr>
          <p:nvPr>
            <p:ph type="body" idx="1"/>
          </p:nvPr>
        </p:nvSpPr>
        <p:spPr>
          <a:xfrm>
            <a:off x="239713" y="1600200"/>
            <a:ext cx="8447087" cy="4267200"/>
          </a:xfrm>
        </p:spPr>
        <p:txBody>
          <a:bodyPr/>
          <a:lstStyle/>
          <a:p>
            <a:pPr>
              <a:lnSpc>
                <a:spcPct val="80000"/>
              </a:lnSpc>
            </a:pPr>
            <a:r>
              <a:rPr lang="en-US" sz="2400"/>
              <a:t>Example: Suppose that we want to retrieve the name of the manager of each department.</a:t>
            </a:r>
          </a:p>
          <a:p>
            <a:pPr lvl="1">
              <a:lnSpc>
                <a:spcPct val="80000"/>
              </a:lnSpc>
            </a:pPr>
            <a:r>
              <a:rPr lang="en-US" sz="2200"/>
              <a:t>To get the manager’s name, we need to combine each DEPARTMENT tuple with the EMPLOYEE tuple whose SSN value matches the MGRSSN value in the department tuple. </a:t>
            </a:r>
          </a:p>
          <a:p>
            <a:pPr lvl="1">
              <a:lnSpc>
                <a:spcPct val="80000"/>
              </a:lnSpc>
            </a:pPr>
            <a:r>
              <a:rPr lang="en-US" sz="2200"/>
              <a:t>We do this by using the join           operation.</a:t>
            </a:r>
          </a:p>
          <a:p>
            <a:pPr lvl="1">
              <a:lnSpc>
                <a:spcPct val="80000"/>
              </a:lnSpc>
            </a:pPr>
            <a:endParaRPr lang="en-US" sz="2200"/>
          </a:p>
          <a:p>
            <a:pPr lvl="1">
              <a:lnSpc>
                <a:spcPct val="80000"/>
              </a:lnSpc>
            </a:pPr>
            <a:r>
              <a:rPr lang="en-US" sz="2200"/>
              <a:t>DEPT_MGR </a:t>
            </a:r>
            <a:r>
              <a:rPr lang="en-US" sz="2200">
                <a:sym typeface="Symbol" pitchFamily="1" charset="2"/>
              </a:rPr>
              <a:t></a:t>
            </a:r>
            <a:r>
              <a:rPr lang="en-US" sz="2200"/>
              <a:t> DEPARTMENT   </a:t>
            </a:r>
            <a:r>
              <a:rPr lang="en-US" sz="2200" baseline="-25000"/>
              <a:t>MGRSSN=SSN </a:t>
            </a:r>
            <a:r>
              <a:rPr lang="en-US" sz="2200"/>
              <a:t>EMPLOYEE</a:t>
            </a:r>
          </a:p>
          <a:p>
            <a:pPr>
              <a:lnSpc>
                <a:spcPct val="80000"/>
              </a:lnSpc>
            </a:pPr>
            <a:r>
              <a:rPr lang="en-US" sz="2400"/>
              <a:t>MGRSSN=SSN is the join condition</a:t>
            </a:r>
          </a:p>
          <a:p>
            <a:pPr lvl="1">
              <a:lnSpc>
                <a:spcPct val="80000"/>
              </a:lnSpc>
            </a:pPr>
            <a:r>
              <a:rPr lang="en-US" sz="2200"/>
              <a:t>Combines each department record with the employee who manages the department</a:t>
            </a:r>
          </a:p>
          <a:p>
            <a:pPr lvl="1">
              <a:lnSpc>
                <a:spcPct val="80000"/>
              </a:lnSpc>
            </a:pPr>
            <a:r>
              <a:rPr lang="en-US" sz="2200"/>
              <a:t>The join condition can also be specified as DEPARTMENT.MGRSSN= EMPLOYEE.SSN</a:t>
            </a:r>
          </a:p>
          <a:p>
            <a:pPr>
              <a:lnSpc>
                <a:spcPct val="80000"/>
              </a:lnSpc>
              <a:buFont typeface="Wingdings" pitchFamily="2" charset="2"/>
              <a:buNone/>
            </a:pPr>
            <a:endParaRPr lang="en-US" sz="2400"/>
          </a:p>
          <a:p>
            <a:pPr>
              <a:lnSpc>
                <a:spcPct val="80000"/>
              </a:lnSpc>
            </a:pPr>
            <a:endParaRPr lang="en-US" sz="2400"/>
          </a:p>
        </p:txBody>
      </p:sp>
      <p:grpSp>
        <p:nvGrpSpPr>
          <p:cNvPr id="2" name="Group 4"/>
          <p:cNvGrpSpPr>
            <a:grpSpLocks/>
          </p:cNvGrpSpPr>
          <p:nvPr/>
        </p:nvGrpSpPr>
        <p:grpSpPr bwMode="auto">
          <a:xfrm>
            <a:off x="4660900" y="3200400"/>
            <a:ext cx="487363" cy="174625"/>
            <a:chOff x="377" y="2904"/>
            <a:chExt cx="154" cy="110"/>
          </a:xfrm>
        </p:grpSpPr>
        <p:sp>
          <p:nvSpPr>
            <p:cNvPr id="714757" name="Line 5"/>
            <p:cNvSpPr>
              <a:spLocks noChangeShapeType="1"/>
            </p:cNvSpPr>
            <p:nvPr/>
          </p:nvSpPr>
          <p:spPr bwMode="auto">
            <a:xfrm>
              <a:off x="381" y="2904"/>
              <a:ext cx="0" cy="110"/>
            </a:xfrm>
            <a:prstGeom prst="line">
              <a:avLst/>
            </a:prstGeom>
            <a:noFill/>
            <a:ln w="22225">
              <a:solidFill>
                <a:schemeClr val="bg2"/>
              </a:solidFill>
              <a:round/>
              <a:headEnd/>
              <a:tailEnd/>
            </a:ln>
            <a:effectLst/>
          </p:spPr>
          <p:txBody>
            <a:bodyPr wrap="none" anchor="ctr"/>
            <a:lstStyle/>
            <a:p>
              <a:endParaRPr lang="en-US"/>
            </a:p>
          </p:txBody>
        </p:sp>
        <p:sp>
          <p:nvSpPr>
            <p:cNvPr id="714758" name="Line 6"/>
            <p:cNvSpPr>
              <a:spLocks noChangeShapeType="1"/>
            </p:cNvSpPr>
            <p:nvPr/>
          </p:nvSpPr>
          <p:spPr bwMode="auto">
            <a:xfrm>
              <a:off x="527" y="2904"/>
              <a:ext cx="0" cy="110"/>
            </a:xfrm>
            <a:prstGeom prst="line">
              <a:avLst/>
            </a:prstGeom>
            <a:noFill/>
            <a:ln w="22225">
              <a:solidFill>
                <a:schemeClr val="bg2"/>
              </a:solidFill>
              <a:round/>
              <a:headEnd/>
              <a:tailEnd/>
            </a:ln>
            <a:effectLst/>
          </p:spPr>
          <p:txBody>
            <a:bodyPr wrap="none" anchor="ctr"/>
            <a:lstStyle/>
            <a:p>
              <a:endParaRPr lang="en-US"/>
            </a:p>
          </p:txBody>
        </p:sp>
        <p:sp>
          <p:nvSpPr>
            <p:cNvPr id="714759" name="Line 7"/>
            <p:cNvSpPr>
              <a:spLocks noChangeShapeType="1"/>
            </p:cNvSpPr>
            <p:nvPr/>
          </p:nvSpPr>
          <p:spPr bwMode="auto">
            <a:xfrm>
              <a:off x="385" y="2904"/>
              <a:ext cx="138" cy="110"/>
            </a:xfrm>
            <a:prstGeom prst="line">
              <a:avLst/>
            </a:prstGeom>
            <a:noFill/>
            <a:ln w="22225">
              <a:solidFill>
                <a:schemeClr val="bg2"/>
              </a:solidFill>
              <a:round/>
              <a:headEnd/>
              <a:tailEnd/>
            </a:ln>
            <a:effectLst/>
          </p:spPr>
          <p:txBody>
            <a:bodyPr wrap="none" anchor="ctr"/>
            <a:lstStyle/>
            <a:p>
              <a:endParaRPr lang="en-US"/>
            </a:p>
          </p:txBody>
        </p:sp>
        <p:sp>
          <p:nvSpPr>
            <p:cNvPr id="714760" name="Line 8"/>
            <p:cNvSpPr>
              <a:spLocks noChangeShapeType="1"/>
            </p:cNvSpPr>
            <p:nvPr/>
          </p:nvSpPr>
          <p:spPr bwMode="auto">
            <a:xfrm flipH="1">
              <a:off x="377" y="2904"/>
              <a:ext cx="154" cy="110"/>
            </a:xfrm>
            <a:prstGeom prst="line">
              <a:avLst/>
            </a:prstGeom>
            <a:noFill/>
            <a:ln w="22225">
              <a:solidFill>
                <a:schemeClr val="bg2"/>
              </a:solidFill>
              <a:round/>
              <a:headEnd/>
              <a:tailEnd/>
            </a:ln>
            <a:effectLst/>
          </p:spPr>
          <p:txBody>
            <a:bodyPr wrap="none" anchor="ctr"/>
            <a:lstStyle/>
            <a:p>
              <a:endParaRPr lang="en-US"/>
            </a:p>
          </p:txBody>
        </p:sp>
      </p:grpSp>
      <p:grpSp>
        <p:nvGrpSpPr>
          <p:cNvPr id="3" name="Group 9"/>
          <p:cNvGrpSpPr>
            <a:grpSpLocks/>
          </p:cNvGrpSpPr>
          <p:nvPr/>
        </p:nvGrpSpPr>
        <p:grpSpPr bwMode="auto">
          <a:xfrm>
            <a:off x="5122863" y="3657600"/>
            <a:ext cx="441325" cy="347663"/>
            <a:chOff x="377" y="2904"/>
            <a:chExt cx="154" cy="110"/>
          </a:xfrm>
        </p:grpSpPr>
        <p:sp>
          <p:nvSpPr>
            <p:cNvPr id="714762" name="Line 10"/>
            <p:cNvSpPr>
              <a:spLocks noChangeShapeType="1"/>
            </p:cNvSpPr>
            <p:nvPr/>
          </p:nvSpPr>
          <p:spPr bwMode="auto">
            <a:xfrm>
              <a:off x="381" y="2904"/>
              <a:ext cx="0" cy="110"/>
            </a:xfrm>
            <a:prstGeom prst="line">
              <a:avLst/>
            </a:prstGeom>
            <a:noFill/>
            <a:ln w="15875">
              <a:solidFill>
                <a:schemeClr val="bg2"/>
              </a:solidFill>
              <a:round/>
              <a:headEnd/>
              <a:tailEnd/>
            </a:ln>
            <a:effectLst/>
          </p:spPr>
          <p:txBody>
            <a:bodyPr wrap="none" anchor="ctr"/>
            <a:lstStyle/>
            <a:p>
              <a:endParaRPr lang="en-US"/>
            </a:p>
          </p:txBody>
        </p:sp>
        <p:sp>
          <p:nvSpPr>
            <p:cNvPr id="714763" name="Line 11"/>
            <p:cNvSpPr>
              <a:spLocks noChangeShapeType="1"/>
            </p:cNvSpPr>
            <p:nvPr/>
          </p:nvSpPr>
          <p:spPr bwMode="auto">
            <a:xfrm>
              <a:off x="527" y="2904"/>
              <a:ext cx="0" cy="110"/>
            </a:xfrm>
            <a:prstGeom prst="line">
              <a:avLst/>
            </a:prstGeom>
            <a:noFill/>
            <a:ln w="15875">
              <a:solidFill>
                <a:schemeClr val="bg2"/>
              </a:solidFill>
              <a:round/>
              <a:headEnd/>
              <a:tailEnd/>
            </a:ln>
            <a:effectLst/>
          </p:spPr>
          <p:txBody>
            <a:bodyPr wrap="none" anchor="ctr"/>
            <a:lstStyle/>
            <a:p>
              <a:endParaRPr lang="en-US"/>
            </a:p>
          </p:txBody>
        </p:sp>
        <p:sp>
          <p:nvSpPr>
            <p:cNvPr id="714764" name="Line 12"/>
            <p:cNvSpPr>
              <a:spLocks noChangeShapeType="1"/>
            </p:cNvSpPr>
            <p:nvPr/>
          </p:nvSpPr>
          <p:spPr bwMode="auto">
            <a:xfrm>
              <a:off x="385" y="2904"/>
              <a:ext cx="138" cy="110"/>
            </a:xfrm>
            <a:prstGeom prst="line">
              <a:avLst/>
            </a:prstGeom>
            <a:noFill/>
            <a:ln w="15875">
              <a:solidFill>
                <a:schemeClr val="bg2"/>
              </a:solidFill>
              <a:round/>
              <a:headEnd/>
              <a:tailEnd/>
            </a:ln>
            <a:effectLst/>
          </p:spPr>
          <p:txBody>
            <a:bodyPr wrap="none" anchor="ctr"/>
            <a:lstStyle/>
            <a:p>
              <a:endParaRPr lang="en-US"/>
            </a:p>
          </p:txBody>
        </p:sp>
        <p:sp>
          <p:nvSpPr>
            <p:cNvPr id="714765" name="Line 13"/>
            <p:cNvSpPr>
              <a:spLocks noChangeShapeType="1"/>
            </p:cNvSpPr>
            <p:nvPr/>
          </p:nvSpPr>
          <p:spPr bwMode="auto">
            <a:xfrm flipH="1">
              <a:off x="377" y="2904"/>
              <a:ext cx="154" cy="110"/>
            </a:xfrm>
            <a:prstGeom prst="line">
              <a:avLst/>
            </a:prstGeom>
            <a:noFill/>
            <a:ln w="15875">
              <a:solidFill>
                <a:schemeClr val="bg2"/>
              </a:solid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6- </a:t>
            </a:r>
            <a:fld id="{172AEBE8-2CB0-44C4-9157-A878D86D57A1}" type="slidenum">
              <a:rPr lang="en-US"/>
              <a:pPr/>
              <a:t>76</a:t>
            </a:fld>
            <a:endParaRPr lang="en-CA"/>
          </a:p>
        </p:txBody>
      </p:sp>
      <p:sp>
        <p:nvSpPr>
          <p:cNvPr id="843778" name="Rectangle 2"/>
          <p:cNvSpPr>
            <a:spLocks noGrp="1" noChangeArrowheads="1"/>
          </p:cNvSpPr>
          <p:nvPr>
            <p:ph type="title"/>
          </p:nvPr>
        </p:nvSpPr>
        <p:spPr>
          <a:noFill/>
          <a:ln/>
        </p:spPr>
        <p:txBody>
          <a:bodyPr/>
          <a:lstStyle/>
          <a:p>
            <a:r>
              <a:rPr lang="en-US" sz="3200"/>
              <a:t>Example of applying the JOIN operation</a:t>
            </a:r>
          </a:p>
        </p:txBody>
      </p:sp>
      <p:sp>
        <p:nvSpPr>
          <p:cNvPr id="843779" name="Rectangle 3"/>
          <p:cNvSpPr>
            <a:spLocks noChangeArrowheads="1"/>
          </p:cNvSpPr>
          <p:nvPr/>
        </p:nvSpPr>
        <p:spPr bwMode="auto">
          <a:xfrm>
            <a:off x="1833563" y="1309688"/>
            <a:ext cx="9144000" cy="0"/>
          </a:xfrm>
          <a:prstGeom prst="rect">
            <a:avLst/>
          </a:prstGeom>
          <a:noFill/>
          <a:ln w="9525">
            <a:noFill/>
            <a:miter lim="800000"/>
            <a:headEnd/>
            <a:tailEnd/>
          </a:ln>
          <a:effectLst/>
        </p:spPr>
        <p:txBody>
          <a:bodyPr>
            <a:spAutoFit/>
          </a:bodyPr>
          <a:lstStyle/>
          <a:p>
            <a:endParaRPr lang="en-US"/>
          </a:p>
        </p:txBody>
      </p:sp>
      <p:pic>
        <p:nvPicPr>
          <p:cNvPr id="843781" name="Picture 5" descr="fig06_06"/>
          <p:cNvPicPr>
            <a:picLocks noChangeAspect="1" noChangeArrowheads="1"/>
          </p:cNvPicPr>
          <p:nvPr/>
        </p:nvPicPr>
        <p:blipFill>
          <a:blip r:embed="rId3"/>
          <a:srcRect/>
          <a:stretch>
            <a:fillRect/>
          </a:stretch>
        </p:blipFill>
        <p:spPr bwMode="auto">
          <a:xfrm>
            <a:off x="381000" y="2703513"/>
            <a:ext cx="8153400" cy="1944687"/>
          </a:xfrm>
          <a:prstGeom prst="rect">
            <a:avLst/>
          </a:prstGeom>
          <a:noFill/>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r>
              <a:rPr lang="en-US"/>
              <a:t>Slide 6- </a:t>
            </a:r>
            <a:fld id="{CB39C9B0-1BCD-47CA-B996-2F67C8715FA3}" type="slidenum">
              <a:rPr lang="en-US"/>
              <a:pPr/>
              <a:t>77</a:t>
            </a:fld>
            <a:endParaRPr lang="en-CA"/>
          </a:p>
        </p:txBody>
      </p:sp>
      <p:sp>
        <p:nvSpPr>
          <p:cNvPr id="716815" name="Rectangle 15"/>
          <p:cNvSpPr>
            <a:spLocks noGrp="1" noChangeArrowheads="1"/>
          </p:cNvSpPr>
          <p:nvPr>
            <p:ph type="title"/>
          </p:nvPr>
        </p:nvSpPr>
        <p:spPr/>
        <p:txBody>
          <a:bodyPr/>
          <a:lstStyle/>
          <a:p>
            <a:r>
              <a:rPr lang="en-US"/>
              <a:t>Some properties of JOIN</a:t>
            </a:r>
          </a:p>
        </p:txBody>
      </p:sp>
      <p:sp>
        <p:nvSpPr>
          <p:cNvPr id="716816" name="Rectangle 16"/>
          <p:cNvSpPr>
            <a:spLocks noGrp="1" noChangeArrowheads="1"/>
          </p:cNvSpPr>
          <p:nvPr>
            <p:ph type="body" idx="1"/>
          </p:nvPr>
        </p:nvSpPr>
        <p:spPr/>
        <p:txBody>
          <a:bodyPr/>
          <a:lstStyle/>
          <a:p>
            <a:r>
              <a:rPr lang="en-US" sz="2400"/>
              <a:t>Consider the following JOIN operation:</a:t>
            </a:r>
          </a:p>
          <a:p>
            <a:pPr lvl="1"/>
            <a:r>
              <a:rPr lang="en-US" sz="2200"/>
              <a:t>R(A1, A2, . . ., An)                   S(B1, B2, . . ., Bm)</a:t>
            </a:r>
          </a:p>
          <a:p>
            <a:pPr lvl="2">
              <a:buFont typeface="Wingdings" pitchFamily="2" charset="2"/>
              <a:buNone/>
            </a:pPr>
            <a:r>
              <a:rPr lang="en-US" sz="2000"/>
              <a:t>                                       R.Ai=S.Bj</a:t>
            </a:r>
          </a:p>
          <a:p>
            <a:pPr lvl="1"/>
            <a:r>
              <a:rPr lang="en-US" sz="2200"/>
              <a:t>Result is a relation Q with degree n + m attributes:</a:t>
            </a:r>
          </a:p>
          <a:p>
            <a:pPr lvl="2"/>
            <a:r>
              <a:rPr lang="en-US" sz="2000"/>
              <a:t>Q(A1, A2, . . ., An, B1, B2, . . ., Bm), in that order.</a:t>
            </a:r>
          </a:p>
          <a:p>
            <a:pPr lvl="1"/>
            <a:r>
              <a:rPr lang="en-US" sz="2200"/>
              <a:t>The resulting relation state has one tuple for each combination of tuples—r from R and s from S, but </a:t>
            </a:r>
            <a:r>
              <a:rPr lang="en-US" sz="2200" i="1"/>
              <a:t>only if they satisfy the join condition</a:t>
            </a:r>
            <a:r>
              <a:rPr lang="en-US" sz="2200"/>
              <a:t> r[Ai]=s[Bj]</a:t>
            </a:r>
          </a:p>
          <a:p>
            <a:pPr lvl="1"/>
            <a:r>
              <a:rPr lang="en-US" sz="2200"/>
              <a:t>Hence, if R has n</a:t>
            </a:r>
            <a:r>
              <a:rPr lang="en-US" sz="2200" baseline="-25000"/>
              <a:t>R</a:t>
            </a:r>
            <a:r>
              <a:rPr lang="en-US" sz="2200"/>
              <a:t> tuples, and S has n</a:t>
            </a:r>
            <a:r>
              <a:rPr lang="en-US" sz="2200" baseline="-25000"/>
              <a:t>S</a:t>
            </a:r>
            <a:r>
              <a:rPr lang="en-US" sz="2200"/>
              <a:t> tuples, then the join result will generally have </a:t>
            </a:r>
            <a:r>
              <a:rPr lang="en-US" sz="2200" i="1"/>
              <a:t>less than</a:t>
            </a:r>
            <a:r>
              <a:rPr lang="en-US" sz="2200"/>
              <a:t> n</a:t>
            </a:r>
            <a:r>
              <a:rPr lang="en-US" sz="2200" baseline="-25000"/>
              <a:t>R</a:t>
            </a:r>
            <a:r>
              <a:rPr lang="en-US" sz="2200"/>
              <a:t> * n</a:t>
            </a:r>
            <a:r>
              <a:rPr lang="en-US" sz="2200" baseline="-25000"/>
              <a:t>S</a:t>
            </a:r>
            <a:r>
              <a:rPr lang="en-US" sz="2200"/>
              <a:t> tuples.</a:t>
            </a:r>
          </a:p>
          <a:p>
            <a:pPr lvl="1"/>
            <a:r>
              <a:rPr lang="en-US" sz="2200"/>
              <a:t>Only related tuples (based on the join condition) will appear in the result</a:t>
            </a:r>
          </a:p>
        </p:txBody>
      </p:sp>
      <p:grpSp>
        <p:nvGrpSpPr>
          <p:cNvPr id="2" name="Group 17"/>
          <p:cNvGrpSpPr>
            <a:grpSpLocks/>
          </p:cNvGrpSpPr>
          <p:nvPr/>
        </p:nvGrpSpPr>
        <p:grpSpPr bwMode="auto">
          <a:xfrm>
            <a:off x="3810000" y="2133600"/>
            <a:ext cx="441325" cy="347663"/>
            <a:chOff x="377" y="2904"/>
            <a:chExt cx="154" cy="110"/>
          </a:xfrm>
        </p:grpSpPr>
        <p:sp>
          <p:nvSpPr>
            <p:cNvPr id="716818" name="Line 18"/>
            <p:cNvSpPr>
              <a:spLocks noChangeShapeType="1"/>
            </p:cNvSpPr>
            <p:nvPr/>
          </p:nvSpPr>
          <p:spPr bwMode="auto">
            <a:xfrm>
              <a:off x="381" y="2904"/>
              <a:ext cx="0" cy="110"/>
            </a:xfrm>
            <a:prstGeom prst="line">
              <a:avLst/>
            </a:prstGeom>
            <a:noFill/>
            <a:ln w="15875">
              <a:solidFill>
                <a:schemeClr val="bg2"/>
              </a:solidFill>
              <a:round/>
              <a:headEnd/>
              <a:tailEnd/>
            </a:ln>
            <a:effectLst/>
          </p:spPr>
          <p:txBody>
            <a:bodyPr wrap="none" anchor="ctr"/>
            <a:lstStyle/>
            <a:p>
              <a:endParaRPr lang="en-US"/>
            </a:p>
          </p:txBody>
        </p:sp>
        <p:sp>
          <p:nvSpPr>
            <p:cNvPr id="716819" name="Line 19"/>
            <p:cNvSpPr>
              <a:spLocks noChangeShapeType="1"/>
            </p:cNvSpPr>
            <p:nvPr/>
          </p:nvSpPr>
          <p:spPr bwMode="auto">
            <a:xfrm>
              <a:off x="527" y="2904"/>
              <a:ext cx="0" cy="110"/>
            </a:xfrm>
            <a:prstGeom prst="line">
              <a:avLst/>
            </a:prstGeom>
            <a:noFill/>
            <a:ln w="15875">
              <a:solidFill>
                <a:schemeClr val="bg2"/>
              </a:solidFill>
              <a:round/>
              <a:headEnd/>
              <a:tailEnd/>
            </a:ln>
            <a:effectLst/>
          </p:spPr>
          <p:txBody>
            <a:bodyPr wrap="none" anchor="ctr"/>
            <a:lstStyle/>
            <a:p>
              <a:endParaRPr lang="en-US"/>
            </a:p>
          </p:txBody>
        </p:sp>
        <p:sp>
          <p:nvSpPr>
            <p:cNvPr id="716820" name="Line 20"/>
            <p:cNvSpPr>
              <a:spLocks noChangeShapeType="1"/>
            </p:cNvSpPr>
            <p:nvPr/>
          </p:nvSpPr>
          <p:spPr bwMode="auto">
            <a:xfrm>
              <a:off x="385" y="2904"/>
              <a:ext cx="138" cy="110"/>
            </a:xfrm>
            <a:prstGeom prst="line">
              <a:avLst/>
            </a:prstGeom>
            <a:noFill/>
            <a:ln w="15875">
              <a:solidFill>
                <a:schemeClr val="bg2"/>
              </a:solidFill>
              <a:round/>
              <a:headEnd/>
              <a:tailEnd/>
            </a:ln>
            <a:effectLst/>
          </p:spPr>
          <p:txBody>
            <a:bodyPr wrap="none" anchor="ctr"/>
            <a:lstStyle/>
            <a:p>
              <a:endParaRPr lang="en-US"/>
            </a:p>
          </p:txBody>
        </p:sp>
        <p:sp>
          <p:nvSpPr>
            <p:cNvPr id="716821" name="Line 21"/>
            <p:cNvSpPr>
              <a:spLocks noChangeShapeType="1"/>
            </p:cNvSpPr>
            <p:nvPr/>
          </p:nvSpPr>
          <p:spPr bwMode="auto">
            <a:xfrm flipH="1">
              <a:off x="377" y="2904"/>
              <a:ext cx="154" cy="110"/>
            </a:xfrm>
            <a:prstGeom prst="line">
              <a:avLst/>
            </a:prstGeom>
            <a:noFill/>
            <a:ln w="15875">
              <a:solidFill>
                <a:schemeClr val="bg2"/>
              </a:solid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r>
              <a:rPr lang="en-US"/>
              <a:t>Slide 6- </a:t>
            </a:r>
            <a:fld id="{C36F58F8-BFB9-431E-835D-A0F1336CED65}" type="slidenum">
              <a:rPr lang="en-US"/>
              <a:pPr/>
              <a:t>78</a:t>
            </a:fld>
            <a:endParaRPr lang="en-CA"/>
          </a:p>
        </p:txBody>
      </p:sp>
      <p:sp>
        <p:nvSpPr>
          <p:cNvPr id="847874" name="Rectangle 2"/>
          <p:cNvSpPr>
            <a:spLocks noGrp="1" noChangeArrowheads="1"/>
          </p:cNvSpPr>
          <p:nvPr>
            <p:ph type="title"/>
          </p:nvPr>
        </p:nvSpPr>
        <p:spPr/>
        <p:txBody>
          <a:bodyPr/>
          <a:lstStyle/>
          <a:p>
            <a:r>
              <a:rPr lang="en-US"/>
              <a:t>Some properties of JOIN</a:t>
            </a:r>
          </a:p>
        </p:txBody>
      </p:sp>
      <p:sp>
        <p:nvSpPr>
          <p:cNvPr id="847875" name="Rectangle 3"/>
          <p:cNvSpPr>
            <a:spLocks noGrp="1" noChangeArrowheads="1"/>
          </p:cNvSpPr>
          <p:nvPr>
            <p:ph type="body" idx="1"/>
          </p:nvPr>
        </p:nvSpPr>
        <p:spPr/>
        <p:txBody>
          <a:bodyPr/>
          <a:lstStyle/>
          <a:p>
            <a:pPr>
              <a:lnSpc>
                <a:spcPct val="90000"/>
              </a:lnSpc>
            </a:pPr>
            <a:r>
              <a:rPr lang="en-US"/>
              <a:t>The general case of JOIN operation is called a Theta-join: R              S</a:t>
            </a:r>
          </a:p>
          <a:p>
            <a:pPr lvl="2">
              <a:lnSpc>
                <a:spcPct val="90000"/>
              </a:lnSpc>
              <a:buFont typeface="Wingdings" pitchFamily="2" charset="2"/>
              <a:buNone/>
            </a:pPr>
            <a:r>
              <a:rPr lang="en-US"/>
              <a:t>                        </a:t>
            </a:r>
            <a:r>
              <a:rPr lang="en-US" i="1"/>
              <a:t>theta</a:t>
            </a:r>
          </a:p>
          <a:p>
            <a:pPr>
              <a:lnSpc>
                <a:spcPct val="90000"/>
              </a:lnSpc>
            </a:pPr>
            <a:r>
              <a:rPr lang="en-US"/>
              <a:t>The join condition is called </a:t>
            </a:r>
            <a:r>
              <a:rPr lang="en-US" i="1"/>
              <a:t>theta</a:t>
            </a:r>
          </a:p>
          <a:p>
            <a:pPr>
              <a:lnSpc>
                <a:spcPct val="90000"/>
              </a:lnSpc>
            </a:pPr>
            <a:r>
              <a:rPr lang="en-US" i="1"/>
              <a:t>Theta</a:t>
            </a:r>
            <a:r>
              <a:rPr lang="en-US"/>
              <a:t> can be any general boolean expression on the attributes of R and S; for example:</a:t>
            </a:r>
          </a:p>
          <a:p>
            <a:pPr lvl="1">
              <a:lnSpc>
                <a:spcPct val="90000"/>
              </a:lnSpc>
            </a:pPr>
            <a:r>
              <a:rPr lang="en-US"/>
              <a:t>R.Ai&lt;S.Bj AND (R.Ak=S.Bl OR R.Ap&lt;S.Bq)</a:t>
            </a:r>
          </a:p>
          <a:p>
            <a:pPr>
              <a:lnSpc>
                <a:spcPct val="90000"/>
              </a:lnSpc>
            </a:pPr>
            <a:r>
              <a:rPr lang="en-US"/>
              <a:t>Most join conditions involve one or more equality conditions “AND”ed together; for example:</a:t>
            </a:r>
          </a:p>
          <a:p>
            <a:pPr lvl="1">
              <a:lnSpc>
                <a:spcPct val="90000"/>
              </a:lnSpc>
            </a:pPr>
            <a:r>
              <a:rPr lang="en-US"/>
              <a:t>R.Ai=S.Bj AND R.Ak=S.Bl AND R.Ap=S.Bq</a:t>
            </a:r>
          </a:p>
          <a:p>
            <a:pPr>
              <a:lnSpc>
                <a:spcPct val="90000"/>
              </a:lnSpc>
              <a:buFont typeface="Wingdings" pitchFamily="2" charset="2"/>
              <a:buNone/>
            </a:pPr>
            <a:endParaRPr lang="en-US"/>
          </a:p>
        </p:txBody>
      </p:sp>
      <p:grpSp>
        <p:nvGrpSpPr>
          <p:cNvPr id="2" name="Group 4"/>
          <p:cNvGrpSpPr>
            <a:grpSpLocks/>
          </p:cNvGrpSpPr>
          <p:nvPr/>
        </p:nvGrpSpPr>
        <p:grpSpPr bwMode="auto">
          <a:xfrm>
            <a:off x="3124200" y="2133600"/>
            <a:ext cx="441325" cy="347663"/>
            <a:chOff x="377" y="2904"/>
            <a:chExt cx="154" cy="110"/>
          </a:xfrm>
        </p:grpSpPr>
        <p:sp>
          <p:nvSpPr>
            <p:cNvPr id="847877" name="Line 5"/>
            <p:cNvSpPr>
              <a:spLocks noChangeShapeType="1"/>
            </p:cNvSpPr>
            <p:nvPr/>
          </p:nvSpPr>
          <p:spPr bwMode="auto">
            <a:xfrm>
              <a:off x="381" y="2904"/>
              <a:ext cx="0" cy="110"/>
            </a:xfrm>
            <a:prstGeom prst="line">
              <a:avLst/>
            </a:prstGeom>
            <a:noFill/>
            <a:ln w="15875">
              <a:solidFill>
                <a:schemeClr val="bg2"/>
              </a:solidFill>
              <a:round/>
              <a:headEnd/>
              <a:tailEnd/>
            </a:ln>
            <a:effectLst/>
          </p:spPr>
          <p:txBody>
            <a:bodyPr wrap="none" anchor="ctr"/>
            <a:lstStyle/>
            <a:p>
              <a:endParaRPr lang="en-US"/>
            </a:p>
          </p:txBody>
        </p:sp>
        <p:sp>
          <p:nvSpPr>
            <p:cNvPr id="847878" name="Line 6"/>
            <p:cNvSpPr>
              <a:spLocks noChangeShapeType="1"/>
            </p:cNvSpPr>
            <p:nvPr/>
          </p:nvSpPr>
          <p:spPr bwMode="auto">
            <a:xfrm>
              <a:off x="527" y="2904"/>
              <a:ext cx="0" cy="110"/>
            </a:xfrm>
            <a:prstGeom prst="line">
              <a:avLst/>
            </a:prstGeom>
            <a:noFill/>
            <a:ln w="15875">
              <a:solidFill>
                <a:schemeClr val="bg2"/>
              </a:solidFill>
              <a:round/>
              <a:headEnd/>
              <a:tailEnd/>
            </a:ln>
            <a:effectLst/>
          </p:spPr>
          <p:txBody>
            <a:bodyPr wrap="none" anchor="ctr"/>
            <a:lstStyle/>
            <a:p>
              <a:endParaRPr lang="en-US"/>
            </a:p>
          </p:txBody>
        </p:sp>
        <p:sp>
          <p:nvSpPr>
            <p:cNvPr id="847879" name="Line 7"/>
            <p:cNvSpPr>
              <a:spLocks noChangeShapeType="1"/>
            </p:cNvSpPr>
            <p:nvPr/>
          </p:nvSpPr>
          <p:spPr bwMode="auto">
            <a:xfrm>
              <a:off x="385" y="2904"/>
              <a:ext cx="138" cy="110"/>
            </a:xfrm>
            <a:prstGeom prst="line">
              <a:avLst/>
            </a:prstGeom>
            <a:noFill/>
            <a:ln w="15875">
              <a:solidFill>
                <a:schemeClr val="bg2"/>
              </a:solidFill>
              <a:round/>
              <a:headEnd/>
              <a:tailEnd/>
            </a:ln>
            <a:effectLst/>
          </p:spPr>
          <p:txBody>
            <a:bodyPr wrap="none" anchor="ctr"/>
            <a:lstStyle/>
            <a:p>
              <a:endParaRPr lang="en-US"/>
            </a:p>
          </p:txBody>
        </p:sp>
        <p:sp>
          <p:nvSpPr>
            <p:cNvPr id="847880" name="Line 8"/>
            <p:cNvSpPr>
              <a:spLocks noChangeShapeType="1"/>
            </p:cNvSpPr>
            <p:nvPr/>
          </p:nvSpPr>
          <p:spPr bwMode="auto">
            <a:xfrm flipH="1">
              <a:off x="377" y="2904"/>
              <a:ext cx="154" cy="110"/>
            </a:xfrm>
            <a:prstGeom prst="line">
              <a:avLst/>
            </a:prstGeom>
            <a:noFill/>
            <a:ln w="15875">
              <a:solidFill>
                <a:schemeClr val="bg2"/>
              </a:solid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C97E01AE-22F3-47E8-811A-1C6E33C8612A}" type="slidenum">
              <a:rPr lang="en-US"/>
              <a:pPr/>
              <a:t>79</a:t>
            </a:fld>
            <a:endParaRPr lang="en-CA"/>
          </a:p>
        </p:txBody>
      </p:sp>
      <p:sp>
        <p:nvSpPr>
          <p:cNvPr id="845826" name="Rectangle 2"/>
          <p:cNvSpPr>
            <a:spLocks noGrp="1" noChangeArrowheads="1"/>
          </p:cNvSpPr>
          <p:nvPr>
            <p:ph type="title"/>
          </p:nvPr>
        </p:nvSpPr>
        <p:spPr/>
        <p:txBody>
          <a:bodyPr/>
          <a:lstStyle/>
          <a:p>
            <a:r>
              <a:rPr lang="en-US" sz="3200"/>
              <a:t>Binary Relational Operations: EQUIJOIN</a:t>
            </a:r>
          </a:p>
        </p:txBody>
      </p:sp>
      <p:sp>
        <p:nvSpPr>
          <p:cNvPr id="845827" name="Rectangle 3"/>
          <p:cNvSpPr>
            <a:spLocks noGrp="1" noChangeArrowheads="1"/>
          </p:cNvSpPr>
          <p:nvPr>
            <p:ph type="body" idx="1"/>
          </p:nvPr>
        </p:nvSpPr>
        <p:spPr/>
        <p:txBody>
          <a:bodyPr/>
          <a:lstStyle/>
          <a:p>
            <a:pPr>
              <a:lnSpc>
                <a:spcPct val="90000"/>
              </a:lnSpc>
            </a:pPr>
            <a:r>
              <a:rPr lang="en-US"/>
              <a:t>EQUIJOIN Operation</a:t>
            </a:r>
          </a:p>
          <a:p>
            <a:pPr>
              <a:lnSpc>
                <a:spcPct val="90000"/>
              </a:lnSpc>
            </a:pPr>
            <a:r>
              <a:rPr lang="en-US"/>
              <a:t>The most common use of join involves join conditions with </a:t>
            </a:r>
            <a:r>
              <a:rPr lang="en-US" i="1"/>
              <a:t>equality comparisons</a:t>
            </a:r>
            <a:r>
              <a:rPr lang="en-US"/>
              <a:t> only</a:t>
            </a:r>
          </a:p>
          <a:p>
            <a:pPr>
              <a:lnSpc>
                <a:spcPct val="90000"/>
              </a:lnSpc>
            </a:pPr>
            <a:r>
              <a:rPr lang="en-US"/>
              <a:t>Such a join, where the only comparison operator used is =, is called an EQUIJOIN.</a:t>
            </a:r>
          </a:p>
          <a:p>
            <a:pPr lvl="1">
              <a:lnSpc>
                <a:spcPct val="90000"/>
              </a:lnSpc>
            </a:pPr>
            <a:r>
              <a:rPr lang="en-US"/>
              <a:t>In the result of an EQUIJOIN we always have one or more pairs of attributes (whose names need not be  identical) that have identical values in every tuple. </a:t>
            </a:r>
          </a:p>
          <a:p>
            <a:pPr lvl="1">
              <a:lnSpc>
                <a:spcPct val="90000"/>
              </a:lnSpc>
            </a:pPr>
            <a:r>
              <a:rPr lang="en-US"/>
              <a:t>The JOIN seen in the previous example was an EQUIJOIN.</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EBC79FC5-2262-429E-A189-FDD6DAADB065}" type="slidenum">
              <a:rPr lang="en-US"/>
              <a:pPr/>
              <a:t>8</a:t>
            </a:fld>
            <a:endParaRPr lang="en-CA"/>
          </a:p>
        </p:txBody>
      </p:sp>
      <p:sp>
        <p:nvSpPr>
          <p:cNvPr id="675844" name="Rectangle 4"/>
          <p:cNvSpPr>
            <a:spLocks noGrp="1" noChangeArrowheads="1"/>
          </p:cNvSpPr>
          <p:nvPr>
            <p:ph type="title"/>
          </p:nvPr>
        </p:nvSpPr>
        <p:spPr/>
        <p:txBody>
          <a:bodyPr/>
          <a:lstStyle/>
          <a:p>
            <a:r>
              <a:rPr lang="en-US"/>
              <a:t>Formal Definitions - Schema</a:t>
            </a:r>
          </a:p>
        </p:txBody>
      </p:sp>
      <p:sp>
        <p:nvSpPr>
          <p:cNvPr id="675845" name="Rectangle 5"/>
          <p:cNvSpPr>
            <a:spLocks noGrp="1" noChangeArrowheads="1"/>
          </p:cNvSpPr>
          <p:nvPr>
            <p:ph type="body" idx="1"/>
          </p:nvPr>
        </p:nvSpPr>
        <p:spPr/>
        <p:txBody>
          <a:bodyPr/>
          <a:lstStyle/>
          <a:p>
            <a:r>
              <a:rPr lang="en-US" sz="2400"/>
              <a:t>The </a:t>
            </a:r>
            <a:r>
              <a:rPr lang="en-US" sz="2400" b="1"/>
              <a:t>Schema</a:t>
            </a:r>
            <a:r>
              <a:rPr lang="en-US" sz="2400"/>
              <a:t> (or description) of a Relation:</a:t>
            </a:r>
          </a:p>
          <a:p>
            <a:pPr lvl="1"/>
            <a:r>
              <a:rPr lang="en-US" sz="2200"/>
              <a:t>Denoted by R(A1, A2, .....An)</a:t>
            </a:r>
          </a:p>
          <a:p>
            <a:pPr lvl="1"/>
            <a:r>
              <a:rPr lang="en-US" sz="2200"/>
              <a:t>R is the </a:t>
            </a:r>
            <a:r>
              <a:rPr lang="en-US" sz="2200" b="1"/>
              <a:t>name</a:t>
            </a:r>
            <a:r>
              <a:rPr lang="en-US" sz="2200"/>
              <a:t> of the relation</a:t>
            </a:r>
          </a:p>
          <a:p>
            <a:pPr lvl="1"/>
            <a:r>
              <a:rPr lang="en-US" sz="2200"/>
              <a:t>The </a:t>
            </a:r>
            <a:r>
              <a:rPr lang="en-US" sz="2200" b="1"/>
              <a:t>attributes</a:t>
            </a:r>
            <a:r>
              <a:rPr lang="en-US" sz="2200"/>
              <a:t> of the relation are A1, A2, ..., An</a:t>
            </a:r>
          </a:p>
          <a:p>
            <a:r>
              <a:rPr lang="en-US" sz="2400"/>
              <a:t>Example:</a:t>
            </a:r>
          </a:p>
          <a:p>
            <a:pPr>
              <a:buFont typeface="Wingdings" pitchFamily="2" charset="2"/>
              <a:buNone/>
            </a:pPr>
            <a:r>
              <a:rPr lang="en-US" sz="2400"/>
              <a:t>	CUSTOMER (Cust-id, Cust-name, Address, Phone#)</a:t>
            </a:r>
          </a:p>
          <a:p>
            <a:pPr lvl="1"/>
            <a:r>
              <a:rPr lang="en-US" sz="2200"/>
              <a:t>CUSTOMER is the relation name</a:t>
            </a:r>
          </a:p>
          <a:p>
            <a:pPr lvl="1"/>
            <a:r>
              <a:rPr lang="en-US" sz="2200"/>
              <a:t>Defined over the four attributes: Cust-id, Cust-name, Address, Phone#</a:t>
            </a:r>
          </a:p>
          <a:p>
            <a:r>
              <a:rPr lang="en-US" sz="2400"/>
              <a:t>Each attribute has a </a:t>
            </a:r>
            <a:r>
              <a:rPr lang="en-US" sz="2400" b="1"/>
              <a:t>domain</a:t>
            </a:r>
            <a:r>
              <a:rPr lang="en-US" sz="2400"/>
              <a:t> or a set of valid values. </a:t>
            </a:r>
          </a:p>
          <a:p>
            <a:pPr lvl="1"/>
            <a:r>
              <a:rPr lang="en-US" sz="2200"/>
              <a:t>For example, the domain of Cust-id is 6 digit numbers.</a:t>
            </a:r>
          </a:p>
        </p:txBody>
      </p:sp>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E463605D-F89B-4004-8C45-60B2C82778BA}" type="slidenum">
              <a:rPr lang="en-US"/>
              <a:pPr/>
              <a:t>80</a:t>
            </a:fld>
            <a:endParaRPr lang="en-CA"/>
          </a:p>
        </p:txBody>
      </p:sp>
      <p:sp>
        <p:nvSpPr>
          <p:cNvPr id="787465" name="Rectangle 9"/>
          <p:cNvSpPr>
            <a:spLocks noGrp="1" noChangeArrowheads="1"/>
          </p:cNvSpPr>
          <p:nvPr>
            <p:ph type="title"/>
          </p:nvPr>
        </p:nvSpPr>
        <p:spPr/>
        <p:txBody>
          <a:bodyPr/>
          <a:lstStyle/>
          <a:p>
            <a:r>
              <a:rPr lang="en-US" sz="3200"/>
              <a:t>Binary Relational Operations: </a:t>
            </a:r>
            <a:br>
              <a:rPr lang="en-US" sz="3200"/>
            </a:br>
            <a:r>
              <a:rPr lang="en-US" sz="3200"/>
              <a:t>NATURAL JOIN Operation</a:t>
            </a:r>
          </a:p>
        </p:txBody>
      </p:sp>
      <p:sp>
        <p:nvSpPr>
          <p:cNvPr id="787466" name="Rectangle 10"/>
          <p:cNvSpPr>
            <a:spLocks noGrp="1" noChangeArrowheads="1"/>
          </p:cNvSpPr>
          <p:nvPr>
            <p:ph type="body" idx="1"/>
          </p:nvPr>
        </p:nvSpPr>
        <p:spPr/>
        <p:txBody>
          <a:bodyPr/>
          <a:lstStyle/>
          <a:p>
            <a:r>
              <a:rPr lang="en-US" sz="2400"/>
              <a:t>NATURAL JOIN Operation </a:t>
            </a:r>
          </a:p>
          <a:p>
            <a:pPr lvl="1"/>
            <a:r>
              <a:rPr lang="en-US" sz="2200"/>
              <a:t>Another variation of JOIN called NATURAL JOIN — denoted by * — was created to get rid of the second (superfluous) attribute in an EQUIJOIN condition.</a:t>
            </a:r>
          </a:p>
          <a:p>
            <a:pPr lvl="2"/>
            <a:r>
              <a:rPr lang="en-US" sz="2000"/>
              <a:t>because one of each pair of attributes with identical values is superfluous</a:t>
            </a:r>
          </a:p>
          <a:p>
            <a:pPr lvl="1"/>
            <a:r>
              <a:rPr lang="en-US" sz="2200"/>
              <a:t>The standard definition of natural join requires that the two join attributes, or each pair of corresponding join attributes, </a:t>
            </a:r>
            <a:r>
              <a:rPr lang="en-US" sz="2200" i="1"/>
              <a:t>have the same name</a:t>
            </a:r>
            <a:r>
              <a:rPr lang="en-US" sz="2200"/>
              <a:t> in both relations</a:t>
            </a:r>
          </a:p>
          <a:p>
            <a:pPr lvl="1"/>
            <a:r>
              <a:rPr lang="en-US" sz="2200"/>
              <a:t>If this is not the case, a renaming operation is applied first.	                    	</a:t>
            </a:r>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BB0FB0D0-A53D-453E-ABBC-DF1147454652}" type="slidenum">
              <a:rPr lang="en-US"/>
              <a:pPr/>
              <a:t>81</a:t>
            </a:fld>
            <a:endParaRPr lang="en-CA"/>
          </a:p>
        </p:txBody>
      </p:sp>
      <p:sp>
        <p:nvSpPr>
          <p:cNvPr id="718853" name="Rectangle 5"/>
          <p:cNvSpPr>
            <a:spLocks noGrp="1" noChangeArrowheads="1"/>
          </p:cNvSpPr>
          <p:nvPr>
            <p:ph type="title"/>
          </p:nvPr>
        </p:nvSpPr>
        <p:spPr/>
        <p:txBody>
          <a:bodyPr/>
          <a:lstStyle/>
          <a:p>
            <a:r>
              <a:rPr lang="en-US"/>
              <a:t>Binary Relational Operations </a:t>
            </a:r>
            <a:r>
              <a:rPr lang="en-US" sz="3200"/>
              <a:t>NATURAL JOIN </a:t>
            </a:r>
            <a:r>
              <a:rPr lang="en-US"/>
              <a:t>(contd.)</a:t>
            </a:r>
          </a:p>
        </p:txBody>
      </p:sp>
      <p:sp>
        <p:nvSpPr>
          <p:cNvPr id="718854" name="Rectangle 6"/>
          <p:cNvSpPr>
            <a:spLocks noGrp="1" noChangeArrowheads="1"/>
          </p:cNvSpPr>
          <p:nvPr>
            <p:ph type="body" idx="1"/>
          </p:nvPr>
        </p:nvSpPr>
        <p:spPr>
          <a:xfrm>
            <a:off x="239713" y="1600200"/>
            <a:ext cx="8294687" cy="4495800"/>
          </a:xfrm>
        </p:spPr>
        <p:txBody>
          <a:bodyPr/>
          <a:lstStyle/>
          <a:p>
            <a:pPr>
              <a:lnSpc>
                <a:spcPct val="90000"/>
              </a:lnSpc>
            </a:pPr>
            <a:r>
              <a:rPr lang="en-US" sz="2000"/>
              <a:t>Example: To apply a natural join on the DNUMBER attributes of DEPARTMENT and DEPT_LOCATIONS, it is sufficient to write:  </a:t>
            </a:r>
          </a:p>
          <a:p>
            <a:pPr lvl="1">
              <a:lnSpc>
                <a:spcPct val="90000"/>
              </a:lnSpc>
            </a:pPr>
            <a:r>
              <a:rPr lang="en-US" sz="1900"/>
              <a:t>DEPT_LOCS </a:t>
            </a:r>
            <a:r>
              <a:rPr lang="en-US" sz="1900">
                <a:sym typeface="Symbol" pitchFamily="1" charset="2"/>
              </a:rPr>
              <a:t></a:t>
            </a:r>
            <a:r>
              <a:rPr lang="en-US" sz="1900"/>
              <a:t> DEPARTMENT * DEPT_LOCATIONS</a:t>
            </a:r>
          </a:p>
          <a:p>
            <a:pPr>
              <a:lnSpc>
                <a:spcPct val="90000"/>
              </a:lnSpc>
            </a:pPr>
            <a:r>
              <a:rPr lang="en-US" sz="2000"/>
              <a:t>Only attribute with the same name is DNUMBER</a:t>
            </a:r>
          </a:p>
          <a:p>
            <a:pPr>
              <a:lnSpc>
                <a:spcPct val="90000"/>
              </a:lnSpc>
            </a:pPr>
            <a:r>
              <a:rPr lang="en-US" sz="2000"/>
              <a:t>An implicit join condition is created based on this attribute:</a:t>
            </a:r>
          </a:p>
          <a:p>
            <a:pPr lvl="1">
              <a:lnSpc>
                <a:spcPct val="90000"/>
              </a:lnSpc>
              <a:buFont typeface="Wingdings" pitchFamily="2" charset="2"/>
              <a:buNone/>
            </a:pPr>
            <a:r>
              <a:rPr lang="en-US" sz="2000"/>
              <a:t>DEPARTMENT.DNUMBER=DEPT_LOCATIONS.DNUMBER</a:t>
            </a:r>
          </a:p>
          <a:p>
            <a:pPr lvl="1">
              <a:lnSpc>
                <a:spcPct val="90000"/>
              </a:lnSpc>
            </a:pPr>
            <a:endParaRPr lang="en-US" sz="2000"/>
          </a:p>
          <a:p>
            <a:pPr>
              <a:lnSpc>
                <a:spcPct val="90000"/>
              </a:lnSpc>
            </a:pPr>
            <a:r>
              <a:rPr lang="en-US" sz="2000"/>
              <a:t>Another example: Q </a:t>
            </a:r>
            <a:r>
              <a:rPr lang="en-US" sz="2000">
                <a:sym typeface="Symbol" pitchFamily="1" charset="2"/>
              </a:rPr>
              <a:t></a:t>
            </a:r>
            <a:r>
              <a:rPr lang="en-US" sz="2000"/>
              <a:t> R(A,B,C,D) * S(C,D,E)</a:t>
            </a:r>
          </a:p>
          <a:p>
            <a:pPr lvl="1">
              <a:lnSpc>
                <a:spcPct val="90000"/>
              </a:lnSpc>
            </a:pPr>
            <a:r>
              <a:rPr lang="en-US" sz="2000"/>
              <a:t>The implicit join condition includes </a:t>
            </a:r>
            <a:r>
              <a:rPr lang="en-US" sz="2000" i="1"/>
              <a:t>each pair</a:t>
            </a:r>
            <a:r>
              <a:rPr lang="en-US" sz="2000"/>
              <a:t> of attributes with the same name, “AND”ed together:</a:t>
            </a:r>
          </a:p>
          <a:p>
            <a:pPr lvl="2">
              <a:lnSpc>
                <a:spcPct val="90000"/>
              </a:lnSpc>
            </a:pPr>
            <a:r>
              <a:rPr lang="en-US" sz="1800"/>
              <a:t>R.C=S.C AND R.D.S.D</a:t>
            </a:r>
          </a:p>
          <a:p>
            <a:pPr lvl="1">
              <a:lnSpc>
                <a:spcPct val="90000"/>
              </a:lnSpc>
            </a:pPr>
            <a:r>
              <a:rPr lang="en-US" sz="2000"/>
              <a:t>Result keeps only one attribute of each such pair:</a:t>
            </a:r>
          </a:p>
          <a:p>
            <a:pPr lvl="2">
              <a:lnSpc>
                <a:spcPct val="90000"/>
              </a:lnSpc>
            </a:pPr>
            <a:r>
              <a:rPr lang="en-US" sz="1800"/>
              <a:t>Q(A,B,C,D,E)</a:t>
            </a:r>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6- </a:t>
            </a:r>
            <a:fld id="{7FDEDA69-BA96-4449-979D-74DA0EBF0B8C}" type="slidenum">
              <a:rPr lang="en-US"/>
              <a:pPr/>
              <a:t>82</a:t>
            </a:fld>
            <a:endParaRPr lang="en-CA"/>
          </a:p>
        </p:txBody>
      </p:sp>
      <p:sp>
        <p:nvSpPr>
          <p:cNvPr id="849922" name="Rectangle 2"/>
          <p:cNvSpPr>
            <a:spLocks noGrp="1" noChangeArrowheads="1"/>
          </p:cNvSpPr>
          <p:nvPr>
            <p:ph type="title"/>
          </p:nvPr>
        </p:nvSpPr>
        <p:spPr>
          <a:noFill/>
          <a:ln/>
        </p:spPr>
        <p:txBody>
          <a:bodyPr/>
          <a:lstStyle/>
          <a:p>
            <a:r>
              <a:rPr lang="en-US" sz="3200"/>
              <a:t>Example of NATURAL JOIN operation</a:t>
            </a:r>
          </a:p>
        </p:txBody>
      </p:sp>
      <p:sp>
        <p:nvSpPr>
          <p:cNvPr id="849923" name="Rectangle 3"/>
          <p:cNvSpPr>
            <a:spLocks noChangeArrowheads="1"/>
          </p:cNvSpPr>
          <p:nvPr/>
        </p:nvSpPr>
        <p:spPr bwMode="auto">
          <a:xfrm>
            <a:off x="1833563" y="1309688"/>
            <a:ext cx="9144000" cy="0"/>
          </a:xfrm>
          <a:prstGeom prst="rect">
            <a:avLst/>
          </a:prstGeom>
          <a:noFill/>
          <a:ln w="9525">
            <a:noFill/>
            <a:miter lim="800000"/>
            <a:headEnd/>
            <a:tailEnd/>
          </a:ln>
          <a:effectLst/>
        </p:spPr>
        <p:txBody>
          <a:bodyPr>
            <a:spAutoFit/>
          </a:bodyPr>
          <a:lstStyle/>
          <a:p>
            <a:endParaRPr lang="en-US"/>
          </a:p>
        </p:txBody>
      </p:sp>
      <p:pic>
        <p:nvPicPr>
          <p:cNvPr id="849925" name="Picture 5" descr="fig06_07"/>
          <p:cNvPicPr>
            <a:picLocks noChangeAspect="1" noChangeArrowheads="1"/>
          </p:cNvPicPr>
          <p:nvPr/>
        </p:nvPicPr>
        <p:blipFill>
          <a:blip r:embed="rId3"/>
          <a:srcRect/>
          <a:stretch>
            <a:fillRect/>
          </a:stretch>
        </p:blipFill>
        <p:spPr bwMode="auto">
          <a:xfrm>
            <a:off x="1066800" y="1598613"/>
            <a:ext cx="7086600" cy="4802187"/>
          </a:xfrm>
          <a:prstGeom prst="rect">
            <a:avLst/>
          </a:prstGeom>
          <a:noFill/>
        </p:spPr>
      </p:pic>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r>
              <a:rPr lang="en-US"/>
              <a:t>Slide 6- </a:t>
            </a:r>
            <a:fld id="{71DB5768-2D21-4797-BCE3-F07CEB8BEAE2}" type="slidenum">
              <a:rPr lang="en-US"/>
              <a:pPr/>
              <a:t>83</a:t>
            </a:fld>
            <a:endParaRPr lang="en-CA"/>
          </a:p>
        </p:txBody>
      </p:sp>
      <p:sp>
        <p:nvSpPr>
          <p:cNvPr id="720910" name="Rectangle 14"/>
          <p:cNvSpPr>
            <a:spLocks noGrp="1" noChangeArrowheads="1"/>
          </p:cNvSpPr>
          <p:nvPr>
            <p:ph type="title"/>
          </p:nvPr>
        </p:nvSpPr>
        <p:spPr/>
        <p:txBody>
          <a:bodyPr/>
          <a:lstStyle/>
          <a:p>
            <a:r>
              <a:rPr lang="en-US" sz="3200"/>
              <a:t>Complete Set of Relational Operations</a:t>
            </a:r>
          </a:p>
        </p:txBody>
      </p:sp>
      <p:sp>
        <p:nvSpPr>
          <p:cNvPr id="720911" name="Rectangle 15"/>
          <p:cNvSpPr>
            <a:spLocks noGrp="1" noChangeArrowheads="1"/>
          </p:cNvSpPr>
          <p:nvPr>
            <p:ph type="body" idx="1"/>
          </p:nvPr>
        </p:nvSpPr>
        <p:spPr/>
        <p:txBody>
          <a:bodyPr/>
          <a:lstStyle/>
          <a:p>
            <a:r>
              <a:rPr lang="en-US"/>
              <a:t>The set of operations including SELECT </a:t>
            </a:r>
            <a:r>
              <a:rPr lang="en-US">
                <a:latin typeface="Symbol" pitchFamily="1" charset="2"/>
              </a:rPr>
              <a:t></a:t>
            </a:r>
            <a:r>
              <a:rPr lang="en-US"/>
              <a:t>, PROJECT </a:t>
            </a:r>
            <a:r>
              <a:rPr lang="en-US">
                <a:latin typeface="Symbol" pitchFamily="1" charset="2"/>
              </a:rPr>
              <a:t></a:t>
            </a:r>
            <a:r>
              <a:rPr lang="en-US"/>
              <a:t> , UNION </a:t>
            </a:r>
            <a:r>
              <a:rPr lang="en-US">
                <a:latin typeface="Symbol" pitchFamily="1" charset="2"/>
              </a:rPr>
              <a:t></a:t>
            </a:r>
            <a:r>
              <a:rPr lang="en-US"/>
              <a:t>, DIFFERENCE </a:t>
            </a:r>
            <a:r>
              <a:rPr lang="en-US">
                <a:latin typeface="Symbol" pitchFamily="1" charset="2"/>
              </a:rPr>
              <a:t>-</a:t>
            </a:r>
            <a:r>
              <a:rPr lang="en-US"/>
              <a:t> , RENAME </a:t>
            </a:r>
            <a:r>
              <a:rPr lang="en-US">
                <a:sym typeface="Symbol" pitchFamily="1" charset="2"/>
              </a:rPr>
              <a:t></a:t>
            </a:r>
            <a:r>
              <a:rPr lang="en-US"/>
              <a:t>, and CARTESIAN PRODUCT X is called a </a:t>
            </a:r>
            <a:r>
              <a:rPr lang="en-US" i="1"/>
              <a:t>complete set</a:t>
            </a:r>
            <a:r>
              <a:rPr lang="en-US"/>
              <a:t> because any other relational algebra expression can be expressed by a combination of these five operations.</a:t>
            </a:r>
          </a:p>
          <a:p>
            <a:r>
              <a:rPr lang="en-US"/>
              <a:t>For example: </a:t>
            </a:r>
          </a:p>
          <a:p>
            <a:pPr lvl="1"/>
            <a:r>
              <a:rPr lang="en-US"/>
              <a:t>R </a:t>
            </a:r>
            <a:r>
              <a:rPr lang="en-US">
                <a:latin typeface="Symbol" pitchFamily="1" charset="2"/>
              </a:rPr>
              <a:t></a:t>
            </a:r>
            <a:r>
              <a:rPr lang="en-US"/>
              <a:t> S = (R </a:t>
            </a:r>
            <a:r>
              <a:rPr lang="en-US">
                <a:latin typeface="Symbol" pitchFamily="1" charset="2"/>
              </a:rPr>
              <a:t></a:t>
            </a:r>
            <a:r>
              <a:rPr lang="en-US"/>
              <a:t> S ) – ((R </a:t>
            </a:r>
            <a:r>
              <a:rPr lang="en-US">
                <a:latin typeface="Symbol" pitchFamily="1" charset="2"/>
              </a:rPr>
              <a:t>-</a:t>
            </a:r>
            <a:r>
              <a:rPr lang="en-US"/>
              <a:t> S) </a:t>
            </a:r>
            <a:r>
              <a:rPr lang="en-US">
                <a:latin typeface="Symbol" pitchFamily="1" charset="2"/>
              </a:rPr>
              <a:t></a:t>
            </a:r>
            <a:r>
              <a:rPr lang="en-US"/>
              <a:t> (S </a:t>
            </a:r>
            <a:r>
              <a:rPr lang="en-US">
                <a:latin typeface="Symbol" pitchFamily="1" charset="2"/>
              </a:rPr>
              <a:t>-</a:t>
            </a:r>
            <a:r>
              <a:rPr lang="en-US"/>
              <a:t> R))</a:t>
            </a:r>
          </a:p>
          <a:p>
            <a:pPr lvl="1"/>
            <a:r>
              <a:rPr lang="en-US"/>
              <a:t>R       </a:t>
            </a:r>
            <a:r>
              <a:rPr lang="en-US" baseline="-25000"/>
              <a:t>&lt;join condition&gt;</a:t>
            </a:r>
            <a:r>
              <a:rPr lang="en-US"/>
              <a:t>S = </a:t>
            </a:r>
            <a:r>
              <a:rPr lang="en-US">
                <a:latin typeface="Symbol" pitchFamily="1" charset="2"/>
              </a:rPr>
              <a:t></a:t>
            </a:r>
            <a:r>
              <a:rPr lang="en-US"/>
              <a:t> </a:t>
            </a:r>
            <a:r>
              <a:rPr lang="en-US" baseline="-25000"/>
              <a:t>&lt;join condition&gt;</a:t>
            </a:r>
            <a:r>
              <a:rPr lang="en-US"/>
              <a:t> (R X S)</a:t>
            </a:r>
          </a:p>
        </p:txBody>
      </p:sp>
      <p:grpSp>
        <p:nvGrpSpPr>
          <p:cNvPr id="2" name="Group 9"/>
          <p:cNvGrpSpPr>
            <a:grpSpLocks/>
          </p:cNvGrpSpPr>
          <p:nvPr/>
        </p:nvGrpSpPr>
        <p:grpSpPr bwMode="auto">
          <a:xfrm>
            <a:off x="1417638" y="5410200"/>
            <a:ext cx="487362" cy="174625"/>
            <a:chOff x="377" y="2904"/>
            <a:chExt cx="154" cy="110"/>
          </a:xfrm>
        </p:grpSpPr>
        <p:sp>
          <p:nvSpPr>
            <p:cNvPr id="720906" name="Line 10"/>
            <p:cNvSpPr>
              <a:spLocks noChangeShapeType="1"/>
            </p:cNvSpPr>
            <p:nvPr/>
          </p:nvSpPr>
          <p:spPr bwMode="auto">
            <a:xfrm>
              <a:off x="381" y="2904"/>
              <a:ext cx="0" cy="110"/>
            </a:xfrm>
            <a:prstGeom prst="line">
              <a:avLst/>
            </a:prstGeom>
            <a:noFill/>
            <a:ln w="22225">
              <a:solidFill>
                <a:schemeClr val="bg2"/>
              </a:solidFill>
              <a:round/>
              <a:headEnd/>
              <a:tailEnd/>
            </a:ln>
            <a:effectLst/>
          </p:spPr>
          <p:txBody>
            <a:bodyPr wrap="none" anchor="ctr"/>
            <a:lstStyle/>
            <a:p>
              <a:endParaRPr lang="en-US"/>
            </a:p>
          </p:txBody>
        </p:sp>
        <p:sp>
          <p:nvSpPr>
            <p:cNvPr id="720907" name="Line 11"/>
            <p:cNvSpPr>
              <a:spLocks noChangeShapeType="1"/>
            </p:cNvSpPr>
            <p:nvPr/>
          </p:nvSpPr>
          <p:spPr bwMode="auto">
            <a:xfrm>
              <a:off x="527" y="2904"/>
              <a:ext cx="0" cy="110"/>
            </a:xfrm>
            <a:prstGeom prst="line">
              <a:avLst/>
            </a:prstGeom>
            <a:noFill/>
            <a:ln w="22225">
              <a:solidFill>
                <a:schemeClr val="bg2"/>
              </a:solidFill>
              <a:round/>
              <a:headEnd/>
              <a:tailEnd/>
            </a:ln>
            <a:effectLst/>
          </p:spPr>
          <p:txBody>
            <a:bodyPr wrap="none" anchor="ctr"/>
            <a:lstStyle/>
            <a:p>
              <a:endParaRPr lang="en-US"/>
            </a:p>
          </p:txBody>
        </p:sp>
        <p:sp>
          <p:nvSpPr>
            <p:cNvPr id="720908" name="Line 12"/>
            <p:cNvSpPr>
              <a:spLocks noChangeShapeType="1"/>
            </p:cNvSpPr>
            <p:nvPr/>
          </p:nvSpPr>
          <p:spPr bwMode="auto">
            <a:xfrm>
              <a:off x="385" y="2904"/>
              <a:ext cx="138" cy="110"/>
            </a:xfrm>
            <a:prstGeom prst="line">
              <a:avLst/>
            </a:prstGeom>
            <a:noFill/>
            <a:ln w="22225">
              <a:solidFill>
                <a:schemeClr val="bg2"/>
              </a:solidFill>
              <a:round/>
              <a:headEnd/>
              <a:tailEnd/>
            </a:ln>
            <a:effectLst/>
          </p:spPr>
          <p:txBody>
            <a:bodyPr wrap="none" anchor="ctr"/>
            <a:lstStyle/>
            <a:p>
              <a:endParaRPr lang="en-US"/>
            </a:p>
          </p:txBody>
        </p:sp>
        <p:sp>
          <p:nvSpPr>
            <p:cNvPr id="720909" name="Line 13"/>
            <p:cNvSpPr>
              <a:spLocks noChangeShapeType="1"/>
            </p:cNvSpPr>
            <p:nvPr/>
          </p:nvSpPr>
          <p:spPr bwMode="auto">
            <a:xfrm flipH="1">
              <a:off x="377" y="2904"/>
              <a:ext cx="154" cy="110"/>
            </a:xfrm>
            <a:prstGeom prst="line">
              <a:avLst/>
            </a:prstGeom>
            <a:noFill/>
            <a:ln w="22225">
              <a:solidFill>
                <a:schemeClr val="bg2"/>
              </a:solid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r>
              <a:rPr lang="en-US"/>
              <a:t>Slide 6- </a:t>
            </a:r>
            <a:fld id="{E75870B1-98D8-45E5-B0B7-536793A795B0}" type="slidenum">
              <a:rPr lang="en-US"/>
              <a:pPr/>
              <a:t>84</a:t>
            </a:fld>
            <a:endParaRPr lang="en-CA"/>
          </a:p>
        </p:txBody>
      </p:sp>
      <p:sp>
        <p:nvSpPr>
          <p:cNvPr id="722953" name="Rectangle 9"/>
          <p:cNvSpPr>
            <a:spLocks noGrp="1" noChangeArrowheads="1"/>
          </p:cNvSpPr>
          <p:nvPr>
            <p:ph type="title"/>
          </p:nvPr>
        </p:nvSpPr>
        <p:spPr>
          <a:noFill/>
          <a:ln/>
        </p:spPr>
        <p:txBody>
          <a:bodyPr/>
          <a:lstStyle/>
          <a:p>
            <a:r>
              <a:rPr lang="en-US" sz="3200"/>
              <a:t>Binary Relational Operations: DIVISION</a:t>
            </a:r>
          </a:p>
        </p:txBody>
      </p:sp>
      <p:sp>
        <p:nvSpPr>
          <p:cNvPr id="722954" name="Rectangle 10"/>
          <p:cNvSpPr>
            <a:spLocks noGrp="1" noChangeArrowheads="1"/>
          </p:cNvSpPr>
          <p:nvPr>
            <p:ph type="body" idx="1"/>
          </p:nvPr>
        </p:nvSpPr>
        <p:spPr/>
        <p:txBody>
          <a:bodyPr/>
          <a:lstStyle/>
          <a:p>
            <a:pPr>
              <a:lnSpc>
                <a:spcPct val="90000"/>
              </a:lnSpc>
            </a:pPr>
            <a:r>
              <a:rPr lang="en-US" sz="2400"/>
              <a:t>DIVISION Operation</a:t>
            </a:r>
          </a:p>
          <a:p>
            <a:pPr lvl="1">
              <a:lnSpc>
                <a:spcPct val="90000"/>
              </a:lnSpc>
            </a:pPr>
            <a:r>
              <a:rPr lang="en-US" sz="2200"/>
              <a:t>The division operation is applied to two relations </a:t>
            </a:r>
          </a:p>
          <a:p>
            <a:pPr lvl="1">
              <a:lnSpc>
                <a:spcPct val="90000"/>
              </a:lnSpc>
            </a:pPr>
            <a:r>
              <a:rPr lang="en-US" sz="2200"/>
              <a:t>	R(Z) </a:t>
            </a:r>
            <a:r>
              <a:rPr lang="en-US" sz="2200">
                <a:latin typeface="Symbol" pitchFamily="1" charset="2"/>
              </a:rPr>
              <a:t></a:t>
            </a:r>
            <a:r>
              <a:rPr lang="en-US" sz="2200"/>
              <a:t> S(X), where X subset Z. Let Y = Z - X (and hence Z = X </a:t>
            </a:r>
            <a:r>
              <a:rPr lang="en-US" sz="2200">
                <a:latin typeface="Symbol" pitchFamily="1" charset="2"/>
              </a:rPr>
              <a:t></a:t>
            </a:r>
            <a:r>
              <a:rPr lang="en-US" sz="2200"/>
              <a:t> Y); that is, let Y be the set of attributes of R that are not attributes of S. </a:t>
            </a:r>
          </a:p>
          <a:p>
            <a:pPr>
              <a:lnSpc>
                <a:spcPct val="90000"/>
              </a:lnSpc>
            </a:pPr>
            <a:endParaRPr lang="en-US" sz="2400"/>
          </a:p>
          <a:p>
            <a:pPr lvl="1">
              <a:lnSpc>
                <a:spcPct val="90000"/>
              </a:lnSpc>
            </a:pPr>
            <a:r>
              <a:rPr lang="en-US" sz="2200"/>
              <a:t>The result of DIVISION is a relation T(Y) that includes a tuple t if tuples t</a:t>
            </a:r>
            <a:r>
              <a:rPr lang="en-US" sz="2200" baseline="-25000"/>
              <a:t>R</a:t>
            </a:r>
            <a:r>
              <a:rPr lang="en-US" sz="2200"/>
              <a:t> appear in R with t</a:t>
            </a:r>
            <a:r>
              <a:rPr lang="en-US" sz="2200" baseline="-25000"/>
              <a:t>R</a:t>
            </a:r>
            <a:r>
              <a:rPr lang="en-US" sz="2200"/>
              <a:t> [Y] = t, and with</a:t>
            </a:r>
          </a:p>
          <a:p>
            <a:pPr lvl="2">
              <a:lnSpc>
                <a:spcPct val="90000"/>
              </a:lnSpc>
            </a:pPr>
            <a:r>
              <a:rPr lang="en-US" sz="2000"/>
              <a:t>t</a:t>
            </a:r>
            <a:r>
              <a:rPr lang="en-US" sz="2000" baseline="-25000"/>
              <a:t>R</a:t>
            </a:r>
            <a:r>
              <a:rPr lang="en-US" sz="2000"/>
              <a:t> [X] = t</a:t>
            </a:r>
            <a:r>
              <a:rPr lang="en-US" sz="2000" baseline="-25000"/>
              <a:t>s</a:t>
            </a:r>
            <a:r>
              <a:rPr lang="en-US" sz="2000"/>
              <a:t> </a:t>
            </a:r>
            <a:r>
              <a:rPr lang="en-US" sz="2000" i="1"/>
              <a:t>for every tuple</a:t>
            </a:r>
            <a:r>
              <a:rPr lang="en-US" sz="2000"/>
              <a:t> t</a:t>
            </a:r>
            <a:r>
              <a:rPr lang="en-US" sz="2000" baseline="-25000"/>
              <a:t>s</a:t>
            </a:r>
            <a:r>
              <a:rPr lang="en-US" sz="2000"/>
              <a:t> in S. </a:t>
            </a:r>
          </a:p>
          <a:p>
            <a:pPr lvl="1">
              <a:lnSpc>
                <a:spcPct val="90000"/>
              </a:lnSpc>
            </a:pPr>
            <a:endParaRPr lang="en-US" sz="2200"/>
          </a:p>
          <a:p>
            <a:pPr lvl="1">
              <a:lnSpc>
                <a:spcPct val="90000"/>
              </a:lnSpc>
            </a:pPr>
            <a:r>
              <a:rPr lang="en-US" sz="2200"/>
              <a:t>For a tuple t to appear in the result T of the DIVISION, the values in t must appear in R in combination with </a:t>
            </a:r>
            <a:r>
              <a:rPr lang="en-US" sz="2200" i="1"/>
              <a:t>every</a:t>
            </a:r>
            <a:r>
              <a:rPr lang="en-US" sz="2200"/>
              <a:t> tuple in S. 			</a:t>
            </a:r>
          </a:p>
        </p:txBody>
      </p:sp>
      <p:grpSp>
        <p:nvGrpSpPr>
          <p:cNvPr id="2" name="Group 4"/>
          <p:cNvGrpSpPr>
            <a:grpSpLocks/>
          </p:cNvGrpSpPr>
          <p:nvPr/>
        </p:nvGrpSpPr>
        <p:grpSpPr bwMode="auto">
          <a:xfrm>
            <a:off x="598488" y="4610100"/>
            <a:ext cx="244475" cy="174625"/>
            <a:chOff x="377" y="2904"/>
            <a:chExt cx="154" cy="110"/>
          </a:xfrm>
        </p:grpSpPr>
        <p:sp>
          <p:nvSpPr>
            <p:cNvPr id="722949" name="Line 5"/>
            <p:cNvSpPr>
              <a:spLocks noChangeShapeType="1"/>
            </p:cNvSpPr>
            <p:nvPr/>
          </p:nvSpPr>
          <p:spPr bwMode="auto">
            <a:xfrm>
              <a:off x="381" y="2904"/>
              <a:ext cx="0" cy="110"/>
            </a:xfrm>
            <a:prstGeom prst="line">
              <a:avLst/>
            </a:prstGeom>
            <a:noFill/>
            <a:ln w="12700">
              <a:solidFill>
                <a:schemeClr val="tx1"/>
              </a:solidFill>
              <a:round/>
              <a:headEnd/>
              <a:tailEnd/>
            </a:ln>
            <a:effectLst/>
          </p:spPr>
          <p:txBody>
            <a:bodyPr wrap="none" anchor="ctr"/>
            <a:lstStyle/>
            <a:p>
              <a:endParaRPr lang="en-US"/>
            </a:p>
          </p:txBody>
        </p:sp>
        <p:sp>
          <p:nvSpPr>
            <p:cNvPr id="722950" name="Line 6"/>
            <p:cNvSpPr>
              <a:spLocks noChangeShapeType="1"/>
            </p:cNvSpPr>
            <p:nvPr/>
          </p:nvSpPr>
          <p:spPr bwMode="auto">
            <a:xfrm>
              <a:off x="527" y="2904"/>
              <a:ext cx="0" cy="110"/>
            </a:xfrm>
            <a:prstGeom prst="line">
              <a:avLst/>
            </a:prstGeom>
            <a:noFill/>
            <a:ln w="12700">
              <a:solidFill>
                <a:schemeClr val="tx1"/>
              </a:solidFill>
              <a:round/>
              <a:headEnd/>
              <a:tailEnd/>
            </a:ln>
            <a:effectLst/>
          </p:spPr>
          <p:txBody>
            <a:bodyPr wrap="none" anchor="ctr"/>
            <a:lstStyle/>
            <a:p>
              <a:endParaRPr lang="en-US"/>
            </a:p>
          </p:txBody>
        </p:sp>
        <p:sp>
          <p:nvSpPr>
            <p:cNvPr id="722951" name="Line 7"/>
            <p:cNvSpPr>
              <a:spLocks noChangeShapeType="1"/>
            </p:cNvSpPr>
            <p:nvPr/>
          </p:nvSpPr>
          <p:spPr bwMode="auto">
            <a:xfrm>
              <a:off x="385" y="2904"/>
              <a:ext cx="138" cy="110"/>
            </a:xfrm>
            <a:prstGeom prst="line">
              <a:avLst/>
            </a:prstGeom>
            <a:noFill/>
            <a:ln w="12700">
              <a:solidFill>
                <a:schemeClr val="tx1"/>
              </a:solidFill>
              <a:round/>
              <a:headEnd/>
              <a:tailEnd/>
            </a:ln>
            <a:effectLst/>
          </p:spPr>
          <p:txBody>
            <a:bodyPr wrap="none" anchor="ctr"/>
            <a:lstStyle/>
            <a:p>
              <a:endParaRPr lang="en-US"/>
            </a:p>
          </p:txBody>
        </p:sp>
        <p:sp>
          <p:nvSpPr>
            <p:cNvPr id="722952" name="Line 8"/>
            <p:cNvSpPr>
              <a:spLocks noChangeShapeType="1"/>
            </p:cNvSpPr>
            <p:nvPr/>
          </p:nvSpPr>
          <p:spPr bwMode="auto">
            <a:xfrm flipH="1">
              <a:off x="377" y="2904"/>
              <a:ext cx="154" cy="110"/>
            </a:xfrm>
            <a:prstGeom prst="line">
              <a:avLst/>
            </a:prstGeom>
            <a:noFill/>
            <a:ln w="12700">
              <a:solidFill>
                <a:schemeClr val="tx1"/>
              </a:solid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CA6C4263-83D3-4ECD-A779-9CED981E7BFD}" type="slidenum">
              <a:rPr lang="en-US"/>
              <a:pPr/>
              <a:t>85</a:t>
            </a:fld>
            <a:endParaRPr lang="en-CA"/>
          </a:p>
        </p:txBody>
      </p:sp>
      <p:sp>
        <p:nvSpPr>
          <p:cNvPr id="724998" name="Rectangle 6"/>
          <p:cNvSpPr>
            <a:spLocks noGrp="1" noChangeArrowheads="1"/>
          </p:cNvSpPr>
          <p:nvPr>
            <p:ph type="title"/>
          </p:nvPr>
        </p:nvSpPr>
        <p:spPr>
          <a:noFill/>
          <a:ln/>
        </p:spPr>
        <p:txBody>
          <a:bodyPr/>
          <a:lstStyle/>
          <a:p>
            <a:r>
              <a:rPr lang="en-US" sz="3200"/>
              <a:t>Example of DIVISION</a:t>
            </a:r>
          </a:p>
        </p:txBody>
      </p:sp>
      <p:pic>
        <p:nvPicPr>
          <p:cNvPr id="725000" name="Picture 8" descr="fig06_08"/>
          <p:cNvPicPr>
            <a:picLocks noChangeAspect="1" noChangeArrowheads="1"/>
          </p:cNvPicPr>
          <p:nvPr/>
        </p:nvPicPr>
        <p:blipFill>
          <a:blip r:embed="rId3"/>
          <a:srcRect/>
          <a:stretch>
            <a:fillRect/>
          </a:stretch>
        </p:blipFill>
        <p:spPr bwMode="auto">
          <a:xfrm>
            <a:off x="1295400" y="1660525"/>
            <a:ext cx="6400800" cy="4740275"/>
          </a:xfrm>
          <a:prstGeom prst="rect">
            <a:avLst/>
          </a:prstGeom>
          <a:noFill/>
        </p:spPr>
      </p:pic>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r>
              <a:rPr lang="en-US"/>
              <a:t>Slide 6- </a:t>
            </a:r>
            <a:fld id="{D16B8BD9-6A6E-4A6D-ADD3-F4706D234988}" type="slidenum">
              <a:rPr lang="en-US"/>
              <a:pPr/>
              <a:t>86</a:t>
            </a:fld>
            <a:endParaRPr lang="en-CA"/>
          </a:p>
        </p:txBody>
      </p:sp>
      <p:sp>
        <p:nvSpPr>
          <p:cNvPr id="727049" name="Rectangle 9"/>
          <p:cNvSpPr>
            <a:spLocks noGrp="1" noChangeArrowheads="1"/>
          </p:cNvSpPr>
          <p:nvPr>
            <p:ph type="title"/>
          </p:nvPr>
        </p:nvSpPr>
        <p:spPr/>
        <p:txBody>
          <a:bodyPr/>
          <a:lstStyle/>
          <a:p>
            <a:r>
              <a:rPr lang="en-US" sz="3200"/>
              <a:t>Recap of Relational Algebra Operations</a:t>
            </a:r>
          </a:p>
        </p:txBody>
      </p:sp>
      <p:pic>
        <p:nvPicPr>
          <p:cNvPr id="727051" name="Picture 11" descr="tbl06_01"/>
          <p:cNvPicPr>
            <a:picLocks noChangeAspect="1" noChangeArrowheads="1"/>
          </p:cNvPicPr>
          <p:nvPr/>
        </p:nvPicPr>
        <p:blipFill>
          <a:blip r:embed="rId3"/>
          <a:srcRect/>
          <a:stretch>
            <a:fillRect/>
          </a:stretch>
        </p:blipFill>
        <p:spPr bwMode="auto">
          <a:xfrm>
            <a:off x="2057400" y="1600200"/>
            <a:ext cx="4876800" cy="4876800"/>
          </a:xfrm>
          <a:prstGeom prst="rect">
            <a:avLst/>
          </a:prstGeom>
          <a:noFill/>
        </p:spPr>
      </p:pic>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19B527E6-4FCF-4AB4-9786-3F22D48D4047}" type="slidenum">
              <a:rPr lang="en-US"/>
              <a:pPr/>
              <a:t>87</a:t>
            </a:fld>
            <a:endParaRPr lang="en-CA"/>
          </a:p>
        </p:txBody>
      </p:sp>
      <p:sp>
        <p:nvSpPr>
          <p:cNvPr id="729092" name="Rectangle 4"/>
          <p:cNvSpPr>
            <a:spLocks noGrp="1" noChangeArrowheads="1"/>
          </p:cNvSpPr>
          <p:nvPr>
            <p:ph type="title"/>
          </p:nvPr>
        </p:nvSpPr>
        <p:spPr>
          <a:noFill/>
          <a:ln/>
        </p:spPr>
        <p:txBody>
          <a:bodyPr/>
          <a:lstStyle/>
          <a:p>
            <a:r>
              <a:rPr lang="en-US" sz="3200"/>
              <a:t>Additional Relational Operations: Aggregate Functions and Grouping</a:t>
            </a:r>
          </a:p>
        </p:txBody>
      </p:sp>
      <p:sp>
        <p:nvSpPr>
          <p:cNvPr id="729093" name="Rectangle 5"/>
          <p:cNvSpPr>
            <a:spLocks noGrp="1" noChangeArrowheads="1"/>
          </p:cNvSpPr>
          <p:nvPr>
            <p:ph type="body" idx="1"/>
          </p:nvPr>
        </p:nvSpPr>
        <p:spPr/>
        <p:txBody>
          <a:bodyPr/>
          <a:lstStyle/>
          <a:p>
            <a:pPr>
              <a:lnSpc>
                <a:spcPct val="80000"/>
              </a:lnSpc>
            </a:pPr>
            <a:r>
              <a:rPr lang="en-US" sz="2400"/>
              <a:t>A type of request that cannot be expressed in the basic relational algebra is to specify mathematical </a:t>
            </a:r>
            <a:r>
              <a:rPr lang="en-US" sz="2400" b="1"/>
              <a:t>aggregate functions</a:t>
            </a:r>
            <a:r>
              <a:rPr lang="en-US" sz="2400"/>
              <a:t> on collections of values from the database. </a:t>
            </a:r>
          </a:p>
          <a:p>
            <a:pPr>
              <a:lnSpc>
                <a:spcPct val="80000"/>
              </a:lnSpc>
            </a:pPr>
            <a:r>
              <a:rPr lang="en-US" sz="2400"/>
              <a:t>Examples of such functions include retrieving the average or total salary of all employees or the total number of employee tuples.</a:t>
            </a:r>
          </a:p>
          <a:p>
            <a:pPr lvl="1">
              <a:lnSpc>
                <a:spcPct val="80000"/>
              </a:lnSpc>
            </a:pPr>
            <a:r>
              <a:rPr lang="en-US" sz="2200"/>
              <a:t>These functions are used in simple statistical queries that summarize information from the database tuples.</a:t>
            </a:r>
          </a:p>
          <a:p>
            <a:pPr>
              <a:lnSpc>
                <a:spcPct val="80000"/>
              </a:lnSpc>
            </a:pPr>
            <a:r>
              <a:rPr lang="en-US" sz="2400"/>
              <a:t>Common functions applied to collections of numeric values include</a:t>
            </a:r>
          </a:p>
          <a:p>
            <a:pPr lvl="1">
              <a:lnSpc>
                <a:spcPct val="80000"/>
              </a:lnSpc>
            </a:pPr>
            <a:r>
              <a:rPr lang="en-US" sz="2200"/>
              <a:t>SUM, AVERAGE, MAXIMUM, and MINIMUM.</a:t>
            </a:r>
          </a:p>
          <a:p>
            <a:pPr>
              <a:lnSpc>
                <a:spcPct val="80000"/>
              </a:lnSpc>
            </a:pPr>
            <a:r>
              <a:rPr lang="en-US" sz="2400"/>
              <a:t>The COUNT function is used for counting tuples or values.</a:t>
            </a:r>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8E79C252-D4A6-4EA2-8EF3-695E2AAB7EB5}" type="slidenum">
              <a:rPr lang="en-US"/>
              <a:pPr/>
              <a:t>88</a:t>
            </a:fld>
            <a:endParaRPr lang="en-CA"/>
          </a:p>
        </p:txBody>
      </p:sp>
      <p:sp>
        <p:nvSpPr>
          <p:cNvPr id="733188" name="Rectangle 4"/>
          <p:cNvSpPr>
            <a:spLocks noGrp="1" noChangeArrowheads="1"/>
          </p:cNvSpPr>
          <p:nvPr>
            <p:ph type="title"/>
          </p:nvPr>
        </p:nvSpPr>
        <p:spPr/>
        <p:txBody>
          <a:bodyPr/>
          <a:lstStyle/>
          <a:p>
            <a:r>
              <a:rPr lang="en-US"/>
              <a:t>Aggregate Function Operation</a:t>
            </a:r>
          </a:p>
        </p:txBody>
      </p:sp>
      <p:sp>
        <p:nvSpPr>
          <p:cNvPr id="733189" name="Rectangle 5"/>
          <p:cNvSpPr>
            <a:spLocks noGrp="1" noChangeArrowheads="1"/>
          </p:cNvSpPr>
          <p:nvPr>
            <p:ph type="body" idx="1"/>
          </p:nvPr>
        </p:nvSpPr>
        <p:spPr/>
        <p:txBody>
          <a:bodyPr/>
          <a:lstStyle/>
          <a:p>
            <a:r>
              <a:rPr lang="en-US" sz="2400"/>
              <a:t>Use of the Aggregate Functional operation </a:t>
            </a:r>
            <a:r>
              <a:rPr lang="en-US" sz="2400">
                <a:ea typeface="Symbol" pitchFamily="1" charset="2"/>
                <a:cs typeface="Symbol" pitchFamily="1" charset="2"/>
              </a:rPr>
              <a:t>ℱ</a:t>
            </a:r>
            <a:endParaRPr lang="en-US" sz="2400"/>
          </a:p>
          <a:p>
            <a:pPr lvl="1"/>
            <a:r>
              <a:rPr lang="en-US" sz="2200">
                <a:ea typeface="Symbol" pitchFamily="1" charset="2"/>
                <a:cs typeface="Symbol" pitchFamily="1" charset="2"/>
              </a:rPr>
              <a:t>ℱ</a:t>
            </a:r>
            <a:r>
              <a:rPr lang="en-US" sz="2200" baseline="-25000"/>
              <a:t>MAX Salary</a:t>
            </a:r>
            <a:r>
              <a:rPr lang="en-US" sz="2200"/>
              <a:t> (EMPLOYEE) retrieves the maximum salary value from the EMPLOYEE relation</a:t>
            </a:r>
          </a:p>
          <a:p>
            <a:pPr lvl="1"/>
            <a:r>
              <a:rPr lang="en-US" sz="2200">
                <a:ea typeface="Symbol" pitchFamily="1" charset="2"/>
                <a:cs typeface="Symbol" pitchFamily="1" charset="2"/>
              </a:rPr>
              <a:t>ℱ</a:t>
            </a:r>
            <a:r>
              <a:rPr lang="en-US" sz="2200" baseline="-25000"/>
              <a:t>MIN Salary</a:t>
            </a:r>
            <a:r>
              <a:rPr lang="en-US" sz="2200"/>
              <a:t> (EMPLOYEE) retrieves the minimum Salary value from the EMPLOYEE relation</a:t>
            </a:r>
          </a:p>
          <a:p>
            <a:pPr lvl="1"/>
            <a:r>
              <a:rPr lang="en-US" sz="2200">
                <a:ea typeface="Symbol" pitchFamily="1" charset="2"/>
                <a:cs typeface="Symbol" pitchFamily="1" charset="2"/>
              </a:rPr>
              <a:t>ℱ</a:t>
            </a:r>
            <a:r>
              <a:rPr lang="en-US" sz="2200" baseline="-25000"/>
              <a:t>SUM Salary</a:t>
            </a:r>
            <a:r>
              <a:rPr lang="en-US" sz="2200"/>
              <a:t> (EMPLOYEE) retrieves the sum of the Salary from the EMPLOYEE relation</a:t>
            </a:r>
          </a:p>
          <a:p>
            <a:pPr lvl="1"/>
            <a:r>
              <a:rPr lang="en-US" sz="2200"/>
              <a:t> </a:t>
            </a:r>
            <a:r>
              <a:rPr lang="en-US" sz="2200">
                <a:ea typeface="Symbol" pitchFamily="1" charset="2"/>
                <a:cs typeface="Symbol" pitchFamily="1" charset="2"/>
              </a:rPr>
              <a:t>ℱ</a:t>
            </a:r>
            <a:r>
              <a:rPr lang="en-US" sz="2200" baseline="-25000"/>
              <a:t>COUNT SSN, AVERAGE Salary</a:t>
            </a:r>
            <a:r>
              <a:rPr lang="en-US" sz="2200"/>
              <a:t> (EMPLOYEE) computes the count (number) of employees and their average salary</a:t>
            </a:r>
          </a:p>
          <a:p>
            <a:pPr lvl="2"/>
            <a:r>
              <a:rPr lang="en-US" sz="2000"/>
              <a:t>Note: count just counts the number of rows, without removing duplicates</a:t>
            </a:r>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DC78C349-2760-4947-B2D6-63A48150581C}" type="slidenum">
              <a:rPr lang="en-US"/>
              <a:pPr/>
              <a:t>89</a:t>
            </a:fld>
            <a:endParaRPr lang="en-CA"/>
          </a:p>
        </p:txBody>
      </p:sp>
      <p:sp>
        <p:nvSpPr>
          <p:cNvPr id="856066" name="Rectangle 2"/>
          <p:cNvSpPr>
            <a:spLocks noGrp="1" noChangeArrowheads="1"/>
          </p:cNvSpPr>
          <p:nvPr>
            <p:ph type="title"/>
          </p:nvPr>
        </p:nvSpPr>
        <p:spPr/>
        <p:txBody>
          <a:bodyPr/>
          <a:lstStyle/>
          <a:p>
            <a:r>
              <a:rPr lang="en-US"/>
              <a:t>Using Grouping with Aggregation</a:t>
            </a:r>
          </a:p>
        </p:txBody>
      </p:sp>
      <p:sp>
        <p:nvSpPr>
          <p:cNvPr id="856067" name="Rectangle 3"/>
          <p:cNvSpPr>
            <a:spLocks noGrp="1" noChangeArrowheads="1"/>
          </p:cNvSpPr>
          <p:nvPr>
            <p:ph type="body" idx="1"/>
          </p:nvPr>
        </p:nvSpPr>
        <p:spPr/>
        <p:txBody>
          <a:bodyPr/>
          <a:lstStyle/>
          <a:p>
            <a:pPr>
              <a:lnSpc>
                <a:spcPct val="80000"/>
              </a:lnSpc>
            </a:pPr>
            <a:r>
              <a:rPr lang="en-US" sz="2400"/>
              <a:t>The previous examples all summarized one or more attributes for a set of tuples</a:t>
            </a:r>
          </a:p>
          <a:p>
            <a:pPr lvl="1">
              <a:lnSpc>
                <a:spcPct val="80000"/>
              </a:lnSpc>
            </a:pPr>
            <a:r>
              <a:rPr lang="en-US" sz="2200"/>
              <a:t>Maximum Salary or Count (number of) Ssn</a:t>
            </a:r>
          </a:p>
          <a:p>
            <a:pPr>
              <a:lnSpc>
                <a:spcPct val="80000"/>
              </a:lnSpc>
            </a:pPr>
            <a:r>
              <a:rPr lang="en-US" sz="2400"/>
              <a:t>Grouping can be combined with Aggregate Functions</a:t>
            </a:r>
          </a:p>
          <a:p>
            <a:pPr>
              <a:lnSpc>
                <a:spcPct val="80000"/>
              </a:lnSpc>
            </a:pPr>
            <a:r>
              <a:rPr lang="en-US" sz="2400"/>
              <a:t>Example: For each department, retrieve the DNO, COUNT SSN, and AVERAGE SALARY</a:t>
            </a:r>
          </a:p>
          <a:p>
            <a:pPr>
              <a:lnSpc>
                <a:spcPct val="80000"/>
              </a:lnSpc>
            </a:pPr>
            <a:r>
              <a:rPr lang="en-US" sz="2400"/>
              <a:t>A variation of aggregate operation </a:t>
            </a:r>
            <a:r>
              <a:rPr lang="en-US" sz="2400">
                <a:ea typeface="Symbol" pitchFamily="1" charset="2"/>
                <a:cs typeface="Symbol" pitchFamily="1" charset="2"/>
              </a:rPr>
              <a:t>ℱ</a:t>
            </a:r>
            <a:r>
              <a:rPr lang="en-US" sz="2400"/>
              <a:t> allows this:</a:t>
            </a:r>
          </a:p>
          <a:p>
            <a:pPr lvl="1">
              <a:lnSpc>
                <a:spcPct val="80000"/>
              </a:lnSpc>
            </a:pPr>
            <a:r>
              <a:rPr lang="en-US" sz="2200"/>
              <a:t>Grouping attribute placed to left of symbol</a:t>
            </a:r>
          </a:p>
          <a:p>
            <a:pPr lvl="1">
              <a:lnSpc>
                <a:spcPct val="80000"/>
              </a:lnSpc>
            </a:pPr>
            <a:r>
              <a:rPr lang="en-US" sz="2200"/>
              <a:t>Aggregate functions to right of symbol</a:t>
            </a:r>
          </a:p>
          <a:p>
            <a:pPr lvl="1">
              <a:lnSpc>
                <a:spcPct val="80000"/>
              </a:lnSpc>
            </a:pPr>
            <a:r>
              <a:rPr lang="en-US" sz="2200" baseline="-25000"/>
              <a:t>DNO</a:t>
            </a:r>
            <a:r>
              <a:rPr lang="en-US" sz="2200"/>
              <a:t> </a:t>
            </a:r>
            <a:r>
              <a:rPr lang="en-US" sz="2200">
                <a:ea typeface="Symbol" pitchFamily="1" charset="2"/>
                <a:cs typeface="Symbol" pitchFamily="1" charset="2"/>
              </a:rPr>
              <a:t>ℱ</a:t>
            </a:r>
            <a:r>
              <a:rPr lang="en-US" sz="2200" baseline="-25000"/>
              <a:t>COUNT SSN, AVERAGE Salary</a:t>
            </a:r>
            <a:r>
              <a:rPr lang="en-US" sz="2200"/>
              <a:t> (EMPLOYEE)</a:t>
            </a:r>
          </a:p>
          <a:p>
            <a:pPr>
              <a:lnSpc>
                <a:spcPct val="80000"/>
              </a:lnSpc>
            </a:pPr>
            <a:r>
              <a:rPr lang="en-US" sz="2400"/>
              <a:t>Above operation groups employees by DNO (department number) and computes the count of employees and average salary per department</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5- </a:t>
            </a:r>
            <a:fld id="{40E98B09-1E7A-482E-B509-383294197478}" type="slidenum">
              <a:rPr lang="en-US"/>
              <a:pPr/>
              <a:t>9</a:t>
            </a:fld>
            <a:endParaRPr lang="en-CA"/>
          </a:p>
        </p:txBody>
      </p:sp>
      <p:sp>
        <p:nvSpPr>
          <p:cNvPr id="677892" name="Rectangle 4"/>
          <p:cNvSpPr>
            <a:spLocks noGrp="1" noChangeArrowheads="1"/>
          </p:cNvSpPr>
          <p:nvPr>
            <p:ph type="title"/>
          </p:nvPr>
        </p:nvSpPr>
        <p:spPr/>
        <p:txBody>
          <a:bodyPr/>
          <a:lstStyle/>
          <a:p>
            <a:r>
              <a:rPr lang="en-US"/>
              <a:t>Formal Definitions - Tuple</a:t>
            </a:r>
          </a:p>
        </p:txBody>
      </p:sp>
      <p:sp>
        <p:nvSpPr>
          <p:cNvPr id="677893" name="Rectangle 5"/>
          <p:cNvSpPr>
            <a:spLocks noGrp="1" noChangeArrowheads="1"/>
          </p:cNvSpPr>
          <p:nvPr>
            <p:ph type="body" idx="1"/>
          </p:nvPr>
        </p:nvSpPr>
        <p:spPr/>
        <p:txBody>
          <a:bodyPr/>
          <a:lstStyle/>
          <a:p>
            <a:r>
              <a:rPr lang="en-US" sz="2400"/>
              <a:t>A </a:t>
            </a:r>
            <a:r>
              <a:rPr lang="en-US" sz="2400" b="1"/>
              <a:t>tuple</a:t>
            </a:r>
            <a:r>
              <a:rPr lang="en-US" sz="2400"/>
              <a:t> is an ordered set of values (enclosed in angled brackets ‘&lt; … &gt;’)</a:t>
            </a:r>
          </a:p>
          <a:p>
            <a:r>
              <a:rPr lang="en-US" sz="2400"/>
              <a:t>Each value is derived from an appropriate </a:t>
            </a:r>
            <a:r>
              <a:rPr lang="en-US" sz="2400" i="1"/>
              <a:t>domain</a:t>
            </a:r>
            <a:r>
              <a:rPr lang="en-US" sz="2400"/>
              <a:t>.</a:t>
            </a:r>
          </a:p>
          <a:p>
            <a:r>
              <a:rPr lang="en-US" sz="2400"/>
              <a:t>A row in the CUSTOMER relation is a 4-tuple and would consist of four values, for example:</a:t>
            </a:r>
          </a:p>
          <a:p>
            <a:pPr lvl="1"/>
            <a:r>
              <a:rPr lang="en-US" sz="2200"/>
              <a:t>&lt;632895, "John Smith", "101 Main St. Atlanta, GA  30332", "(404) 894-2000"&gt;</a:t>
            </a:r>
          </a:p>
          <a:p>
            <a:pPr lvl="1"/>
            <a:r>
              <a:rPr lang="en-US" sz="2200"/>
              <a:t>This is called a 4-tuple as it has 4 values</a:t>
            </a:r>
          </a:p>
          <a:p>
            <a:pPr lvl="1"/>
            <a:r>
              <a:rPr lang="en-US" sz="2200"/>
              <a:t>A tuple (row) in the CUSTOMER relation.</a:t>
            </a:r>
          </a:p>
          <a:p>
            <a:r>
              <a:rPr lang="en-US" sz="2400"/>
              <a:t>A relation is a </a:t>
            </a:r>
            <a:r>
              <a:rPr lang="en-US" sz="2400" b="1"/>
              <a:t>set </a:t>
            </a:r>
            <a:r>
              <a:rPr lang="en-US" sz="2400"/>
              <a:t>of such tuples (rows)</a:t>
            </a:r>
          </a:p>
        </p:txBody>
      </p:sp>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6- </a:t>
            </a:r>
            <a:fld id="{2AB57FCE-C145-4092-B22A-48D7F8120B4D}" type="slidenum">
              <a:rPr lang="en-US"/>
              <a:pPr/>
              <a:t>90</a:t>
            </a:fld>
            <a:endParaRPr lang="en-CA"/>
          </a:p>
        </p:txBody>
      </p:sp>
      <p:sp>
        <p:nvSpPr>
          <p:cNvPr id="851970" name="Rectangle 2"/>
          <p:cNvSpPr>
            <a:spLocks noGrp="1" noChangeArrowheads="1"/>
          </p:cNvSpPr>
          <p:nvPr>
            <p:ph type="title"/>
          </p:nvPr>
        </p:nvSpPr>
        <p:spPr/>
        <p:txBody>
          <a:bodyPr/>
          <a:lstStyle/>
          <a:p>
            <a:r>
              <a:rPr lang="en-US" sz="3200"/>
              <a:t>Examples of applying aggregate functions and grouping</a:t>
            </a:r>
          </a:p>
        </p:txBody>
      </p:sp>
      <p:sp>
        <p:nvSpPr>
          <p:cNvPr id="851971" name="Rectangle 3"/>
          <p:cNvSpPr>
            <a:spLocks noGrp="1" noChangeArrowheads="1"/>
          </p:cNvSpPr>
          <p:nvPr>
            <p:ph type="body" idx="1"/>
          </p:nvPr>
        </p:nvSpPr>
        <p:spPr/>
        <p:txBody>
          <a:bodyPr/>
          <a:lstStyle/>
          <a:p>
            <a:pPr lvl="2"/>
            <a:endParaRPr lang="en-US"/>
          </a:p>
          <a:p>
            <a:pPr lvl="2"/>
            <a:endParaRPr lang="en-US"/>
          </a:p>
        </p:txBody>
      </p:sp>
      <p:pic>
        <p:nvPicPr>
          <p:cNvPr id="851973" name="Picture 5" descr="fig06_10"/>
          <p:cNvPicPr>
            <a:picLocks noChangeAspect="1" noChangeArrowheads="1"/>
          </p:cNvPicPr>
          <p:nvPr/>
        </p:nvPicPr>
        <p:blipFill>
          <a:blip r:embed="rId3"/>
          <a:srcRect/>
          <a:stretch>
            <a:fillRect/>
          </a:stretch>
        </p:blipFill>
        <p:spPr bwMode="auto">
          <a:xfrm>
            <a:off x="304800" y="2133600"/>
            <a:ext cx="8294688" cy="3535363"/>
          </a:xfrm>
          <a:prstGeom prst="rect">
            <a:avLst/>
          </a:prstGeom>
          <a:noFill/>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05E1178A-3646-456C-801B-6E5A48DC0215}" type="slidenum">
              <a:rPr lang="en-US"/>
              <a:pPr/>
              <a:t>91</a:t>
            </a:fld>
            <a:endParaRPr lang="en-CA"/>
          </a:p>
        </p:txBody>
      </p:sp>
      <p:sp>
        <p:nvSpPr>
          <p:cNvPr id="858114" name="Rectangle 2"/>
          <p:cNvSpPr>
            <a:spLocks noGrp="1" noChangeArrowheads="1"/>
          </p:cNvSpPr>
          <p:nvPr>
            <p:ph type="title"/>
          </p:nvPr>
        </p:nvSpPr>
        <p:spPr/>
        <p:txBody>
          <a:bodyPr/>
          <a:lstStyle/>
          <a:p>
            <a:r>
              <a:rPr lang="en-US" sz="3200"/>
              <a:t>Illustrating aggregate functions and grouping</a:t>
            </a:r>
          </a:p>
        </p:txBody>
      </p:sp>
      <p:pic>
        <p:nvPicPr>
          <p:cNvPr id="858118" name="Picture 6" descr="fig08_06(a)"/>
          <p:cNvPicPr>
            <a:picLocks noChangeAspect="1" noChangeArrowheads="1"/>
          </p:cNvPicPr>
          <p:nvPr/>
        </p:nvPicPr>
        <p:blipFill>
          <a:blip r:embed="rId3"/>
          <a:srcRect/>
          <a:stretch>
            <a:fillRect/>
          </a:stretch>
        </p:blipFill>
        <p:spPr bwMode="auto">
          <a:xfrm>
            <a:off x="315913" y="2063750"/>
            <a:ext cx="8294687" cy="2965450"/>
          </a:xfrm>
          <a:prstGeom prst="rect">
            <a:avLst/>
          </a:prstGeom>
          <a:noFill/>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1FD50835-85AF-4E77-986B-B2F6B8922152}" type="slidenum">
              <a:rPr lang="en-US"/>
              <a:pPr/>
              <a:t>92</a:t>
            </a:fld>
            <a:endParaRPr lang="en-CA"/>
          </a:p>
        </p:txBody>
      </p:sp>
      <p:sp>
        <p:nvSpPr>
          <p:cNvPr id="790530" name="Rectangle 2"/>
          <p:cNvSpPr>
            <a:spLocks noGrp="1" noChangeArrowheads="1"/>
          </p:cNvSpPr>
          <p:nvPr>
            <p:ph type="title"/>
          </p:nvPr>
        </p:nvSpPr>
        <p:spPr/>
        <p:txBody>
          <a:bodyPr/>
          <a:lstStyle/>
          <a:p>
            <a:r>
              <a:rPr lang="en-US" sz="3200"/>
              <a:t>Additional Relational Operations (cont.)</a:t>
            </a:r>
          </a:p>
        </p:txBody>
      </p:sp>
      <p:sp>
        <p:nvSpPr>
          <p:cNvPr id="790531" name="Rectangle 3"/>
          <p:cNvSpPr>
            <a:spLocks noGrp="1" noChangeArrowheads="1"/>
          </p:cNvSpPr>
          <p:nvPr>
            <p:ph type="body" idx="1"/>
          </p:nvPr>
        </p:nvSpPr>
        <p:spPr>
          <a:xfrm>
            <a:off x="239713" y="1600200"/>
            <a:ext cx="8294687" cy="4876800"/>
          </a:xfrm>
        </p:spPr>
        <p:txBody>
          <a:bodyPr/>
          <a:lstStyle/>
          <a:p>
            <a:pPr>
              <a:lnSpc>
                <a:spcPct val="80000"/>
              </a:lnSpc>
            </a:pPr>
            <a:r>
              <a:rPr lang="en-US"/>
              <a:t>Recursive Closure Operations</a:t>
            </a:r>
          </a:p>
          <a:p>
            <a:pPr lvl="1">
              <a:lnSpc>
                <a:spcPct val="80000"/>
              </a:lnSpc>
            </a:pPr>
            <a:r>
              <a:rPr lang="en-US" sz="2800"/>
              <a:t>Another type of operation that, in general, cannot be specified in the basic original relational algebra is </a:t>
            </a:r>
            <a:r>
              <a:rPr lang="en-US" sz="2800" b="1"/>
              <a:t>recursive closure</a:t>
            </a:r>
            <a:r>
              <a:rPr lang="en-US" sz="2800"/>
              <a:t>.</a:t>
            </a:r>
          </a:p>
          <a:p>
            <a:pPr lvl="2">
              <a:lnSpc>
                <a:spcPct val="80000"/>
              </a:lnSpc>
            </a:pPr>
            <a:r>
              <a:rPr lang="en-US"/>
              <a:t>This operation is applied to a </a:t>
            </a:r>
            <a:r>
              <a:rPr lang="en-US" b="1"/>
              <a:t>recursive relationship</a:t>
            </a:r>
            <a:r>
              <a:rPr lang="en-US"/>
              <a:t>.</a:t>
            </a:r>
          </a:p>
          <a:p>
            <a:pPr lvl="1">
              <a:lnSpc>
                <a:spcPct val="80000"/>
              </a:lnSpc>
            </a:pPr>
            <a:r>
              <a:rPr lang="en-US" sz="2800"/>
              <a:t>An example of a recursive operation is to retrieve all SUPERVISEES of an EMPLOYEE </a:t>
            </a:r>
            <a:r>
              <a:rPr lang="en-US" sz="2800" b="1"/>
              <a:t>e</a:t>
            </a:r>
            <a:r>
              <a:rPr lang="en-US" sz="2800"/>
              <a:t> at all levels — that is, all EMPLOYEE </a:t>
            </a:r>
            <a:r>
              <a:rPr lang="en-US" sz="2800" b="1"/>
              <a:t>e’</a:t>
            </a:r>
            <a:r>
              <a:rPr lang="en-US" sz="2800"/>
              <a:t> directly supervised by </a:t>
            </a:r>
            <a:r>
              <a:rPr lang="en-US" sz="2800" b="1"/>
              <a:t>e</a:t>
            </a:r>
            <a:r>
              <a:rPr lang="en-US" sz="2800"/>
              <a:t>; all employees </a:t>
            </a:r>
            <a:r>
              <a:rPr lang="en-US" sz="2800" b="1"/>
              <a:t>e’’</a:t>
            </a:r>
            <a:r>
              <a:rPr lang="en-US" sz="2800"/>
              <a:t> directly supervised by each employee </a:t>
            </a:r>
            <a:r>
              <a:rPr lang="en-US" sz="2800" b="1"/>
              <a:t>e’</a:t>
            </a:r>
            <a:r>
              <a:rPr lang="en-US" sz="2800"/>
              <a:t>; all employees </a:t>
            </a:r>
            <a:r>
              <a:rPr lang="en-US" sz="2800" b="1"/>
              <a:t>e’’’</a:t>
            </a:r>
            <a:r>
              <a:rPr lang="en-US" sz="2800"/>
              <a:t> directly supervised by each employee </a:t>
            </a:r>
            <a:r>
              <a:rPr lang="en-US" sz="2800" b="1"/>
              <a:t>e’’</a:t>
            </a:r>
            <a:r>
              <a:rPr lang="en-US" sz="2800"/>
              <a:t>; and so on.</a:t>
            </a:r>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85C27526-5FAA-4892-A643-3160AEC37221}" type="slidenum">
              <a:rPr lang="en-US"/>
              <a:pPr/>
              <a:t>93</a:t>
            </a:fld>
            <a:endParaRPr lang="en-CA"/>
          </a:p>
        </p:txBody>
      </p:sp>
      <p:sp>
        <p:nvSpPr>
          <p:cNvPr id="792578" name="Rectangle 2"/>
          <p:cNvSpPr>
            <a:spLocks noGrp="1" noChangeArrowheads="1"/>
          </p:cNvSpPr>
          <p:nvPr>
            <p:ph type="title"/>
          </p:nvPr>
        </p:nvSpPr>
        <p:spPr/>
        <p:txBody>
          <a:bodyPr/>
          <a:lstStyle/>
          <a:p>
            <a:r>
              <a:rPr lang="en-US" sz="3200"/>
              <a:t>Additional Relational Operations (cont.)</a:t>
            </a:r>
          </a:p>
        </p:txBody>
      </p:sp>
      <p:sp>
        <p:nvSpPr>
          <p:cNvPr id="792579" name="Rectangle 3"/>
          <p:cNvSpPr>
            <a:spLocks noGrp="1" noChangeArrowheads="1"/>
          </p:cNvSpPr>
          <p:nvPr>
            <p:ph type="body" idx="1"/>
          </p:nvPr>
        </p:nvSpPr>
        <p:spPr/>
        <p:txBody>
          <a:bodyPr/>
          <a:lstStyle/>
          <a:p>
            <a:r>
              <a:rPr lang="en-US"/>
              <a:t>Although it is possible to retrieve employees at each level and then take their union, we cannot, in general, specify a query such as “retrieve the supervisees of ‘James Borg’ at all levels” without utilizing a looping mechanism.</a:t>
            </a:r>
          </a:p>
          <a:p>
            <a:pPr lvl="1"/>
            <a:r>
              <a:rPr lang="en-US"/>
              <a:t>The SQL3 standard includes syntax for recursive closure.</a:t>
            </a: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r>
              <a:rPr lang="en-US"/>
              <a:t>Slide 6- </a:t>
            </a:r>
            <a:fld id="{070F0F2F-AA04-433F-AEB6-E81E2D390304}" type="slidenum">
              <a:rPr lang="en-US"/>
              <a:pPr/>
              <a:t>94</a:t>
            </a:fld>
            <a:endParaRPr lang="en-CA"/>
          </a:p>
        </p:txBody>
      </p:sp>
      <p:sp>
        <p:nvSpPr>
          <p:cNvPr id="737285" name="Rectangle 5"/>
          <p:cNvSpPr>
            <a:spLocks noGrp="1" noChangeArrowheads="1"/>
          </p:cNvSpPr>
          <p:nvPr>
            <p:ph type="title"/>
          </p:nvPr>
        </p:nvSpPr>
        <p:spPr/>
        <p:txBody>
          <a:bodyPr/>
          <a:lstStyle/>
          <a:p>
            <a:r>
              <a:rPr lang="en-US" sz="3200"/>
              <a:t>Additional Relational Operations (cont.)</a:t>
            </a:r>
          </a:p>
        </p:txBody>
      </p:sp>
      <p:sp>
        <p:nvSpPr>
          <p:cNvPr id="737286" name="Rectangle 6"/>
          <p:cNvSpPr>
            <a:spLocks noGrp="1" noChangeArrowheads="1"/>
          </p:cNvSpPr>
          <p:nvPr>
            <p:ph type="body" idx="4294967295"/>
          </p:nvPr>
        </p:nvSpPr>
        <p:spPr>
          <a:xfrm>
            <a:off x="0" y="1600200"/>
            <a:ext cx="8294688" cy="4572000"/>
          </a:xfrm>
        </p:spPr>
        <p:txBody>
          <a:bodyPr/>
          <a:lstStyle/>
          <a:p>
            <a:r>
              <a:rPr lang="en-US"/>
              <a:t>	</a:t>
            </a:r>
          </a:p>
          <a:p>
            <a:endParaRPr lang="en-US"/>
          </a:p>
          <a:p>
            <a:endParaRPr lang="en-US"/>
          </a:p>
        </p:txBody>
      </p:sp>
      <p:pic>
        <p:nvPicPr>
          <p:cNvPr id="737284" name="Picture 4"/>
          <p:cNvPicPr>
            <a:picLocks noChangeAspect="1" noChangeArrowheads="1"/>
          </p:cNvPicPr>
          <p:nvPr/>
        </p:nvPicPr>
        <p:blipFill>
          <a:blip r:embed="rId3"/>
          <a:srcRect/>
          <a:stretch>
            <a:fillRect/>
          </a:stretch>
        </p:blipFill>
        <p:spPr bwMode="auto">
          <a:xfrm>
            <a:off x="952500" y="1654175"/>
            <a:ext cx="6972300" cy="4975225"/>
          </a:xfrm>
          <a:prstGeom prst="rect">
            <a:avLst/>
          </a:prstGeom>
          <a:noFill/>
          <a:ln w="9525">
            <a:noFill/>
            <a:miter lim="800000"/>
            <a:headEnd/>
            <a:tailEnd/>
          </a:ln>
          <a:effectLst/>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r>
              <a:rPr lang="en-US"/>
              <a:t>Slide 6- </a:t>
            </a:r>
            <a:fld id="{CB565EB7-B3C6-4FDD-8E78-5F3F27579B74}" type="slidenum">
              <a:rPr lang="en-US"/>
              <a:pPr/>
              <a:t>95</a:t>
            </a:fld>
            <a:endParaRPr lang="en-CA"/>
          </a:p>
        </p:txBody>
      </p:sp>
      <p:sp>
        <p:nvSpPr>
          <p:cNvPr id="739357" name="Rectangle 29"/>
          <p:cNvSpPr>
            <a:spLocks noGrp="1" noChangeArrowheads="1"/>
          </p:cNvSpPr>
          <p:nvPr>
            <p:ph type="title"/>
          </p:nvPr>
        </p:nvSpPr>
        <p:spPr/>
        <p:txBody>
          <a:bodyPr/>
          <a:lstStyle/>
          <a:p>
            <a:r>
              <a:rPr lang="en-US" sz="3200"/>
              <a:t>Additional Relational Operations (cont.)</a:t>
            </a:r>
          </a:p>
        </p:txBody>
      </p:sp>
      <p:sp>
        <p:nvSpPr>
          <p:cNvPr id="739358" name="Rectangle 30"/>
          <p:cNvSpPr>
            <a:spLocks noGrp="1" noChangeArrowheads="1"/>
          </p:cNvSpPr>
          <p:nvPr>
            <p:ph type="body" idx="1"/>
          </p:nvPr>
        </p:nvSpPr>
        <p:spPr/>
        <p:txBody>
          <a:bodyPr/>
          <a:lstStyle/>
          <a:p>
            <a:r>
              <a:rPr lang="en-US" sz="2400"/>
              <a:t>The OUTER JOIN Operation</a:t>
            </a:r>
          </a:p>
          <a:p>
            <a:pPr lvl="1"/>
            <a:r>
              <a:rPr lang="en-US" sz="2200"/>
              <a:t>In NATURAL JOIN and EQUIJOIN, tuples without a </a:t>
            </a:r>
            <a:r>
              <a:rPr lang="en-US" sz="2200" i="1"/>
              <a:t>matching</a:t>
            </a:r>
            <a:r>
              <a:rPr lang="en-US" sz="2200"/>
              <a:t> (or </a:t>
            </a:r>
            <a:r>
              <a:rPr lang="en-US" sz="2200" i="1"/>
              <a:t>related</a:t>
            </a:r>
            <a:r>
              <a:rPr lang="en-US" sz="2200"/>
              <a:t>) tuple are eliminated from the join result</a:t>
            </a:r>
          </a:p>
          <a:p>
            <a:pPr lvl="2"/>
            <a:r>
              <a:rPr lang="en-US" sz="2000"/>
              <a:t>Tuples with null in the join attributes are also eliminated</a:t>
            </a:r>
          </a:p>
          <a:p>
            <a:pPr lvl="2"/>
            <a:r>
              <a:rPr lang="en-US" sz="2000"/>
              <a:t>This amounts to loss of information.</a:t>
            </a:r>
          </a:p>
          <a:p>
            <a:pPr lvl="1"/>
            <a:r>
              <a:rPr lang="en-US" sz="2200"/>
              <a:t>A set of operations, called OUTER joins, can be used when we want to keep all the tuples in R, or all those in S, or all those in both relations in the result of the join, regardless of whether or not they have matching tuples in the other relation.</a:t>
            </a:r>
          </a:p>
        </p:txBody>
      </p:sp>
      <p:sp>
        <p:nvSpPr>
          <p:cNvPr id="739353" name="Line 25"/>
          <p:cNvSpPr>
            <a:spLocks noChangeShapeType="1"/>
          </p:cNvSpPr>
          <p:nvPr/>
        </p:nvSpPr>
        <p:spPr bwMode="auto">
          <a:xfrm>
            <a:off x="6157913" y="5245100"/>
            <a:ext cx="203200" cy="0"/>
          </a:xfrm>
          <a:prstGeom prst="line">
            <a:avLst/>
          </a:prstGeom>
          <a:noFill/>
          <a:ln w="9525">
            <a:solidFill>
              <a:schemeClr val="bg2"/>
            </a:solidFill>
            <a:miter lim="800000"/>
            <a:headEnd/>
            <a:tailEnd/>
          </a:ln>
          <a:effectLst/>
        </p:spPr>
        <p:txBody>
          <a:bodyPr wrap="none"/>
          <a:lstStyle/>
          <a:p>
            <a:endParaRPr lang="en-US"/>
          </a:p>
        </p:txBody>
      </p:sp>
      <p:sp>
        <p:nvSpPr>
          <p:cNvPr id="739354" name="Line 26"/>
          <p:cNvSpPr>
            <a:spLocks noChangeShapeType="1"/>
          </p:cNvSpPr>
          <p:nvPr/>
        </p:nvSpPr>
        <p:spPr bwMode="auto">
          <a:xfrm>
            <a:off x="6157913" y="5511800"/>
            <a:ext cx="203200" cy="0"/>
          </a:xfrm>
          <a:prstGeom prst="line">
            <a:avLst/>
          </a:prstGeom>
          <a:noFill/>
          <a:ln w="9525">
            <a:solidFill>
              <a:schemeClr val="bg2"/>
            </a:solidFill>
            <a:miter lim="800000"/>
            <a:headEnd/>
            <a:tailEnd/>
          </a:ln>
          <a:effectLst/>
        </p:spPr>
        <p:txBody>
          <a:bodyPr wrap="none"/>
          <a:lstStyle/>
          <a:p>
            <a:endParaRPr lang="en-US"/>
          </a:p>
        </p:txBody>
      </p:sp>
      <p:sp>
        <p:nvSpPr>
          <p:cNvPr id="739355" name="Line 27"/>
          <p:cNvSpPr>
            <a:spLocks noChangeShapeType="1"/>
          </p:cNvSpPr>
          <p:nvPr/>
        </p:nvSpPr>
        <p:spPr bwMode="auto">
          <a:xfrm>
            <a:off x="5664200" y="5257800"/>
            <a:ext cx="203200" cy="0"/>
          </a:xfrm>
          <a:prstGeom prst="line">
            <a:avLst/>
          </a:prstGeom>
          <a:noFill/>
          <a:ln w="9525">
            <a:solidFill>
              <a:schemeClr val="bg2"/>
            </a:solidFill>
            <a:miter lim="800000"/>
            <a:headEnd/>
            <a:tailEnd/>
          </a:ln>
          <a:effectLst/>
        </p:spPr>
        <p:txBody>
          <a:bodyPr wrap="none"/>
          <a:lstStyle/>
          <a:p>
            <a:endParaRPr lang="en-US"/>
          </a:p>
        </p:txBody>
      </p:sp>
      <p:sp>
        <p:nvSpPr>
          <p:cNvPr id="739356" name="Line 28"/>
          <p:cNvSpPr>
            <a:spLocks noChangeShapeType="1"/>
          </p:cNvSpPr>
          <p:nvPr/>
        </p:nvSpPr>
        <p:spPr bwMode="auto">
          <a:xfrm>
            <a:off x="5664200" y="5511800"/>
            <a:ext cx="203200" cy="0"/>
          </a:xfrm>
          <a:prstGeom prst="line">
            <a:avLst/>
          </a:prstGeom>
          <a:noFill/>
          <a:ln w="9525">
            <a:solidFill>
              <a:schemeClr val="bg2"/>
            </a:solidFill>
            <a:miter lim="800000"/>
            <a:headEnd/>
            <a:tailEnd/>
          </a:ln>
          <a:effectLst/>
        </p:spPr>
        <p:txBody>
          <a:bodyPr wrap="none"/>
          <a:lstStyle/>
          <a:p>
            <a:endParaRPr lang="en-US"/>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3"/>
          <p:cNvSpPr>
            <a:spLocks noGrp="1"/>
          </p:cNvSpPr>
          <p:nvPr>
            <p:ph type="sldNum" sz="quarter" idx="10"/>
          </p:nvPr>
        </p:nvSpPr>
        <p:spPr/>
        <p:txBody>
          <a:bodyPr/>
          <a:lstStyle/>
          <a:p>
            <a:r>
              <a:rPr lang="en-US"/>
              <a:t>Slide 6- </a:t>
            </a:r>
            <a:fld id="{07F5275D-A3AC-44A2-8DB1-2799A841FFCA}" type="slidenum">
              <a:rPr lang="en-US"/>
              <a:pPr/>
              <a:t>96</a:t>
            </a:fld>
            <a:endParaRPr lang="en-CA"/>
          </a:p>
        </p:txBody>
      </p:sp>
      <p:sp>
        <p:nvSpPr>
          <p:cNvPr id="795677" name="Rectangle 29"/>
          <p:cNvSpPr>
            <a:spLocks noGrp="1" noChangeArrowheads="1"/>
          </p:cNvSpPr>
          <p:nvPr>
            <p:ph type="title"/>
          </p:nvPr>
        </p:nvSpPr>
        <p:spPr/>
        <p:txBody>
          <a:bodyPr/>
          <a:lstStyle/>
          <a:p>
            <a:r>
              <a:rPr lang="en-US" sz="3200"/>
              <a:t>Additional Relational Operations (cont.)</a:t>
            </a:r>
          </a:p>
        </p:txBody>
      </p:sp>
      <p:sp>
        <p:nvSpPr>
          <p:cNvPr id="795678" name="Rectangle 30"/>
          <p:cNvSpPr>
            <a:spLocks noGrp="1" noChangeArrowheads="1"/>
          </p:cNvSpPr>
          <p:nvPr>
            <p:ph type="body" idx="1"/>
          </p:nvPr>
        </p:nvSpPr>
        <p:spPr/>
        <p:txBody>
          <a:bodyPr/>
          <a:lstStyle/>
          <a:p>
            <a:pPr>
              <a:lnSpc>
                <a:spcPct val="90000"/>
              </a:lnSpc>
            </a:pPr>
            <a:r>
              <a:rPr lang="en-US"/>
              <a:t>The left outer join operation keeps every tuple in the first or left relation R in R      S; if no matching tuple is found in S, then the attributes of S in the join result are filled or “padded” with null values.</a:t>
            </a:r>
          </a:p>
          <a:p>
            <a:pPr>
              <a:lnSpc>
                <a:spcPct val="90000"/>
              </a:lnSpc>
            </a:pPr>
            <a:r>
              <a:rPr lang="en-US"/>
              <a:t>A similar operation, right outer join, keeps every tuple in the second or right relation S in the result of R       S.</a:t>
            </a:r>
          </a:p>
          <a:p>
            <a:pPr>
              <a:lnSpc>
                <a:spcPct val="90000"/>
              </a:lnSpc>
            </a:pPr>
            <a:r>
              <a:rPr lang="en-US"/>
              <a:t>A third operation, full outer join, denoted by               keeps all tuples in both the left and the right relations when no matching tuples are found, padding them with null values as needed. </a:t>
            </a:r>
          </a:p>
        </p:txBody>
      </p:sp>
      <p:grpSp>
        <p:nvGrpSpPr>
          <p:cNvPr id="2" name="Group 4"/>
          <p:cNvGrpSpPr>
            <a:grpSpLocks/>
          </p:cNvGrpSpPr>
          <p:nvPr/>
        </p:nvGrpSpPr>
        <p:grpSpPr bwMode="auto">
          <a:xfrm>
            <a:off x="5321300" y="2095500"/>
            <a:ext cx="393700" cy="266700"/>
            <a:chOff x="2672" y="1534"/>
            <a:chExt cx="1670" cy="666"/>
          </a:xfrm>
        </p:grpSpPr>
        <p:grpSp>
          <p:nvGrpSpPr>
            <p:cNvPr id="3" name="Group 5"/>
            <p:cNvGrpSpPr>
              <a:grpSpLocks/>
            </p:cNvGrpSpPr>
            <p:nvPr/>
          </p:nvGrpSpPr>
          <p:grpSpPr bwMode="auto">
            <a:xfrm>
              <a:off x="3112" y="1534"/>
              <a:ext cx="1230" cy="666"/>
              <a:chOff x="377" y="2904"/>
              <a:chExt cx="154" cy="110"/>
            </a:xfrm>
          </p:grpSpPr>
          <p:sp>
            <p:nvSpPr>
              <p:cNvPr id="795654" name="Line 6"/>
              <p:cNvSpPr>
                <a:spLocks noChangeShapeType="1"/>
              </p:cNvSpPr>
              <p:nvPr/>
            </p:nvSpPr>
            <p:spPr bwMode="auto">
              <a:xfrm>
                <a:off x="381" y="2904"/>
                <a:ext cx="0" cy="110"/>
              </a:xfrm>
              <a:prstGeom prst="line">
                <a:avLst/>
              </a:prstGeom>
              <a:noFill/>
              <a:ln w="6350">
                <a:solidFill>
                  <a:schemeClr val="bg2"/>
                </a:solidFill>
                <a:round/>
                <a:headEnd/>
                <a:tailEnd/>
              </a:ln>
              <a:effectLst/>
            </p:spPr>
            <p:txBody>
              <a:bodyPr wrap="none" anchor="ctr"/>
              <a:lstStyle/>
              <a:p>
                <a:endParaRPr lang="en-US"/>
              </a:p>
            </p:txBody>
          </p:sp>
          <p:sp>
            <p:nvSpPr>
              <p:cNvPr id="795655" name="Line 7"/>
              <p:cNvSpPr>
                <a:spLocks noChangeShapeType="1"/>
              </p:cNvSpPr>
              <p:nvPr/>
            </p:nvSpPr>
            <p:spPr bwMode="auto">
              <a:xfrm>
                <a:off x="527" y="2904"/>
                <a:ext cx="0" cy="110"/>
              </a:xfrm>
              <a:prstGeom prst="line">
                <a:avLst/>
              </a:prstGeom>
              <a:noFill/>
              <a:ln w="6350">
                <a:solidFill>
                  <a:schemeClr val="bg2"/>
                </a:solidFill>
                <a:round/>
                <a:headEnd/>
                <a:tailEnd/>
              </a:ln>
              <a:effectLst/>
            </p:spPr>
            <p:txBody>
              <a:bodyPr wrap="none" anchor="ctr"/>
              <a:lstStyle/>
              <a:p>
                <a:endParaRPr lang="en-US"/>
              </a:p>
            </p:txBody>
          </p:sp>
          <p:sp>
            <p:nvSpPr>
              <p:cNvPr id="795656" name="Line 8"/>
              <p:cNvSpPr>
                <a:spLocks noChangeShapeType="1"/>
              </p:cNvSpPr>
              <p:nvPr/>
            </p:nvSpPr>
            <p:spPr bwMode="auto">
              <a:xfrm>
                <a:off x="385" y="2904"/>
                <a:ext cx="138" cy="110"/>
              </a:xfrm>
              <a:prstGeom prst="line">
                <a:avLst/>
              </a:prstGeom>
              <a:noFill/>
              <a:ln w="6350">
                <a:solidFill>
                  <a:schemeClr val="bg2"/>
                </a:solidFill>
                <a:round/>
                <a:headEnd/>
                <a:tailEnd/>
              </a:ln>
              <a:effectLst/>
            </p:spPr>
            <p:txBody>
              <a:bodyPr wrap="none" anchor="ctr"/>
              <a:lstStyle/>
              <a:p>
                <a:endParaRPr lang="en-US"/>
              </a:p>
            </p:txBody>
          </p:sp>
          <p:sp>
            <p:nvSpPr>
              <p:cNvPr id="795657" name="Line 9"/>
              <p:cNvSpPr>
                <a:spLocks noChangeShapeType="1"/>
              </p:cNvSpPr>
              <p:nvPr/>
            </p:nvSpPr>
            <p:spPr bwMode="auto">
              <a:xfrm flipH="1">
                <a:off x="377" y="2904"/>
                <a:ext cx="154" cy="110"/>
              </a:xfrm>
              <a:prstGeom prst="line">
                <a:avLst/>
              </a:prstGeom>
              <a:noFill/>
              <a:ln w="6350">
                <a:solidFill>
                  <a:schemeClr val="bg2"/>
                </a:solidFill>
                <a:round/>
                <a:headEnd/>
                <a:tailEnd/>
              </a:ln>
              <a:effectLst/>
            </p:spPr>
            <p:txBody>
              <a:bodyPr wrap="none" anchor="ctr"/>
              <a:lstStyle/>
              <a:p>
                <a:endParaRPr lang="en-US"/>
              </a:p>
            </p:txBody>
          </p:sp>
        </p:grpSp>
        <p:sp>
          <p:nvSpPr>
            <p:cNvPr id="795658" name="Line 10"/>
            <p:cNvSpPr>
              <a:spLocks noChangeShapeType="1"/>
            </p:cNvSpPr>
            <p:nvPr/>
          </p:nvSpPr>
          <p:spPr bwMode="auto">
            <a:xfrm flipH="1">
              <a:off x="2672" y="2200"/>
              <a:ext cx="440" cy="0"/>
            </a:xfrm>
            <a:prstGeom prst="line">
              <a:avLst/>
            </a:prstGeom>
            <a:noFill/>
            <a:ln w="6350">
              <a:solidFill>
                <a:schemeClr val="bg2"/>
              </a:solidFill>
              <a:miter lim="800000"/>
              <a:headEnd/>
              <a:tailEnd/>
            </a:ln>
            <a:effectLst/>
          </p:spPr>
          <p:txBody>
            <a:bodyPr wrap="none"/>
            <a:lstStyle/>
            <a:p>
              <a:endParaRPr lang="en-US"/>
            </a:p>
          </p:txBody>
        </p:sp>
        <p:sp>
          <p:nvSpPr>
            <p:cNvPr id="795659" name="Line 11"/>
            <p:cNvSpPr>
              <a:spLocks noChangeShapeType="1"/>
            </p:cNvSpPr>
            <p:nvPr/>
          </p:nvSpPr>
          <p:spPr bwMode="auto">
            <a:xfrm flipH="1">
              <a:off x="2672" y="1534"/>
              <a:ext cx="440" cy="0"/>
            </a:xfrm>
            <a:prstGeom prst="line">
              <a:avLst/>
            </a:prstGeom>
            <a:noFill/>
            <a:ln w="6350">
              <a:solidFill>
                <a:schemeClr val="bg2"/>
              </a:solidFill>
              <a:miter lim="800000"/>
              <a:headEnd/>
              <a:tailEnd/>
            </a:ln>
            <a:effectLst/>
          </p:spPr>
          <p:txBody>
            <a:bodyPr wrap="none"/>
            <a:lstStyle/>
            <a:p>
              <a:endParaRPr lang="en-US"/>
            </a:p>
          </p:txBody>
        </p:sp>
      </p:grpSp>
      <p:grpSp>
        <p:nvGrpSpPr>
          <p:cNvPr id="4" name="Group 12"/>
          <p:cNvGrpSpPr>
            <a:grpSpLocks/>
          </p:cNvGrpSpPr>
          <p:nvPr/>
        </p:nvGrpSpPr>
        <p:grpSpPr bwMode="auto">
          <a:xfrm>
            <a:off x="1447800" y="4114800"/>
            <a:ext cx="493713" cy="266700"/>
            <a:chOff x="2537" y="3040"/>
            <a:chExt cx="311" cy="168"/>
          </a:xfrm>
        </p:grpSpPr>
        <p:grpSp>
          <p:nvGrpSpPr>
            <p:cNvPr id="5" name="Group 13"/>
            <p:cNvGrpSpPr>
              <a:grpSpLocks/>
            </p:cNvGrpSpPr>
            <p:nvPr/>
          </p:nvGrpSpPr>
          <p:grpSpPr bwMode="auto">
            <a:xfrm>
              <a:off x="2537" y="3040"/>
              <a:ext cx="183" cy="168"/>
              <a:chOff x="377" y="2904"/>
              <a:chExt cx="154" cy="110"/>
            </a:xfrm>
          </p:grpSpPr>
          <p:sp>
            <p:nvSpPr>
              <p:cNvPr id="795662" name="Line 14"/>
              <p:cNvSpPr>
                <a:spLocks noChangeShapeType="1"/>
              </p:cNvSpPr>
              <p:nvPr/>
            </p:nvSpPr>
            <p:spPr bwMode="auto">
              <a:xfrm>
                <a:off x="381" y="2904"/>
                <a:ext cx="0" cy="110"/>
              </a:xfrm>
              <a:prstGeom prst="line">
                <a:avLst/>
              </a:prstGeom>
              <a:noFill/>
              <a:ln w="6350">
                <a:solidFill>
                  <a:schemeClr val="bg2"/>
                </a:solidFill>
                <a:round/>
                <a:headEnd/>
                <a:tailEnd/>
              </a:ln>
              <a:effectLst/>
            </p:spPr>
            <p:txBody>
              <a:bodyPr wrap="none" anchor="ctr"/>
              <a:lstStyle/>
              <a:p>
                <a:endParaRPr lang="en-US"/>
              </a:p>
            </p:txBody>
          </p:sp>
          <p:sp>
            <p:nvSpPr>
              <p:cNvPr id="795663" name="Line 15"/>
              <p:cNvSpPr>
                <a:spLocks noChangeShapeType="1"/>
              </p:cNvSpPr>
              <p:nvPr/>
            </p:nvSpPr>
            <p:spPr bwMode="auto">
              <a:xfrm>
                <a:off x="527" y="2904"/>
                <a:ext cx="0" cy="110"/>
              </a:xfrm>
              <a:prstGeom prst="line">
                <a:avLst/>
              </a:prstGeom>
              <a:noFill/>
              <a:ln w="6350">
                <a:solidFill>
                  <a:schemeClr val="bg2"/>
                </a:solidFill>
                <a:round/>
                <a:headEnd/>
                <a:tailEnd/>
              </a:ln>
              <a:effectLst/>
            </p:spPr>
            <p:txBody>
              <a:bodyPr wrap="none" anchor="ctr"/>
              <a:lstStyle/>
              <a:p>
                <a:endParaRPr lang="en-US"/>
              </a:p>
            </p:txBody>
          </p:sp>
          <p:sp>
            <p:nvSpPr>
              <p:cNvPr id="795664" name="Line 16"/>
              <p:cNvSpPr>
                <a:spLocks noChangeShapeType="1"/>
              </p:cNvSpPr>
              <p:nvPr/>
            </p:nvSpPr>
            <p:spPr bwMode="auto">
              <a:xfrm>
                <a:off x="385" y="2904"/>
                <a:ext cx="138" cy="110"/>
              </a:xfrm>
              <a:prstGeom prst="line">
                <a:avLst/>
              </a:prstGeom>
              <a:noFill/>
              <a:ln w="6350">
                <a:solidFill>
                  <a:schemeClr val="bg2"/>
                </a:solidFill>
                <a:round/>
                <a:headEnd/>
                <a:tailEnd/>
              </a:ln>
              <a:effectLst/>
            </p:spPr>
            <p:txBody>
              <a:bodyPr wrap="none" anchor="ctr"/>
              <a:lstStyle/>
              <a:p>
                <a:endParaRPr lang="en-US"/>
              </a:p>
            </p:txBody>
          </p:sp>
          <p:sp>
            <p:nvSpPr>
              <p:cNvPr id="795665" name="Line 17"/>
              <p:cNvSpPr>
                <a:spLocks noChangeShapeType="1"/>
              </p:cNvSpPr>
              <p:nvPr/>
            </p:nvSpPr>
            <p:spPr bwMode="auto">
              <a:xfrm flipH="1">
                <a:off x="377" y="2904"/>
                <a:ext cx="154" cy="110"/>
              </a:xfrm>
              <a:prstGeom prst="line">
                <a:avLst/>
              </a:prstGeom>
              <a:noFill/>
              <a:ln w="6350">
                <a:solidFill>
                  <a:schemeClr val="bg2"/>
                </a:solidFill>
                <a:round/>
                <a:headEnd/>
                <a:tailEnd/>
              </a:ln>
              <a:effectLst/>
            </p:spPr>
            <p:txBody>
              <a:bodyPr wrap="none" anchor="ctr"/>
              <a:lstStyle/>
              <a:p>
                <a:endParaRPr lang="en-US"/>
              </a:p>
            </p:txBody>
          </p:sp>
        </p:grpSp>
        <p:sp>
          <p:nvSpPr>
            <p:cNvPr id="795666" name="Line 18"/>
            <p:cNvSpPr>
              <a:spLocks noChangeShapeType="1"/>
            </p:cNvSpPr>
            <p:nvPr/>
          </p:nvSpPr>
          <p:spPr bwMode="auto">
            <a:xfrm>
              <a:off x="2720" y="3040"/>
              <a:ext cx="128" cy="0"/>
            </a:xfrm>
            <a:prstGeom prst="line">
              <a:avLst/>
            </a:prstGeom>
            <a:noFill/>
            <a:ln w="9525">
              <a:solidFill>
                <a:schemeClr val="bg2"/>
              </a:solidFill>
              <a:miter lim="800000"/>
              <a:headEnd/>
              <a:tailEnd/>
            </a:ln>
            <a:effectLst/>
          </p:spPr>
          <p:txBody>
            <a:bodyPr wrap="none"/>
            <a:lstStyle/>
            <a:p>
              <a:endParaRPr lang="en-US"/>
            </a:p>
          </p:txBody>
        </p:sp>
        <p:sp>
          <p:nvSpPr>
            <p:cNvPr id="795667" name="Line 19"/>
            <p:cNvSpPr>
              <a:spLocks noChangeShapeType="1"/>
            </p:cNvSpPr>
            <p:nvPr/>
          </p:nvSpPr>
          <p:spPr bwMode="auto">
            <a:xfrm>
              <a:off x="2720" y="3208"/>
              <a:ext cx="128" cy="0"/>
            </a:xfrm>
            <a:prstGeom prst="line">
              <a:avLst/>
            </a:prstGeom>
            <a:noFill/>
            <a:ln w="9525">
              <a:solidFill>
                <a:schemeClr val="bg2"/>
              </a:solidFill>
              <a:miter lim="800000"/>
              <a:headEnd/>
              <a:tailEnd/>
            </a:ln>
            <a:effectLst/>
          </p:spPr>
          <p:txBody>
            <a:bodyPr wrap="none"/>
            <a:lstStyle/>
            <a:p>
              <a:endParaRPr lang="en-US"/>
            </a:p>
          </p:txBody>
        </p:sp>
      </p:grpSp>
      <p:grpSp>
        <p:nvGrpSpPr>
          <p:cNvPr id="6" name="Group 20"/>
          <p:cNvGrpSpPr>
            <a:grpSpLocks/>
          </p:cNvGrpSpPr>
          <p:nvPr/>
        </p:nvGrpSpPr>
        <p:grpSpPr bwMode="auto">
          <a:xfrm>
            <a:off x="7913688" y="4572000"/>
            <a:ext cx="290512" cy="266700"/>
            <a:chOff x="377" y="2904"/>
            <a:chExt cx="154" cy="110"/>
          </a:xfrm>
        </p:grpSpPr>
        <p:sp>
          <p:nvSpPr>
            <p:cNvPr id="795669" name="Line 21"/>
            <p:cNvSpPr>
              <a:spLocks noChangeShapeType="1"/>
            </p:cNvSpPr>
            <p:nvPr/>
          </p:nvSpPr>
          <p:spPr bwMode="auto">
            <a:xfrm>
              <a:off x="381" y="2904"/>
              <a:ext cx="0" cy="110"/>
            </a:xfrm>
            <a:prstGeom prst="line">
              <a:avLst/>
            </a:prstGeom>
            <a:noFill/>
            <a:ln w="6350">
              <a:solidFill>
                <a:schemeClr val="bg2"/>
              </a:solidFill>
              <a:round/>
              <a:headEnd/>
              <a:tailEnd/>
            </a:ln>
            <a:effectLst/>
          </p:spPr>
          <p:txBody>
            <a:bodyPr wrap="none" anchor="ctr"/>
            <a:lstStyle/>
            <a:p>
              <a:endParaRPr lang="en-US"/>
            </a:p>
          </p:txBody>
        </p:sp>
        <p:sp>
          <p:nvSpPr>
            <p:cNvPr id="795670" name="Line 22"/>
            <p:cNvSpPr>
              <a:spLocks noChangeShapeType="1"/>
            </p:cNvSpPr>
            <p:nvPr/>
          </p:nvSpPr>
          <p:spPr bwMode="auto">
            <a:xfrm>
              <a:off x="527" y="2904"/>
              <a:ext cx="0" cy="110"/>
            </a:xfrm>
            <a:prstGeom prst="line">
              <a:avLst/>
            </a:prstGeom>
            <a:noFill/>
            <a:ln w="6350">
              <a:solidFill>
                <a:schemeClr val="bg2"/>
              </a:solidFill>
              <a:round/>
              <a:headEnd/>
              <a:tailEnd/>
            </a:ln>
            <a:effectLst/>
          </p:spPr>
          <p:txBody>
            <a:bodyPr wrap="none" anchor="ctr"/>
            <a:lstStyle/>
            <a:p>
              <a:endParaRPr lang="en-US"/>
            </a:p>
          </p:txBody>
        </p:sp>
        <p:sp>
          <p:nvSpPr>
            <p:cNvPr id="795671" name="Line 23"/>
            <p:cNvSpPr>
              <a:spLocks noChangeShapeType="1"/>
            </p:cNvSpPr>
            <p:nvPr/>
          </p:nvSpPr>
          <p:spPr bwMode="auto">
            <a:xfrm>
              <a:off x="385" y="2904"/>
              <a:ext cx="138" cy="110"/>
            </a:xfrm>
            <a:prstGeom prst="line">
              <a:avLst/>
            </a:prstGeom>
            <a:noFill/>
            <a:ln w="6350">
              <a:solidFill>
                <a:schemeClr val="bg2"/>
              </a:solidFill>
              <a:round/>
              <a:headEnd/>
              <a:tailEnd/>
            </a:ln>
            <a:effectLst/>
          </p:spPr>
          <p:txBody>
            <a:bodyPr wrap="none" anchor="ctr"/>
            <a:lstStyle/>
            <a:p>
              <a:endParaRPr lang="en-US"/>
            </a:p>
          </p:txBody>
        </p:sp>
        <p:sp>
          <p:nvSpPr>
            <p:cNvPr id="795672" name="Line 24"/>
            <p:cNvSpPr>
              <a:spLocks noChangeShapeType="1"/>
            </p:cNvSpPr>
            <p:nvPr/>
          </p:nvSpPr>
          <p:spPr bwMode="auto">
            <a:xfrm flipH="1">
              <a:off x="377" y="2904"/>
              <a:ext cx="154" cy="110"/>
            </a:xfrm>
            <a:prstGeom prst="line">
              <a:avLst/>
            </a:prstGeom>
            <a:noFill/>
            <a:ln w="6350">
              <a:solidFill>
                <a:schemeClr val="bg2"/>
              </a:solidFill>
              <a:round/>
              <a:headEnd/>
              <a:tailEnd/>
            </a:ln>
            <a:effectLst/>
          </p:spPr>
          <p:txBody>
            <a:bodyPr wrap="none" anchor="ctr"/>
            <a:lstStyle/>
            <a:p>
              <a:endParaRPr lang="en-US"/>
            </a:p>
          </p:txBody>
        </p:sp>
      </p:grpSp>
      <p:sp>
        <p:nvSpPr>
          <p:cNvPr id="795673" name="Line 25"/>
          <p:cNvSpPr>
            <a:spLocks noChangeShapeType="1"/>
          </p:cNvSpPr>
          <p:nvPr/>
        </p:nvSpPr>
        <p:spPr bwMode="auto">
          <a:xfrm>
            <a:off x="8189913" y="4572000"/>
            <a:ext cx="203200" cy="0"/>
          </a:xfrm>
          <a:prstGeom prst="line">
            <a:avLst/>
          </a:prstGeom>
          <a:noFill/>
          <a:ln w="9525">
            <a:solidFill>
              <a:schemeClr val="bg2"/>
            </a:solidFill>
            <a:miter lim="800000"/>
            <a:headEnd/>
            <a:tailEnd/>
          </a:ln>
          <a:effectLst/>
        </p:spPr>
        <p:txBody>
          <a:bodyPr wrap="none"/>
          <a:lstStyle/>
          <a:p>
            <a:endParaRPr lang="en-US"/>
          </a:p>
        </p:txBody>
      </p:sp>
      <p:sp>
        <p:nvSpPr>
          <p:cNvPr id="795674" name="Line 26"/>
          <p:cNvSpPr>
            <a:spLocks noChangeShapeType="1"/>
          </p:cNvSpPr>
          <p:nvPr/>
        </p:nvSpPr>
        <p:spPr bwMode="auto">
          <a:xfrm>
            <a:off x="8189913" y="4838700"/>
            <a:ext cx="203200" cy="0"/>
          </a:xfrm>
          <a:prstGeom prst="line">
            <a:avLst/>
          </a:prstGeom>
          <a:noFill/>
          <a:ln w="9525">
            <a:solidFill>
              <a:schemeClr val="bg2"/>
            </a:solidFill>
            <a:miter lim="800000"/>
            <a:headEnd/>
            <a:tailEnd/>
          </a:ln>
          <a:effectLst/>
        </p:spPr>
        <p:txBody>
          <a:bodyPr wrap="none"/>
          <a:lstStyle/>
          <a:p>
            <a:endParaRPr lang="en-US"/>
          </a:p>
        </p:txBody>
      </p:sp>
      <p:sp>
        <p:nvSpPr>
          <p:cNvPr id="795675" name="Line 27"/>
          <p:cNvSpPr>
            <a:spLocks noChangeShapeType="1"/>
          </p:cNvSpPr>
          <p:nvPr/>
        </p:nvSpPr>
        <p:spPr bwMode="auto">
          <a:xfrm>
            <a:off x="7696200" y="4584700"/>
            <a:ext cx="203200" cy="0"/>
          </a:xfrm>
          <a:prstGeom prst="line">
            <a:avLst/>
          </a:prstGeom>
          <a:noFill/>
          <a:ln w="9525">
            <a:solidFill>
              <a:schemeClr val="bg2"/>
            </a:solidFill>
            <a:miter lim="800000"/>
            <a:headEnd/>
            <a:tailEnd/>
          </a:ln>
          <a:effectLst/>
        </p:spPr>
        <p:txBody>
          <a:bodyPr wrap="none"/>
          <a:lstStyle/>
          <a:p>
            <a:endParaRPr lang="en-US"/>
          </a:p>
        </p:txBody>
      </p:sp>
      <p:sp>
        <p:nvSpPr>
          <p:cNvPr id="795676" name="Line 28"/>
          <p:cNvSpPr>
            <a:spLocks noChangeShapeType="1"/>
          </p:cNvSpPr>
          <p:nvPr/>
        </p:nvSpPr>
        <p:spPr bwMode="auto">
          <a:xfrm>
            <a:off x="7696200" y="4838700"/>
            <a:ext cx="203200" cy="0"/>
          </a:xfrm>
          <a:prstGeom prst="line">
            <a:avLst/>
          </a:prstGeom>
          <a:noFill/>
          <a:ln w="9525">
            <a:solidFill>
              <a:schemeClr val="bg2"/>
            </a:solidFill>
            <a:miter lim="800000"/>
            <a:headEnd/>
            <a:tailEnd/>
          </a:ln>
          <a:effectLst/>
        </p:spPr>
        <p:txBody>
          <a:bodyPr wrap="none"/>
          <a:lstStyle/>
          <a:p>
            <a:endParaRPr lang="en-US"/>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Slide 6- </a:t>
            </a:r>
            <a:fld id="{2A974E74-1E2D-4C4D-8BAF-04DD34DD2CCF}" type="slidenum">
              <a:rPr lang="en-US"/>
              <a:pPr/>
              <a:t>97</a:t>
            </a:fld>
            <a:endParaRPr lang="en-CA"/>
          </a:p>
        </p:txBody>
      </p:sp>
      <p:sp>
        <p:nvSpPr>
          <p:cNvPr id="741381" name="Rectangle 5"/>
          <p:cNvSpPr>
            <a:spLocks noGrp="1" noChangeArrowheads="1"/>
          </p:cNvSpPr>
          <p:nvPr>
            <p:ph type="title"/>
          </p:nvPr>
        </p:nvSpPr>
        <p:spPr/>
        <p:txBody>
          <a:bodyPr/>
          <a:lstStyle/>
          <a:p>
            <a:r>
              <a:rPr lang="en-US" sz="3200"/>
              <a:t>Additional Relational Operations (cont.)</a:t>
            </a:r>
          </a:p>
        </p:txBody>
      </p:sp>
      <p:sp>
        <p:nvSpPr>
          <p:cNvPr id="741382" name="Rectangle 6"/>
          <p:cNvSpPr>
            <a:spLocks noGrp="1" noChangeArrowheads="1"/>
          </p:cNvSpPr>
          <p:nvPr>
            <p:ph type="body" idx="1"/>
          </p:nvPr>
        </p:nvSpPr>
        <p:spPr/>
        <p:txBody>
          <a:bodyPr/>
          <a:lstStyle/>
          <a:p>
            <a:pPr lvl="3"/>
            <a:endParaRPr lang="en-US"/>
          </a:p>
          <a:p>
            <a:pPr lvl="3"/>
            <a:endParaRPr lang="en-US"/>
          </a:p>
          <a:p>
            <a:pPr lvl="3"/>
            <a:endParaRPr lang="en-US"/>
          </a:p>
        </p:txBody>
      </p:sp>
      <p:pic>
        <p:nvPicPr>
          <p:cNvPr id="741383" name="Picture 7" descr="fig06_12"/>
          <p:cNvPicPr>
            <a:picLocks noChangeAspect="1" noChangeArrowheads="1"/>
          </p:cNvPicPr>
          <p:nvPr/>
        </p:nvPicPr>
        <p:blipFill>
          <a:blip r:embed="rId3"/>
          <a:srcRect/>
          <a:stretch>
            <a:fillRect/>
          </a:stretch>
        </p:blipFill>
        <p:spPr bwMode="auto">
          <a:xfrm>
            <a:off x="533400" y="2133600"/>
            <a:ext cx="8001000" cy="3609975"/>
          </a:xfrm>
          <a:prstGeom prst="rect">
            <a:avLst/>
          </a:prstGeom>
          <a:noFill/>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7E406124-C098-48A8-AE88-DF217617779B}" type="slidenum">
              <a:rPr lang="en-US"/>
              <a:pPr/>
              <a:t>98</a:t>
            </a:fld>
            <a:endParaRPr lang="en-CA"/>
          </a:p>
        </p:txBody>
      </p:sp>
      <p:sp>
        <p:nvSpPr>
          <p:cNvPr id="797698" name="Rectangle 2"/>
          <p:cNvSpPr>
            <a:spLocks noGrp="1" noChangeArrowheads="1"/>
          </p:cNvSpPr>
          <p:nvPr>
            <p:ph type="title"/>
          </p:nvPr>
        </p:nvSpPr>
        <p:spPr/>
        <p:txBody>
          <a:bodyPr/>
          <a:lstStyle/>
          <a:p>
            <a:r>
              <a:rPr lang="en-US" sz="3200"/>
              <a:t>Additional Relational Operations (cont.)</a:t>
            </a:r>
          </a:p>
        </p:txBody>
      </p:sp>
      <p:sp>
        <p:nvSpPr>
          <p:cNvPr id="797699" name="Rectangle 3"/>
          <p:cNvSpPr>
            <a:spLocks noGrp="1" noChangeArrowheads="1"/>
          </p:cNvSpPr>
          <p:nvPr>
            <p:ph type="body" idx="1"/>
          </p:nvPr>
        </p:nvSpPr>
        <p:spPr/>
        <p:txBody>
          <a:bodyPr/>
          <a:lstStyle/>
          <a:p>
            <a:pPr>
              <a:lnSpc>
                <a:spcPct val="80000"/>
              </a:lnSpc>
            </a:pPr>
            <a:r>
              <a:rPr lang="en-US"/>
              <a:t>OUTER UNION Operations</a:t>
            </a:r>
          </a:p>
          <a:p>
            <a:pPr lvl="1">
              <a:lnSpc>
                <a:spcPct val="80000"/>
              </a:lnSpc>
            </a:pPr>
            <a:r>
              <a:rPr lang="en-US"/>
              <a:t>The outer union operation was developed to take the union of tuples from two relations if the relations are </a:t>
            </a:r>
            <a:r>
              <a:rPr lang="en-US" i="1"/>
              <a:t>not type compatible</a:t>
            </a:r>
            <a:r>
              <a:rPr lang="en-US"/>
              <a:t>. </a:t>
            </a:r>
          </a:p>
          <a:p>
            <a:pPr lvl="1">
              <a:lnSpc>
                <a:spcPct val="80000"/>
              </a:lnSpc>
            </a:pPr>
            <a:r>
              <a:rPr lang="en-US"/>
              <a:t>This operation will take the union of tuples in two relations R(X, Y) and S(X, Z) that are </a:t>
            </a:r>
            <a:r>
              <a:rPr lang="en-US" b="1"/>
              <a:t>partially compatible</a:t>
            </a:r>
            <a:r>
              <a:rPr lang="en-US"/>
              <a:t>, meaning that only some of their attributes, say X, are type compatible. </a:t>
            </a:r>
          </a:p>
          <a:p>
            <a:pPr lvl="1">
              <a:lnSpc>
                <a:spcPct val="80000"/>
              </a:lnSpc>
            </a:pPr>
            <a:r>
              <a:rPr lang="en-US"/>
              <a:t>The attributes that are type compatible are represented only once in the result, and those attributes that are not type compatible from either relation are also kept in the result relation T(X, Y, Z).</a:t>
            </a:r>
          </a:p>
        </p:txBody>
      </p:sp>
    </p:spTree>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Slide 6- </a:t>
            </a:r>
            <a:fld id="{241DA405-6A06-455D-807B-25DBC58866D4}" type="slidenum">
              <a:rPr lang="en-US"/>
              <a:pPr/>
              <a:t>99</a:t>
            </a:fld>
            <a:endParaRPr lang="en-CA"/>
          </a:p>
        </p:txBody>
      </p:sp>
      <p:sp>
        <p:nvSpPr>
          <p:cNvPr id="799746" name="Rectangle 2"/>
          <p:cNvSpPr>
            <a:spLocks noGrp="1" noChangeArrowheads="1"/>
          </p:cNvSpPr>
          <p:nvPr>
            <p:ph type="title"/>
          </p:nvPr>
        </p:nvSpPr>
        <p:spPr/>
        <p:txBody>
          <a:bodyPr/>
          <a:lstStyle/>
          <a:p>
            <a:r>
              <a:rPr lang="en-US" sz="3200"/>
              <a:t>Additional Relational Operations (cont.)</a:t>
            </a:r>
          </a:p>
        </p:txBody>
      </p:sp>
      <p:sp>
        <p:nvSpPr>
          <p:cNvPr id="799747" name="Rectangle 3"/>
          <p:cNvSpPr>
            <a:spLocks noGrp="1" noChangeArrowheads="1"/>
          </p:cNvSpPr>
          <p:nvPr>
            <p:ph type="body" idx="1"/>
          </p:nvPr>
        </p:nvSpPr>
        <p:spPr/>
        <p:txBody>
          <a:bodyPr/>
          <a:lstStyle/>
          <a:p>
            <a:pPr>
              <a:lnSpc>
                <a:spcPct val="80000"/>
              </a:lnSpc>
            </a:pPr>
            <a:r>
              <a:rPr lang="en-US" sz="2400"/>
              <a:t>Example: An outer union can be applied to two relations whose schemas are STUDENT(Name, SSN, Department, Advisor) and INSTRUCTOR(Name, SSN, Department, Rank).</a:t>
            </a:r>
          </a:p>
          <a:p>
            <a:pPr lvl="1">
              <a:lnSpc>
                <a:spcPct val="80000"/>
              </a:lnSpc>
            </a:pPr>
            <a:r>
              <a:rPr lang="en-US" sz="2100"/>
              <a:t>Tuples from the two relations are matched based on having the same combination of values of the shared attributes— Name, SSN, Department.</a:t>
            </a:r>
          </a:p>
          <a:p>
            <a:pPr lvl="1">
              <a:lnSpc>
                <a:spcPct val="80000"/>
              </a:lnSpc>
            </a:pPr>
            <a:r>
              <a:rPr lang="en-US" sz="2100"/>
              <a:t>If a student is also an instructor, both Advisor and Rank will have a value; otherwise, one of these two attributes will be null.</a:t>
            </a:r>
          </a:p>
          <a:p>
            <a:pPr lvl="1">
              <a:lnSpc>
                <a:spcPct val="80000"/>
              </a:lnSpc>
            </a:pPr>
            <a:r>
              <a:rPr lang="en-US" sz="2100"/>
              <a:t>The result relation STUDENT_OR_INSTRUCTOR will have the following attributes:</a:t>
            </a:r>
          </a:p>
          <a:p>
            <a:pPr>
              <a:lnSpc>
                <a:spcPct val="80000"/>
              </a:lnSpc>
              <a:buFont typeface="Wingdings" pitchFamily="2" charset="2"/>
              <a:buNone/>
            </a:pPr>
            <a:r>
              <a:rPr lang="en-US" sz="2400" b="1"/>
              <a:t>STUDENT_OR_INSTRUCTOR (Name, SSN, Department, Advisor, Rank) </a:t>
            </a:r>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1198</TotalTime>
  <Words>13941</Words>
  <Application>Microsoft PowerPoint</Application>
  <PresentationFormat>Letter Paper (8.5x11 in)</PresentationFormat>
  <Paragraphs>1649</Paragraphs>
  <Slides>204</Slides>
  <Notes>200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204</vt:i4>
      </vt:variant>
    </vt:vector>
  </HeadingPairs>
  <TitlesOfParts>
    <vt:vector size="211" baseType="lpstr">
      <vt:lpstr>Arial</vt:lpstr>
      <vt:lpstr>Tahoma</vt:lpstr>
      <vt:lpstr>Wingdings</vt:lpstr>
      <vt:lpstr>Times New Roman</vt:lpstr>
      <vt:lpstr>Symbol</vt:lpstr>
      <vt:lpstr>Blends</vt:lpstr>
      <vt:lpstr>Microsoft Document</vt:lpstr>
      <vt:lpstr>Unit 2</vt:lpstr>
      <vt:lpstr>Outline</vt:lpstr>
      <vt:lpstr>Relational Model Concepts</vt:lpstr>
      <vt:lpstr>Relational Model Concepts</vt:lpstr>
      <vt:lpstr>Informal Definitions</vt:lpstr>
      <vt:lpstr>Example of a Relation</vt:lpstr>
      <vt:lpstr>Informal Definitions</vt:lpstr>
      <vt:lpstr>Formal Definitions - Schema</vt:lpstr>
      <vt:lpstr>Formal Definitions - Tuple</vt:lpstr>
      <vt:lpstr>Formal Definitions - Domain</vt:lpstr>
      <vt:lpstr>Formal Definitions - State</vt:lpstr>
      <vt:lpstr>Formal Definitions - Summary</vt:lpstr>
      <vt:lpstr>Formal Definitions - Example</vt:lpstr>
      <vt:lpstr>Definition Summary</vt:lpstr>
      <vt:lpstr>Example – A relation STUDENT</vt:lpstr>
      <vt:lpstr>Characteristics Of Relations</vt:lpstr>
      <vt:lpstr>Same state as previous Figure (but with different order of tuples)</vt:lpstr>
      <vt:lpstr>Characteristics Of Relations</vt:lpstr>
      <vt:lpstr>Characteristics Of Relations</vt:lpstr>
      <vt:lpstr>Relational Integrity Constraints</vt:lpstr>
      <vt:lpstr>Key Constraints</vt:lpstr>
      <vt:lpstr>Key Constraints (continued)</vt:lpstr>
      <vt:lpstr>Key Constraints (continued)</vt:lpstr>
      <vt:lpstr>CAR table with two candidate keys – LicenseNumber chosen as Primary Key</vt:lpstr>
      <vt:lpstr>Relational Database Schema</vt:lpstr>
      <vt:lpstr>Slide 26</vt:lpstr>
      <vt:lpstr>Entity Integrity</vt:lpstr>
      <vt:lpstr>Referential Integrity</vt:lpstr>
      <vt:lpstr>Referential Integrity</vt:lpstr>
      <vt:lpstr>Referential Integrity (or foreign key)  Constraint</vt:lpstr>
      <vt:lpstr>Displaying a relational database schema and its constraints</vt:lpstr>
      <vt:lpstr>Slide 32</vt:lpstr>
      <vt:lpstr>Other Types of Constraints</vt:lpstr>
      <vt:lpstr>Populated database state</vt:lpstr>
      <vt:lpstr>Slide 35</vt:lpstr>
      <vt:lpstr>Update Operations on Relations</vt:lpstr>
      <vt:lpstr>Update Operations on Relations</vt:lpstr>
      <vt:lpstr>Possible violations for each operation</vt:lpstr>
      <vt:lpstr>Possible violations for each operation</vt:lpstr>
      <vt:lpstr>Summary</vt:lpstr>
      <vt:lpstr>Outline</vt:lpstr>
      <vt:lpstr>Possible violations for each operation</vt:lpstr>
      <vt:lpstr>Relational Algebra Overview</vt:lpstr>
      <vt:lpstr>Relational Algebra Overview (continued)</vt:lpstr>
      <vt:lpstr>Brief History of Origins of Algebra</vt:lpstr>
      <vt:lpstr>Relational Algebra Overview</vt:lpstr>
      <vt:lpstr>Database State for COMPANY</vt:lpstr>
      <vt:lpstr>Unary Relational Operations: SELECT</vt:lpstr>
      <vt:lpstr>Unary Relational Operations: SELECT</vt:lpstr>
      <vt:lpstr>Unary Relational Operations: SELECT (contd.)</vt:lpstr>
      <vt:lpstr>The following query results refer to this database state</vt:lpstr>
      <vt:lpstr>Unary Relational Operations: PROJECT</vt:lpstr>
      <vt:lpstr>Unary Relational Operations: PROJECT (cont.)</vt:lpstr>
      <vt:lpstr>Unary Relational Operations: PROJECT (contd.)</vt:lpstr>
      <vt:lpstr>Examples of applying SELECT and PROJECT operations</vt:lpstr>
      <vt:lpstr>Relational Algebra Expressions</vt:lpstr>
      <vt:lpstr>Single expression versus sequence of relational operations (Example)</vt:lpstr>
      <vt:lpstr>Unary Relational Operations: RENAME</vt:lpstr>
      <vt:lpstr>Unary Relational Operations: RENAME (contd.)</vt:lpstr>
      <vt:lpstr>Unary Relational Operations: RENAME (contd.)</vt:lpstr>
      <vt:lpstr>Example of applying multiple operations and RENAME</vt:lpstr>
      <vt:lpstr>Relational Algebra Operations from Set Theory: UNION </vt:lpstr>
      <vt:lpstr>Relational Algebra Operations from Set Theory: UNION </vt:lpstr>
      <vt:lpstr>Example of the result of a UNION operation</vt:lpstr>
      <vt:lpstr>Relational Algebra Operations from Set Theory </vt:lpstr>
      <vt:lpstr>Relational Algebra Operations from Set Theory: INTERSECTION</vt:lpstr>
      <vt:lpstr>Relational Algebra Operations from Set Theory: SET DIFFERENCE (cont.) </vt:lpstr>
      <vt:lpstr>Example to illustrate the result of UNION, INTERSECT, and DIFFERENCE</vt:lpstr>
      <vt:lpstr>Some properties of UNION, INTERSECT, and DIFFERENCE</vt:lpstr>
      <vt:lpstr>Relational Algebra Operations from Set Theory: CARTESIAN PRODUCT</vt:lpstr>
      <vt:lpstr>Relational Algebra Operations from Set Theory: CARTESIAN PRODUCT (cont.)</vt:lpstr>
      <vt:lpstr>Relational Algebra Operations from Set Theory: CARTESIAN PRODUCT (cont.)</vt:lpstr>
      <vt:lpstr>Example of applying CARTESIAN PRODUCT</vt:lpstr>
      <vt:lpstr>Binary Relational Operations: JOIN</vt:lpstr>
      <vt:lpstr>Binary Relational Operations: JOIN (cont.)</vt:lpstr>
      <vt:lpstr>Example of applying the JOIN operation</vt:lpstr>
      <vt:lpstr>Some properties of JOIN</vt:lpstr>
      <vt:lpstr>Some properties of JOIN</vt:lpstr>
      <vt:lpstr>Binary Relational Operations: EQUIJOIN</vt:lpstr>
      <vt:lpstr>Binary Relational Operations:  NATURAL JOIN Operation</vt:lpstr>
      <vt:lpstr>Binary Relational Operations NATURAL JOIN (contd.)</vt:lpstr>
      <vt:lpstr>Example of NATURAL JOIN operation</vt:lpstr>
      <vt:lpstr>Complete Set of Relational Operations</vt:lpstr>
      <vt:lpstr>Binary Relational Operations: DIVISION</vt:lpstr>
      <vt:lpstr>Example of DIVISION</vt:lpstr>
      <vt:lpstr>Recap of Relational Algebra Operations</vt:lpstr>
      <vt:lpstr>Additional Relational Operations: Aggregate Functions and Grouping</vt:lpstr>
      <vt:lpstr>Aggregate Function Operation</vt:lpstr>
      <vt:lpstr>Using Grouping with Aggregation</vt:lpstr>
      <vt:lpstr>Examples of applying aggregate functions and grouping</vt:lpstr>
      <vt:lpstr>Illustrating aggregate functions and grouping</vt:lpstr>
      <vt:lpstr>Additional Relational Operations (cont.)</vt:lpstr>
      <vt:lpstr>Additional Relational Operations (cont.)</vt:lpstr>
      <vt:lpstr>Additional Relational Operations (cont.)</vt:lpstr>
      <vt:lpstr>Additional Relational Operations (cont.)</vt:lpstr>
      <vt:lpstr>Additional Relational Operations (cont.)</vt:lpstr>
      <vt:lpstr>Additional Relational Operations (cont.)</vt:lpstr>
      <vt:lpstr>Additional Relational Operations (cont.)</vt:lpstr>
      <vt:lpstr>Additional Relational Operations (cont.)</vt:lpstr>
      <vt:lpstr>Examples of Queries in Relational Algebra</vt:lpstr>
      <vt:lpstr>Relational Calculus</vt:lpstr>
      <vt:lpstr>Relational Calculus</vt:lpstr>
      <vt:lpstr>Tuple Relational Calculus</vt:lpstr>
      <vt:lpstr>Tuple Relational Calculus</vt:lpstr>
      <vt:lpstr>The Existential and Universal Quantifiers </vt:lpstr>
      <vt:lpstr>The Existential and Universal Quantifiers </vt:lpstr>
      <vt:lpstr>Example Query Using Existential Quantifier</vt:lpstr>
      <vt:lpstr>Example Query Using Universal Quantifier</vt:lpstr>
      <vt:lpstr>Languages Based on Tuple Relational Calculus</vt:lpstr>
      <vt:lpstr>Languages Based on Tuple Relational Calculus</vt:lpstr>
      <vt:lpstr>The Domain Relational Calculus </vt:lpstr>
      <vt:lpstr>The Domain Relational Calculus </vt:lpstr>
      <vt:lpstr>Example Query Using Domain Calculus</vt:lpstr>
      <vt:lpstr>Outline</vt:lpstr>
      <vt:lpstr>Chapter Outline</vt:lpstr>
      <vt:lpstr>1 Informal Design Guidelines for Relational Databases (1)</vt:lpstr>
      <vt:lpstr>Informal Design Guidelines for Relational Databases (2)</vt:lpstr>
      <vt:lpstr>1.1 Semantics of the Relation Attributes </vt:lpstr>
      <vt:lpstr>Figure 10.1 A simplified COMPANY relational database schema</vt:lpstr>
      <vt:lpstr>1.2 Redundant Information in Tuples and Update Anomalies </vt:lpstr>
      <vt:lpstr>EXAMPLE OF AN UPDATE ANOMALY</vt:lpstr>
      <vt:lpstr>EXAMPLE OF AN INSERT ANOMALY</vt:lpstr>
      <vt:lpstr>EXAMPLE OF AN DELETE ANOMALY</vt:lpstr>
      <vt:lpstr>Figure 10.3 Two relation schemas suffering from update anomalies</vt:lpstr>
      <vt:lpstr>Figure 10.4 Example States for EMP_DEPT and EMP_PROJ</vt:lpstr>
      <vt:lpstr>Guideline to Redundant Information in Tuples and Update Anomalies</vt:lpstr>
      <vt:lpstr>1.3 Null Values in Tuples </vt:lpstr>
      <vt:lpstr>1.4 Spurious Tuples </vt:lpstr>
      <vt:lpstr>Spurious Tuples (2)</vt:lpstr>
      <vt:lpstr>2.1  Functional Dependencies (1) </vt:lpstr>
      <vt:lpstr>Functional Dependencies (2)</vt:lpstr>
      <vt:lpstr>Examples of FD constraints (1) </vt:lpstr>
      <vt:lpstr>Examples of FD constraints (2)</vt:lpstr>
      <vt:lpstr>2.2 Inference Rules for FDs (1) </vt:lpstr>
      <vt:lpstr>Inference Rules for FDs (2)</vt:lpstr>
      <vt:lpstr>Inference Rules for FDs (3)</vt:lpstr>
      <vt:lpstr>2.3 Equivalence of Sets of FDs </vt:lpstr>
      <vt:lpstr>2.4 Minimal Sets of FDs (1)</vt:lpstr>
      <vt:lpstr>Minimal Sets of FDs (2)</vt:lpstr>
      <vt:lpstr>3 Normal Forms Based on Primary Keys </vt:lpstr>
      <vt:lpstr>3.1 Normalization of Relations (1)</vt:lpstr>
      <vt:lpstr>Normalization of Relations (2)</vt:lpstr>
      <vt:lpstr>3.2 Practical Use of Normal Forms</vt:lpstr>
      <vt:lpstr>3.3 Definitions of Keys and Attributes  Participating in Keys (1)</vt:lpstr>
      <vt:lpstr>Definitions of Keys and Attributes  Participating in Keys (2)</vt:lpstr>
      <vt:lpstr>3.2 First Normal Form </vt:lpstr>
      <vt:lpstr>Figure 10.8 Normalization into 1NF</vt:lpstr>
      <vt:lpstr>Figure 10.9 Normalization nested relations into 1NF</vt:lpstr>
      <vt:lpstr>3.3 Second Normal Form (1) </vt:lpstr>
      <vt:lpstr>Second Normal Form (2)</vt:lpstr>
      <vt:lpstr>Figure 10.10 Normalizing into 2NF and 3NF</vt:lpstr>
      <vt:lpstr>Figure 10.11 Normalization into 2NF and 3NF</vt:lpstr>
      <vt:lpstr>3.4 Third Normal Form (1)</vt:lpstr>
      <vt:lpstr>Third Normal Form (2)</vt:lpstr>
      <vt:lpstr>Normal Forms Defined Informally </vt:lpstr>
      <vt:lpstr>4 General Normal Form Definitions (For Multiple Keys) (1)</vt:lpstr>
      <vt:lpstr>General Normal Form Definitions (2)</vt:lpstr>
      <vt:lpstr>5 BCNF (Boyce-Codd Normal Form) </vt:lpstr>
      <vt:lpstr>Figure 10.12 Boyce-Codd normal form</vt:lpstr>
      <vt:lpstr>Figure 10.13 a relation TEACH that is in 3NF but not in BCNF</vt:lpstr>
      <vt:lpstr>Achieving the BCNF by Decomposition (1)</vt:lpstr>
      <vt:lpstr>Achieving the BCNF by Decomposition (2)</vt:lpstr>
      <vt:lpstr>Outline</vt:lpstr>
      <vt:lpstr>DESIGNING A SET OF RELATIONS (1) </vt:lpstr>
      <vt:lpstr>DESIGNING A SET OF RELATIONS (2)</vt:lpstr>
      <vt:lpstr>1. Properties of Relational Decompositions (1)</vt:lpstr>
      <vt:lpstr>Properties of Relational Decompositions (2)</vt:lpstr>
      <vt:lpstr>Properties of Relational Decompositions (2)</vt:lpstr>
      <vt:lpstr>Properties of Relational Decompositions (3)</vt:lpstr>
      <vt:lpstr>Properties of Relational Decompositions (4)</vt:lpstr>
      <vt:lpstr>Properties of Relational Decompositions (5)</vt:lpstr>
      <vt:lpstr>Properties of Relational Decompositions (6)</vt:lpstr>
      <vt:lpstr>Properties of Relational Decompositions (7)</vt:lpstr>
      <vt:lpstr>Properties of Relational Decompositions (8)</vt:lpstr>
      <vt:lpstr>Properties of Relational Decompositions (8) </vt:lpstr>
      <vt:lpstr>Properties of Relational Decompositions (9)</vt:lpstr>
      <vt:lpstr>Properties of Relational Decompositions (10)</vt:lpstr>
      <vt:lpstr>2. Algorithms for Relational Database Schema Design (1)</vt:lpstr>
      <vt:lpstr>Algorithms for Relational Database Schema Design (2)</vt:lpstr>
      <vt:lpstr>Algorithms for Relational Database Schema Design (3)</vt:lpstr>
      <vt:lpstr>Algorithms for Relational Database Schema Design (4)</vt:lpstr>
      <vt:lpstr>Algorithms for Relational Database Schema Design (5)</vt:lpstr>
      <vt:lpstr>Algorithms for Relational Database Schema Design (5)</vt:lpstr>
      <vt:lpstr>Algorithms for Relational Database Schema Design (6)</vt:lpstr>
      <vt:lpstr>Algorithms for Relational Database Schema Design (6)</vt:lpstr>
      <vt:lpstr>Algorithms for Relational Database Schema Design (7)</vt:lpstr>
      <vt:lpstr>Algorithms for Relational Database Schema Design (8)</vt:lpstr>
      <vt:lpstr>3. Multivalued Dependencies and Fourth Normal Form (1)</vt:lpstr>
      <vt:lpstr>3. Multivalued Dependencies and Fourth Normal Form (1)</vt:lpstr>
      <vt:lpstr>Multivalued Dependencies and Fourth Normal Form (2)</vt:lpstr>
      <vt:lpstr>Multivalued Dependencies and Fourth Normal Form (3)</vt:lpstr>
      <vt:lpstr>Multivalued Dependencies and Fourth Normal Form (4)</vt:lpstr>
      <vt:lpstr>Multivalued Dependencies and Fourth Normal Form (5)</vt:lpstr>
      <vt:lpstr>Multivalued Dependencies and Fourth Normal Form (6)</vt:lpstr>
      <vt:lpstr>Multivalued Dependencies and Fourth Normal Form (7)</vt:lpstr>
      <vt:lpstr>4. Join Dependencies and Fifth Normal Form (1)</vt:lpstr>
      <vt:lpstr>Join Dependencies and Fifth Normal Form (2)</vt:lpstr>
      <vt:lpstr>Relation SUPPLY with Join Dependency and conversion to Fifth Normal Form</vt:lpstr>
      <vt:lpstr>5. Inclusion Dependencies (1)</vt:lpstr>
      <vt:lpstr>Inclusion Dependencies (2)</vt:lpstr>
      <vt:lpstr>6. Other Dependencies and Normal Forms (1)</vt:lpstr>
      <vt:lpstr>Other Dependencies and Normal Forms (2)</vt:lpstr>
      <vt:lpstr>Other Dependencies and Normal Forms (3)</vt:lpstr>
      <vt:lpstr>Other Dependencies and Normal Forms (4)</vt:lpstr>
    </vt:vector>
  </TitlesOfParts>
  <Company>©2007 Pearson Addison-Wesley. All rights reserved</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subject>The Relational Data Model and Relational Database Constraints</dc:subject>
  <dc:creator>Elmasri/Navathe</dc:creator>
  <cp:lastModifiedBy>abc</cp:lastModifiedBy>
  <cp:revision>61</cp:revision>
  <cp:lastPrinted>2001-11-04T00:51:13Z</cp:lastPrinted>
  <dcterms:created xsi:type="dcterms:W3CDTF">2005-02-25T19:46:41Z</dcterms:created>
  <dcterms:modified xsi:type="dcterms:W3CDTF">2019-11-20T11:41:02Z</dcterms:modified>
</cp:coreProperties>
</file>